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3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notesSlides/notesSlide4.xml" ContentType="application/vnd.openxmlformats-officedocument.presentationml.notesSlide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5.xml" ContentType="application/vnd.openxmlformats-officedocument.presentationml.notesSlide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notesSlides/notesSlide6.xml" ContentType="application/vnd.openxmlformats-officedocument.presentationml.notesSlide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notesSlides/notesSlide7.xml" ContentType="application/vnd.openxmlformats-officedocument.presentationml.notesSlide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notesSlides/notesSlide8.xml" ContentType="application/vnd.openxmlformats-officedocument.presentationml.notesSlide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notesSlides/notesSlide9.xml" ContentType="application/vnd.openxmlformats-officedocument.presentationml.notesSlide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notesSlides/notesSlide10.xml" ContentType="application/vnd.openxmlformats-officedocument.presentationml.notesSlide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notesSlides/notesSlide11.xml" ContentType="application/vnd.openxmlformats-officedocument.presentationml.notesSlide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notesSlides/notesSlide12.xml" ContentType="application/vnd.openxmlformats-officedocument.presentationml.notesSlide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notesSlides/notesSlide13.xml" ContentType="application/vnd.openxmlformats-officedocument.presentationml.notesSlide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notesSlides/notesSlide14.xml" ContentType="application/vnd.openxmlformats-officedocument.presentationml.notesSlide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notesSlides/notesSlide15.xml" ContentType="application/vnd.openxmlformats-officedocument.presentationml.notesSlide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notesSlides/notesSlide16.xml" ContentType="application/vnd.openxmlformats-officedocument.presentationml.notesSlide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notesSlides/notesSlide17.xml" ContentType="application/vnd.openxmlformats-officedocument.presentationml.notesSlide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notesSlides/notesSlide18.xml" ContentType="application/vnd.openxmlformats-officedocument.presentationml.notesSlide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notesSlides/notesSlide19.xml" ContentType="application/vnd.openxmlformats-officedocument.presentationml.notesSlide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notesSlides/notesSlide20.xml" ContentType="application/vnd.openxmlformats-officedocument.presentationml.notesSlide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charts/chart1.xml" ContentType="application/vnd.openxmlformats-officedocument.drawingml.chart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notesSlides/notesSlide21.xml" ContentType="application/vnd.openxmlformats-officedocument.presentationml.notesSlide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charts/chart2.xml" ContentType="application/vnd.openxmlformats-officedocument.drawingml.chart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76" r:id="rId2"/>
    <p:sldId id="427" r:id="rId3"/>
    <p:sldId id="439" r:id="rId4"/>
    <p:sldId id="431" r:id="rId5"/>
    <p:sldId id="467" r:id="rId6"/>
    <p:sldId id="443" r:id="rId7"/>
    <p:sldId id="460" r:id="rId8"/>
    <p:sldId id="461" r:id="rId9"/>
    <p:sldId id="444" r:id="rId10"/>
    <p:sldId id="446" r:id="rId11"/>
    <p:sldId id="445" r:id="rId12"/>
    <p:sldId id="447" r:id="rId13"/>
    <p:sldId id="448" r:id="rId14"/>
    <p:sldId id="449" r:id="rId15"/>
    <p:sldId id="450" r:id="rId16"/>
    <p:sldId id="451" r:id="rId17"/>
    <p:sldId id="452" r:id="rId18"/>
    <p:sldId id="453" r:id="rId19"/>
    <p:sldId id="454" r:id="rId20"/>
    <p:sldId id="455" r:id="rId21"/>
    <p:sldId id="456" r:id="rId22"/>
    <p:sldId id="457" r:id="rId23"/>
    <p:sldId id="458" r:id="rId24"/>
    <p:sldId id="464" r:id="rId25"/>
    <p:sldId id="466" r:id="rId26"/>
    <p:sldId id="332" r:id="rId27"/>
    <p:sldId id="396" r:id="rId28"/>
    <p:sldId id="463" r:id="rId29"/>
    <p:sldId id="462" r:id="rId30"/>
    <p:sldId id="345" r:id="rId31"/>
    <p:sldId id="430" r:id="rId32"/>
    <p:sldId id="440" r:id="rId33"/>
    <p:sldId id="394" r:id="rId34"/>
    <p:sldId id="433" r:id="rId35"/>
    <p:sldId id="410" r:id="rId36"/>
    <p:sldId id="361" r:id="rId37"/>
    <p:sldId id="411" r:id="rId38"/>
    <p:sldId id="468" r:id="rId39"/>
    <p:sldId id="420" r:id="rId40"/>
    <p:sldId id="399" r:id="rId41"/>
    <p:sldId id="421" r:id="rId42"/>
    <p:sldId id="401" r:id="rId43"/>
    <p:sldId id="422" r:id="rId44"/>
    <p:sldId id="423" r:id="rId45"/>
    <p:sldId id="465" r:id="rId46"/>
  </p:sldIdLst>
  <p:sldSz cx="8961438" cy="6721475"/>
  <p:notesSz cx="6808788" cy="9940925"/>
  <p:custDataLst>
    <p:tags r:id="rId4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233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20">
          <p15:clr>
            <a:srgbClr val="A4A3A4"/>
          </p15:clr>
        </p15:guide>
        <p15:guide id="2" pos="212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DEE8"/>
    <a:srgbClr val="808080"/>
    <a:srgbClr val="BCDAFA"/>
    <a:srgbClr val="940E06"/>
    <a:srgbClr val="B00000"/>
    <a:srgbClr val="3375B7"/>
    <a:srgbClr val="2E6AA5"/>
    <a:srgbClr val="306FAE"/>
    <a:srgbClr val="1C436A"/>
    <a:srgbClr val="3273B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14" autoAdjust="0"/>
    <p:restoredTop sz="98129" autoAdjust="0"/>
  </p:normalViewPr>
  <p:slideViewPr>
    <p:cSldViewPr snapToGrid="0" snapToObjects="1">
      <p:cViewPr>
        <p:scale>
          <a:sx n="90" d="100"/>
          <a:sy n="90" d="100"/>
        </p:scale>
        <p:origin x="-312" y="-480"/>
      </p:cViewPr>
      <p:guideLst>
        <p:guide orient="horz"/>
        <p:guide pos="281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32988"/>
    </p:cViewPr>
  </p:sorterViewPr>
  <p:notesViewPr>
    <p:cSldViewPr snapToGrid="0" snapToObjects="1">
      <p:cViewPr varScale="1">
        <p:scale>
          <a:sx n="74" d="100"/>
          <a:sy n="74" d="100"/>
        </p:scale>
        <p:origin x="3336" y="72"/>
      </p:cViewPr>
      <p:guideLst>
        <p:guide orient="horz" pos="3131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044817927170869"/>
          <c:y val="0.12437810945273632"/>
          <c:w val="0.86274509803921573"/>
          <c:h val="0.77114427860696522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B2B2B2"/>
            </a:solidFill>
            <a:ln w="12700">
              <a:solidFill>
                <a:srgbClr val="808080"/>
              </a:solidFill>
              <a:prstDash val="solid"/>
            </a:ln>
          </c:spPr>
          <c:invertIfNegative val="0"/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Sheet1!$B$2:$B$9</c:f>
              <c:numCache>
                <c:formatCode>General</c:formatCode>
                <c:ptCount val="8"/>
                <c:pt idx="0">
                  <c:v>49.000000000005571</c:v>
                </c:pt>
                <c:pt idx="1">
                  <c:v>31.000000000003524</c:v>
                </c:pt>
                <c:pt idx="2">
                  <c:v>14.000000000001592</c:v>
                </c:pt>
                <c:pt idx="3">
                  <c:v>15.000000000001705</c:v>
                </c:pt>
                <c:pt idx="4">
                  <c:v>29.000000000003297</c:v>
                </c:pt>
                <c:pt idx="5">
                  <c:v>40.000000000004547</c:v>
                </c:pt>
                <c:pt idx="6">
                  <c:v>30.000000000003411</c:v>
                </c:pt>
                <c:pt idx="7">
                  <c:v>32.000000000003638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2FD24"/>
            </a:solidFill>
            <a:ln w="12700">
              <a:solidFill>
                <a:srgbClr val="808080"/>
              </a:solidFill>
              <a:prstDash val="solid"/>
            </a:ln>
          </c:spPr>
          <c:invertIfNegative val="0"/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Sheet1!$C$2:$C$9</c:f>
              <c:numCache>
                <c:formatCode>General</c:formatCode>
                <c:ptCount val="8"/>
                <c:pt idx="0">
                  <c:v>15.000000000001705</c:v>
                </c:pt>
                <c:pt idx="1">
                  <c:v>22.000000000002501</c:v>
                </c:pt>
                <c:pt idx="2">
                  <c:v>37.000000000004206</c:v>
                </c:pt>
                <c:pt idx="3">
                  <c:v>32.000000000003638</c:v>
                </c:pt>
                <c:pt idx="4">
                  <c:v>8.0000000000009095</c:v>
                </c:pt>
                <c:pt idx="5">
                  <c:v>6.0000000000006821</c:v>
                </c:pt>
                <c:pt idx="6">
                  <c:v>47.000000000005343</c:v>
                </c:pt>
                <c:pt idx="7">
                  <c:v>39.000000000004434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rgbClr val="808080"/>
              </a:solidFill>
              <a:prstDash val="solid"/>
            </a:ln>
          </c:spPr>
          <c:invertIfNegative val="0"/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Sheet1!$D$2:$D$9</c:f>
              <c:numCache>
                <c:formatCode>General</c:formatCode>
                <c:ptCount val="8"/>
                <c:pt idx="0">
                  <c:v>28.000000000003183</c:v>
                </c:pt>
                <c:pt idx="1">
                  <c:v>29.000000000003297</c:v>
                </c:pt>
                <c:pt idx="2">
                  <c:v>31.000000000003524</c:v>
                </c:pt>
                <c:pt idx="3">
                  <c:v>34.000000000003865</c:v>
                </c:pt>
                <c:pt idx="4">
                  <c:v>18.000000000002046</c:v>
                </c:pt>
                <c:pt idx="5">
                  <c:v>13.000000000001478</c:v>
                </c:pt>
                <c:pt idx="6">
                  <c:v>24.000000000002728</c:v>
                </c:pt>
                <c:pt idx="7">
                  <c:v>30.000000000003411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rgbClr val="92D050"/>
            </a:solidFill>
            <a:ln w="12700">
              <a:solidFill>
                <a:srgbClr val="808080"/>
              </a:solidFill>
              <a:prstDash val="solid"/>
            </a:ln>
          </c:spPr>
          <c:invertIfNegative val="0"/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Sheet1!$E$2:$E$9</c:f>
              <c:numCache>
                <c:formatCode>General</c:formatCode>
                <c:ptCount val="8"/>
                <c:pt idx="0">
                  <c:v>12.000000000001364</c:v>
                </c:pt>
                <c:pt idx="1">
                  <c:v>12.000000000001364</c:v>
                </c:pt>
                <c:pt idx="2">
                  <c:v>19.00000000000216</c:v>
                </c:pt>
                <c:pt idx="3">
                  <c:v>20.000000000002274</c:v>
                </c:pt>
                <c:pt idx="4">
                  <c:v>51.000000000005798</c:v>
                </c:pt>
                <c:pt idx="5">
                  <c:v>48.000000000005457</c:v>
                </c:pt>
                <c:pt idx="6">
                  <c:v>24.000000000002728</c:v>
                </c:pt>
                <c:pt idx="7">
                  <c:v>24.000000000002728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rgbClr val="FE3439"/>
            </a:solidFill>
            <a:ln w="12700">
              <a:solidFill>
                <a:srgbClr val="808080"/>
              </a:solidFill>
              <a:prstDash val="solid"/>
            </a:ln>
          </c:spPr>
          <c:invertIfNegative val="0"/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Sheet1!$F$2:$F$9</c:f>
              <c:numCache>
                <c:formatCode>General</c:formatCode>
                <c:ptCount val="8"/>
                <c:pt idx="0">
                  <c:v>2.0000000000002274</c:v>
                </c:pt>
                <c:pt idx="1">
                  <c:v>2.0000000000002274</c:v>
                </c:pt>
                <c:pt idx="2">
                  <c:v>2.0000000000002274</c:v>
                </c:pt>
                <c:pt idx="3">
                  <c:v>2.0000000000002274</c:v>
                </c:pt>
                <c:pt idx="4">
                  <c:v>38.00000000000432</c:v>
                </c:pt>
                <c:pt idx="5">
                  <c:v>32.000000000003638</c:v>
                </c:pt>
                <c:pt idx="6">
                  <c:v>7.0000000000007958</c:v>
                </c:pt>
                <c:pt idx="7">
                  <c:v>11.000000000001251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</c:strCache>
            </c:strRef>
          </c:tx>
          <c:spPr>
            <a:solidFill>
              <a:srgbClr val="00B0F0"/>
            </a:solidFill>
            <a:ln w="12700">
              <a:solidFill>
                <a:srgbClr val="808080"/>
              </a:solidFill>
              <a:prstDash val="solid"/>
            </a:ln>
          </c:spPr>
          <c:invertIfNegative val="0"/>
          <c:cat>
            <c:numRef>
              <c:f>Sheet1!$A$2:$A$9</c:f>
              <c:numCache>
                <c:formatCode>General</c:formatCode>
                <c:ptCount val="8"/>
              </c:numCache>
            </c:numRef>
          </c:cat>
          <c:val>
            <c:numRef>
              <c:f>Sheet1!$G$2:$G$9</c:f>
              <c:numCache>
                <c:formatCode>General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78.000000000008868</c:v>
                </c:pt>
                <c:pt idx="5">
                  <c:v>84.00000000000955</c:v>
                </c:pt>
                <c:pt idx="6">
                  <c:v>0</c:v>
                </c:pt>
                <c:pt idx="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14223744"/>
        <c:axId val="114225536"/>
      </c:barChart>
      <c:catAx>
        <c:axId val="114223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8099">
            <a:solidFill>
              <a:srgbClr val="808080"/>
            </a:solidFill>
            <a:prstDash val="solid"/>
          </a:ln>
        </c:spPr>
        <c:crossAx val="114225536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14225536"/>
        <c:scaling>
          <c:orientation val="minMax"/>
          <c:max val="240"/>
          <c:min val="0"/>
        </c:scaling>
        <c:delete val="0"/>
        <c:axPos val="l"/>
        <c:numFmt formatCode="#,##0;\-#,##0;0" sourceLinked="0"/>
        <c:majorTickMark val="in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14223744"/>
        <c:crosses val="autoZero"/>
        <c:crossBetween val="between"/>
        <c:majorUnit val="60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944444444444445"/>
          <c:y val="0.11261261261261261"/>
          <c:w val="0.8666666666666667"/>
          <c:h val="0.8018018018018018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rgbClr val="B2B2B2"/>
            </a:solidFill>
            <a:ln w="12700">
              <a:solidFill>
                <a:srgbClr val="808080"/>
              </a:solidFill>
              <a:prstDash val="solid"/>
            </a:ln>
          </c:spPr>
          <c:invertIfNegative val="0"/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General</c:formatCode>
                <c:ptCount val="6"/>
                <c:pt idx="0">
                  <c:v>23.000000000002615</c:v>
                </c:pt>
                <c:pt idx="1">
                  <c:v>56.000000000006366</c:v>
                </c:pt>
                <c:pt idx="2">
                  <c:v>28.000000000003183</c:v>
                </c:pt>
                <c:pt idx="3">
                  <c:v>8.0000000000009095</c:v>
                </c:pt>
                <c:pt idx="4">
                  <c:v>16.000000000001819</c:v>
                </c:pt>
                <c:pt idx="5">
                  <c:v>10.000000000001137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</c:strCache>
            </c:strRef>
          </c:tx>
          <c:spPr>
            <a:solidFill>
              <a:srgbClr val="F2FD24"/>
            </a:solidFill>
            <a:ln w="12700">
              <a:solidFill>
                <a:srgbClr val="808080"/>
              </a:solidFill>
              <a:prstDash val="solid"/>
            </a:ln>
          </c:spPr>
          <c:invertIfNegative val="0"/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Sheet1!$C$2:$C$7</c:f>
              <c:numCache>
                <c:formatCode>General</c:formatCode>
                <c:ptCount val="6"/>
                <c:pt idx="0">
                  <c:v>6.0000000000006821</c:v>
                </c:pt>
                <c:pt idx="1">
                  <c:v>41.000000000004661</c:v>
                </c:pt>
                <c:pt idx="2">
                  <c:v>17.000000000001933</c:v>
                </c:pt>
                <c:pt idx="3">
                  <c:v>14.000000000001592</c:v>
                </c:pt>
                <c:pt idx="4">
                  <c:v>4.0000000000004547</c:v>
                </c:pt>
                <c:pt idx="5">
                  <c:v>2.0000000000002274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</c:strCache>
            </c:strRef>
          </c:tx>
          <c:spPr>
            <a:solidFill>
              <a:schemeClr val="hlink"/>
            </a:solidFill>
            <a:ln w="12700">
              <a:solidFill>
                <a:srgbClr val="808080"/>
              </a:solidFill>
              <a:prstDash val="solid"/>
            </a:ln>
          </c:spPr>
          <c:invertIfNegative val="0"/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Sheet1!$D$2:$D$7</c:f>
              <c:numCache>
                <c:formatCode>General</c:formatCode>
                <c:ptCount val="6"/>
                <c:pt idx="0">
                  <c:v>10.000000000001137</c:v>
                </c:pt>
                <c:pt idx="1">
                  <c:v>1.0000000000001137</c:v>
                </c:pt>
                <c:pt idx="2">
                  <c:v>6.0000000000006821</c:v>
                </c:pt>
                <c:pt idx="3">
                  <c:v>8.0000000000009095</c:v>
                </c:pt>
                <c:pt idx="4">
                  <c:v>2.0000000000002274</c:v>
                </c:pt>
                <c:pt idx="5">
                  <c:v>9.0000000000010232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</c:strCache>
            </c:strRef>
          </c:tx>
          <c:spPr>
            <a:solidFill>
              <a:srgbClr val="92D050"/>
            </a:solidFill>
            <a:ln w="12700">
              <a:solidFill>
                <a:srgbClr val="808080"/>
              </a:solidFill>
              <a:prstDash val="solid"/>
            </a:ln>
          </c:spPr>
          <c:invertIfNegative val="0"/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Sheet1!$E$2:$E$7</c:f>
              <c:numCache>
                <c:formatCode>General</c:formatCode>
                <c:ptCount val="6"/>
                <c:pt idx="0">
                  <c:v>2.0000000000002274</c:v>
                </c:pt>
                <c:pt idx="1">
                  <c:v>2.0000000000002274</c:v>
                </c:pt>
                <c:pt idx="2">
                  <c:v>2.0000000000002274</c:v>
                </c:pt>
                <c:pt idx="3">
                  <c:v>18.000000000002046</c:v>
                </c:pt>
                <c:pt idx="5">
                  <c:v>6.0000000000006821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</c:strCache>
            </c:strRef>
          </c:tx>
          <c:spPr>
            <a:solidFill>
              <a:srgbClr val="FE3439"/>
            </a:solidFill>
            <a:ln w="12700">
              <a:solidFill>
                <a:srgbClr val="808080"/>
              </a:solidFill>
              <a:prstDash val="solid"/>
            </a:ln>
          </c:spPr>
          <c:invertIfNegative val="0"/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Sheet1!$F$2:$F$7</c:f>
              <c:numCache>
                <c:formatCode>General</c:formatCode>
                <c:ptCount val="6"/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</c:strCache>
            </c:strRef>
          </c:tx>
          <c:spPr>
            <a:solidFill>
              <a:srgbClr val="F2FD24"/>
            </a:solidFill>
            <a:ln w="12700">
              <a:solidFill>
                <a:srgbClr val="808080"/>
              </a:solidFill>
              <a:prstDash val="solid"/>
            </a:ln>
          </c:spPr>
          <c:invertIfNegative val="0"/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Sheet1!$G$2:$G$7</c:f>
              <c:numCache>
                <c:formatCode>General</c:formatCode>
                <c:ptCount val="6"/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36295936"/>
        <c:axId val="136297472"/>
      </c:barChart>
      <c:catAx>
        <c:axId val="136295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one"/>
        <c:spPr>
          <a:ln w="38099">
            <a:solidFill>
              <a:srgbClr val="808080"/>
            </a:solidFill>
            <a:prstDash val="solid"/>
          </a:ln>
        </c:spPr>
        <c:crossAx val="136297472"/>
        <c:crossesAt val="0"/>
        <c:auto val="1"/>
        <c:lblAlgn val="ctr"/>
        <c:lblOffset val="100"/>
        <c:tickLblSkip val="1"/>
        <c:tickMarkSkip val="1"/>
        <c:noMultiLvlLbl val="0"/>
      </c:catAx>
      <c:valAx>
        <c:axId val="136297472"/>
        <c:scaling>
          <c:orientation val="minMax"/>
          <c:max val="120"/>
          <c:min val="0"/>
        </c:scaling>
        <c:delete val="0"/>
        <c:axPos val="l"/>
        <c:numFmt formatCode="#,##0;\-#,##0;0" sourceLinked="0"/>
        <c:majorTickMark val="in"/>
        <c:minorTickMark val="none"/>
        <c:tickLblPos val="nextTo"/>
        <c:spPr>
          <a:ln w="12700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ru-RU"/>
          </a:p>
        </c:txPr>
        <c:crossAx val="136295936"/>
        <c:crosses val="autoZero"/>
        <c:crossBetween val="between"/>
        <c:majorUnit val="60"/>
      </c:valAx>
      <c:spPr>
        <a:noFill/>
        <a:ln w="25399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00" b="1" i="0" u="none" strike="noStrike" baseline="0">
          <a:solidFill>
            <a:schemeClr val="tx1"/>
          </a:solidFill>
          <a:latin typeface="Calibri"/>
          <a:ea typeface="Calibri"/>
          <a:cs typeface="Calibri"/>
        </a:defRPr>
      </a:pPr>
      <a:endParaRPr lang="ru-RU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e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image" Target="../media/image10.e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1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w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156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92125" y="622300"/>
            <a:ext cx="5830888" cy="437515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551371" y="5341655"/>
            <a:ext cx="5802216" cy="1231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ru-RU" noProof="0" smtClean="0"/>
              <a:t>Click to edit Master text styles</a:t>
            </a:r>
          </a:p>
          <a:p>
            <a:pPr lvl="1"/>
            <a:r>
              <a:rPr lang="ru-RU" noProof="0" smtClean="0"/>
              <a:t>Second level</a:t>
            </a:r>
          </a:p>
          <a:p>
            <a:pPr lvl="2"/>
            <a:r>
              <a:rPr lang="ru-RU" noProof="0" smtClean="0"/>
              <a:t>Third level</a:t>
            </a:r>
          </a:p>
          <a:p>
            <a:pPr lvl="3"/>
            <a:r>
              <a:rPr lang="ru-RU" noProof="0" smtClean="0"/>
              <a:t>Fourth level</a:t>
            </a:r>
          </a:p>
          <a:p>
            <a:pPr lvl="4"/>
            <a:r>
              <a:rPr lang="ru-RU" noProof="0" smtClean="0"/>
              <a:t>Fifth level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6076300" y="9560309"/>
            <a:ext cx="540150" cy="18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1200"/>
            </a:lvl1pPr>
          </a:lstStyle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5128" name="doc id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6616385" y="111076"/>
            <a:ext cx="65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spAutoFit/>
          </a:bodyPr>
          <a:lstStyle>
            <a:lvl1pPr algn="r">
              <a:defRPr sz="800"/>
            </a:lvl1pPr>
          </a:lstStyle>
          <a:p>
            <a:pPr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302559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117475" indent="-115888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▪"/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300038" indent="-180975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120000"/>
      <a:buFont typeface="Arial" charset="0"/>
      <a:buChar char="–"/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427038" indent="-125413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Font typeface="Arial" charset="0"/>
      <a:buChar char="▫"/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542925" indent="-114300" algn="l" defTabSz="895350" rtl="0" eaLnBrk="0" fontAlgn="base" hangingPunct="0">
      <a:spcBef>
        <a:spcPct val="0"/>
      </a:spcBef>
      <a:spcAft>
        <a:spcPct val="0"/>
      </a:spcAft>
      <a:buClr>
        <a:schemeClr val="tx2"/>
      </a:buClr>
      <a:buSzPct val="89000"/>
      <a:buFont typeface="Arial" charset="0"/>
      <a:buChar char="-"/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Checklist:</a:t>
            </a:r>
          </a:p>
          <a:p>
            <a:r>
              <a:rPr lang="en-US" dirty="0" smtClean="0"/>
              <a:t>-</a:t>
            </a:r>
            <a:r>
              <a:rPr lang="en-US" baseline="0" dirty="0" smtClean="0"/>
              <a:t> </a:t>
            </a:r>
            <a:r>
              <a:rPr lang="ru-RU" baseline="0" dirty="0" smtClean="0"/>
              <a:t>Англицизмы</a:t>
            </a:r>
          </a:p>
          <a:p>
            <a:r>
              <a:rPr lang="ru-RU" baseline="0" dirty="0" smtClean="0"/>
              <a:t>- грамматич ошибки</a:t>
            </a:r>
          </a:p>
          <a:p>
            <a:r>
              <a:rPr lang="ru-RU" baseline="0" dirty="0" smtClean="0"/>
              <a:t>- номера страниц</a:t>
            </a:r>
          </a:p>
          <a:p>
            <a:r>
              <a:rPr lang="ru-RU" baseline="0" dirty="0" smtClean="0"/>
              <a:t>- нумерация </a:t>
            </a:r>
            <a:r>
              <a:rPr lang="en-US" baseline="0" dirty="0" smtClean="0"/>
              <a:t>consistency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61503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1371" y="5341655"/>
            <a:ext cx="580221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0975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1371" y="5341655"/>
            <a:ext cx="580221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0975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1371" y="5341655"/>
            <a:ext cx="5802216" cy="492443"/>
          </a:xfrm>
        </p:spPr>
        <p:txBody>
          <a:bodyPr/>
          <a:lstStyle/>
          <a:p>
            <a:r>
              <a:rPr lang="ru-RU" dirty="0" smtClean="0"/>
              <a:t>Описание/определение способов/путей оптимизации (этапов) процесса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097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1371" y="5341655"/>
            <a:ext cx="580221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17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0975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1371" y="5341655"/>
            <a:ext cx="580221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18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0975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1371" y="5341655"/>
            <a:ext cx="580221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0975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1371" y="5341655"/>
            <a:ext cx="580221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20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0975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1371" y="5341655"/>
            <a:ext cx="580221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0975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1371" y="5341655"/>
            <a:ext cx="580221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0975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1371" y="5341655"/>
            <a:ext cx="580221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23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0975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1371" y="5341655"/>
            <a:ext cx="580221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38776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1371" y="5341655"/>
            <a:ext cx="580221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28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44811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1371" y="5341655"/>
            <a:ext cx="580221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40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56808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1371" y="5341655"/>
            <a:ext cx="580221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097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1371" y="5341655"/>
            <a:ext cx="580221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097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1371" y="5341655"/>
            <a:ext cx="580221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097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1371" y="5341655"/>
            <a:ext cx="580221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0975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1371" y="5341655"/>
            <a:ext cx="580221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0975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1371" y="5341655"/>
            <a:ext cx="580221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0975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51371" y="5341655"/>
            <a:ext cx="5802216" cy="24622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3A632B-FBDE-46D4-BF6F-6D14421E6342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90975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oleObject" Target="../embeddings/oleObject2.bin"/><Relationship Id="rId9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637179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14" name="think-cell Slide" r:id="rId4" imgW="338" imgH="338" progId="TCLayout.ActiveDocument.1">
                  <p:embed/>
                </p:oleObj>
              </mc:Choice>
              <mc:Fallback>
                <p:oleObj name="think-cell Slide" r:id="rId4" imgW="338" imgH="338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640013" y="342900"/>
            <a:ext cx="993862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900" b="1" dirty="0" smtClean="0"/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8442325" y="36513"/>
            <a:ext cx="295275" cy="12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endParaRPr lang="ru-RU" sz="800" dirty="0" smtClean="0"/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640013" y="498475"/>
            <a:ext cx="3263714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smtClean="0"/>
              <a:t>Last Modified 12.30.2014 4:54 PM Russia TZ 2 Standard Time</a:t>
            </a:r>
            <a:endParaRPr lang="ru-RU" sz="900" dirty="0" smtClean="0"/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640013" y="655638"/>
            <a:ext cx="2814873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900" dirty="0" smtClean="0"/>
              <a:t>Printed 12.5.2014 2:43 AM Russia TZ 2 Standard Time</a:t>
            </a:r>
            <a:endParaRPr lang="ru-RU" sz="900" dirty="0" smtClean="0"/>
          </a:p>
        </p:txBody>
      </p:sp>
      <p:sp>
        <p:nvSpPr>
          <p:cNvPr id="9" name="McK Document type" hidden="1"/>
          <p:cNvSpPr txBox="1">
            <a:spLocks noChangeArrowheads="1"/>
          </p:cNvSpPr>
          <p:nvPr/>
        </p:nvSpPr>
        <p:spPr bwMode="auto">
          <a:xfrm>
            <a:off x="2009775" y="4930775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/>
              <a:t>Тип документа</a:t>
            </a:r>
          </a:p>
        </p:txBody>
      </p:sp>
      <p:sp>
        <p:nvSpPr>
          <p:cNvPr id="10" name="McK Date" hidden="1"/>
          <p:cNvSpPr txBox="1">
            <a:spLocks noChangeArrowheads="1"/>
          </p:cNvSpPr>
          <p:nvPr/>
        </p:nvSpPr>
        <p:spPr bwMode="auto">
          <a:xfrm>
            <a:off x="2009775" y="5199063"/>
            <a:ext cx="493553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ru-RU" sz="1400" dirty="0" smtClean="0"/>
              <a:t>Дата</a:t>
            </a:r>
          </a:p>
        </p:txBody>
      </p:sp>
      <p:sp>
        <p:nvSpPr>
          <p:cNvPr id="14" name="Rectangle 1189" hidden="1"/>
          <p:cNvSpPr>
            <a:spLocks noChangeArrowheads="1"/>
          </p:cNvSpPr>
          <p:nvPr/>
        </p:nvSpPr>
        <p:spPr bwMode="auto">
          <a:xfrm>
            <a:off x="0" y="0"/>
            <a:ext cx="8958263" cy="6721475"/>
          </a:xfrm>
          <a:prstGeom prst="rect">
            <a:avLst/>
          </a:prstGeom>
          <a:noFill/>
          <a:ln w="317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 dirty="0"/>
          </a:p>
        </p:txBody>
      </p: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3913" y="6443663"/>
            <a:ext cx="1636712" cy="192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009775" y="3112770"/>
            <a:ext cx="4935537" cy="492443"/>
          </a:xfrm>
          <a:prstGeom prst="rect">
            <a:avLst/>
          </a:prstGeom>
        </p:spPr>
        <p:txBody>
          <a:bodyPr/>
          <a:lstStyle>
            <a:lvl1pPr>
              <a:defRPr sz="3200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009775" y="3867150"/>
            <a:ext cx="4935537" cy="215444"/>
          </a:xfrm>
        </p:spPr>
        <p:txBody>
          <a:bodyPr>
            <a:spAutoFit/>
          </a:bodyPr>
          <a:lstStyle>
            <a:lvl1pPr>
              <a:defRPr sz="1400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388" y="4525963"/>
            <a:ext cx="5734050" cy="219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190500"/>
            <a:ext cx="8945563" cy="184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2" name="Picture 4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9775" y="2077137"/>
            <a:ext cx="1230313" cy="883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031976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23818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13605" y="1478372"/>
            <a:ext cx="8135314" cy="123110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 hidden="1"/>
          <p:cNvSpPr txBox="1">
            <a:spLocks/>
          </p:cNvSpPr>
          <p:nvPr userDrawn="1"/>
        </p:nvSpPr>
        <p:spPr>
          <a:xfrm>
            <a:off x="8514185" y="6690896"/>
            <a:ext cx="172607" cy="130548"/>
          </a:xfrm>
          <a:prstGeom prst="flowChartProcess">
            <a:avLst/>
          </a:prstGeom>
        </p:spPr>
        <p:txBody>
          <a:bodyPr vert="horz" wrap="none" lIns="0" tIns="0" rIns="0" bIns="0" rtlCol="0" anchor="t" anchorCtr="0"/>
          <a:lstStyle/>
          <a:p>
            <a:pPr algn="r" defTabSz="855421">
              <a:defRPr/>
            </a:pPr>
            <a:r>
              <a:rPr lang="en-US" sz="800" dirty="0" smtClean="0">
                <a:solidFill>
                  <a:srgbClr val="414142"/>
                </a:solidFill>
              </a:rPr>
              <a:t>‹#›</a:t>
            </a:r>
          </a:p>
          <a:p>
            <a:pPr algn="r" defTabSz="855421">
              <a:defRPr/>
            </a:pPr>
            <a:endParaRPr lang="en-US" sz="800" dirty="0">
              <a:solidFill>
                <a:srgbClr val="414142"/>
              </a:solidFill>
            </a:endParaRPr>
          </a:p>
        </p:txBody>
      </p:sp>
      <p:sp>
        <p:nvSpPr>
          <p:cNvPr id="32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34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216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Slide Number"/>
          <p:cNvSpPr txBox="1">
            <a:spLocks/>
          </p:cNvSpPr>
          <p:nvPr userDrawn="1"/>
        </p:nvSpPr>
        <p:spPr>
          <a:xfrm>
            <a:off x="8545513" y="6435725"/>
            <a:ext cx="208756" cy="152400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lvl="0"/>
            <a:fld id="{42C328C1-A84F-4A39-A664-DBA00541A8C6}" type="slidenum">
              <a:rPr lang="en-US" smtClean="0"/>
              <a:pPr lvl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64393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8545514" y="6435725"/>
            <a:ext cx="208756" cy="152400"/>
          </a:xfrm>
          <a:prstGeom prst="rect">
            <a:avLst/>
          </a:prstGeom>
          <a:noFill/>
        </p:spPr>
        <p:txBody>
          <a:bodyPr vert="horz" wrap="none" lIns="0" tIns="0" rIns="0" bIns="0" rtlCol="0">
            <a:noAutofit/>
          </a:bodyPr>
          <a:lstStyle/>
          <a:p>
            <a:pPr algn="l"/>
            <a:fld id="{3FEC8CAC-A4C1-46D2-824A-DB3AAAD52DF3}" type="slidenum">
              <a:rPr lang="ru-RU" sz="1000" b="0" i="0" baseline="0" smtClean="0"/>
              <a:pPr algn="l"/>
              <a:t>‹#›</a:t>
            </a:fld>
            <a:endParaRPr lang="ru-RU" sz="1000" b="0" i="0" baseline="0" dirty="0"/>
          </a:p>
        </p:txBody>
      </p:sp>
    </p:spTree>
    <p:extLst>
      <p:ext uri="{BB962C8B-B14F-4D97-AF65-F5344CB8AC3E}">
        <p14:creationId xmlns:p14="http://schemas.microsoft.com/office/powerpoint/2010/main" val="363467709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vmlDrawing" Target="../drawings/vmlDrawing1.v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2960154532"/>
              </p:ext>
            </p:extLst>
          </p:nvPr>
        </p:nvGraphicFramePr>
        <p:xfrm>
          <a:off x="0" y="0"/>
          <a:ext cx="158750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4" name="think-cell Slide" r:id="rId9" imgW="270" imgH="270" progId="TCLayout.ActiveDocument.1">
                  <p:embed/>
                </p:oleObj>
              </mc:Choice>
              <mc:Fallback>
                <p:oleObj name="think-cell Slide" r:id="rId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158750" cy="158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/>
        </p:nvSpPr>
        <p:spPr bwMode="auto">
          <a:xfrm rot="5400000">
            <a:off x="7799944" y="1940591"/>
            <a:ext cx="2183290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smtClean="0"/>
              <a:t>Last Modified 12.30.2014 4:54 PM Russia TZ 2 Standard Time</a:t>
            </a:r>
            <a:endParaRPr lang="ru-RU" dirty="0" smtClean="0"/>
          </a:p>
        </p:txBody>
      </p:sp>
      <p:sp>
        <p:nvSpPr>
          <p:cNvPr id="1035" name="Printed" hidden="1"/>
          <p:cNvSpPr txBox="1">
            <a:spLocks noChangeArrowheads="1"/>
          </p:cNvSpPr>
          <p:nvPr/>
        </p:nvSpPr>
        <p:spPr bwMode="auto">
          <a:xfrm rot="5400000">
            <a:off x="7950626" y="4114417"/>
            <a:ext cx="1881925" cy="92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600" dirty="0" smtClean="0"/>
              <a:t>Printed 12.5.2014 2:43 AM Russia TZ 2 Standard Time</a:t>
            </a:r>
            <a:endParaRPr lang="ru-RU" dirty="0" smtClean="0"/>
          </a:p>
        </p:txBody>
      </p:sp>
      <p:sp>
        <p:nvSpPr>
          <p:cNvPr id="1036" name="Rectangle 28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52563" y="1951038"/>
            <a:ext cx="4302125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 smtClean="0"/>
          </a:p>
        </p:txBody>
      </p:sp>
      <p:sp>
        <p:nvSpPr>
          <p:cNvPr id="19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/>
        </p:nvSpPr>
        <p:spPr bwMode="auto">
          <a:xfrm>
            <a:off x="1231900" y="26988"/>
            <a:ext cx="8592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+mn-lt"/>
              </a:rPr>
              <a:t>TRACKER</a:t>
            </a:r>
            <a:endParaRPr lang="ru-RU" sz="140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11" name="McK 3. Unit of measure" hidden="1"/>
          <p:cNvSpPr txBox="1">
            <a:spLocks noChangeArrowheads="1"/>
          </p:cNvSpPr>
          <p:nvPr/>
        </p:nvSpPr>
        <p:spPr bwMode="auto">
          <a:xfrm>
            <a:off x="119062" y="927814"/>
            <a:ext cx="8618537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600" dirty="0" smtClean="0">
                <a:solidFill>
                  <a:srgbClr val="808080"/>
                </a:solidFill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/>
        </p:nvSpPr>
        <p:spPr bwMode="auto">
          <a:xfrm>
            <a:off x="119063" y="6141035"/>
            <a:ext cx="8548687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1000" baseline="0" dirty="0" smtClean="0">
                <a:latin typeface="+mn-lt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/>
        </p:nvSpPr>
        <p:spPr bwMode="auto">
          <a:xfrm>
            <a:off x="119063" y="6447632"/>
            <a:ext cx="6862762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t" anchorCtr="0">
            <a:spAutoFit/>
          </a:bodyPr>
          <a:lstStyle/>
          <a:p>
            <a:pPr marL="609600" indent="-609600" defTabSz="895350">
              <a:tabLst>
                <a:tab pos="612775" algn="l"/>
              </a:tabLst>
            </a:pPr>
            <a:r>
              <a:rPr lang="ru-RU" sz="1000" baseline="0" dirty="0" smtClean="0">
                <a:solidFill>
                  <a:schemeClr val="tx1"/>
                </a:solidFill>
                <a:latin typeface="+mn-lt"/>
              </a:rPr>
              <a:t>ИСТОЧНИК: источник</a:t>
            </a:r>
            <a:endParaRPr lang="ru-RU" sz="1000" baseline="0" dirty="0">
              <a:solidFill>
                <a:schemeClr val="tx1"/>
              </a:solidFill>
              <a:latin typeface="+mn-lt"/>
            </a:endParaRPr>
          </a:p>
        </p:txBody>
      </p:sp>
      <p:grpSp>
        <p:nvGrpSpPr>
          <p:cNvPr id="15" name="ACET" hidden="1"/>
          <p:cNvGrpSpPr>
            <a:grpSpLocks/>
          </p:cNvGrpSpPr>
          <p:nvPr/>
        </p:nvGrpSpPr>
        <p:grpSpPr bwMode="auto">
          <a:xfrm>
            <a:off x="1452563" y="1127125"/>
            <a:ext cx="4264025" cy="508000"/>
            <a:chOff x="915" y="710"/>
            <a:chExt cx="2686" cy="320"/>
          </a:xfrm>
        </p:grpSpPr>
        <p:cxnSp>
          <p:nvCxnSpPr>
            <p:cNvPr id="16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710"/>
              <a:ext cx="2686" cy="32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b="1" dirty="0" smtClean="0"/>
                <a:t>Title</a:t>
              </a:r>
            </a:p>
            <a:p>
              <a:r>
                <a:rPr lang="ru-RU" dirty="0" smtClean="0">
                  <a:solidFill>
                    <a:srgbClr val="808080"/>
                  </a:solidFill>
                </a:rPr>
                <a:t>Unit of measure</a:t>
              </a:r>
              <a:endParaRPr lang="ru-RU" dirty="0">
                <a:solidFill>
                  <a:srgbClr val="808080"/>
                </a:solidFill>
              </a:endParaRPr>
            </a:p>
          </p:txBody>
        </p:sp>
      </p:grpSp>
      <p:sp>
        <p:nvSpPr>
          <p:cNvPr id="23" name="Line 16"/>
          <p:cNvSpPr>
            <a:spLocks noChangeShapeType="1"/>
          </p:cNvSpPr>
          <p:nvPr/>
        </p:nvSpPr>
        <p:spPr bwMode="auto">
          <a:xfrm>
            <a:off x="119062" y="6326188"/>
            <a:ext cx="871423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/>
        </p:nvSpPr>
        <p:spPr bwMode="auto">
          <a:xfrm>
            <a:off x="126603" y="884238"/>
            <a:ext cx="8708232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1440" bIns="91440" anchor="ctr"/>
          <a:lstStyle/>
          <a:p>
            <a:pPr>
              <a:defRPr/>
            </a:pPr>
            <a:endParaRPr lang="ru-RU" sz="1800" dirty="0">
              <a:cs typeface="Arial" charset="0"/>
            </a:endParaRPr>
          </a:p>
        </p:txBody>
      </p:sp>
      <p:pic>
        <p:nvPicPr>
          <p:cNvPr id="18" name="navigation8" descr="ujkm,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015041" y="41607"/>
            <a:ext cx="887412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4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603" y="116632"/>
            <a:ext cx="1002318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895350" rtl="0" eaLnBrk="1" fontAlgn="base" hangingPunct="1">
        <a:spcBef>
          <a:spcPct val="0"/>
        </a:spcBef>
        <a:spcAft>
          <a:spcPct val="0"/>
        </a:spcAft>
        <a:tabLst>
          <a:tab pos="357188" algn="l"/>
        </a:tabLst>
        <a:defRPr sz="19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2pPr>
      <a:lvl3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3pPr>
      <a:lvl4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4pPr>
      <a:lvl5pPr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5pPr>
      <a:lvl6pPr marL="4572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6pPr>
      <a:lvl7pPr marL="9144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7pPr>
      <a:lvl8pPr marL="13716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8pPr>
      <a:lvl9pPr marL="1828800" algn="l" defTabSz="895350" rtl="0" eaLnBrk="1" fontAlgn="base" hangingPunct="1">
        <a:spcBef>
          <a:spcPct val="0"/>
        </a:spcBef>
        <a:spcAft>
          <a:spcPct val="0"/>
        </a:spcAft>
        <a:defRPr sz="1900" b="1">
          <a:solidFill>
            <a:schemeClr val="tx2"/>
          </a:solidFill>
          <a:latin typeface="Arial" charset="0"/>
        </a:defRPr>
      </a:lvl9pPr>
    </p:titleStyle>
    <p:bodyStyle>
      <a:lvl1pPr marL="0" indent="0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193675" indent="-19208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00">
          <a:solidFill>
            <a:schemeClr val="tx1"/>
          </a:solidFill>
          <a:latin typeface="+mn-lt"/>
        </a:defRPr>
      </a:lvl2pPr>
      <a:lvl3pPr marL="457200" indent="-261938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00">
          <a:solidFill>
            <a:schemeClr val="tx1"/>
          </a:solidFill>
          <a:latin typeface="+mn-lt"/>
        </a:defRPr>
      </a:lvl3pPr>
      <a:lvl4pPr marL="614363" indent="-1555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00">
          <a:solidFill>
            <a:schemeClr val="tx1"/>
          </a:solidFill>
          <a:latin typeface="+mn-lt"/>
        </a:defRPr>
      </a:lvl4pPr>
      <a:lvl5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5pPr>
      <a:lvl6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6pPr>
      <a:lvl7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7pPr>
      <a:lvl8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8pPr>
      <a:lvl9pPr marL="749808" indent="-130175" algn="l" defTabSz="895350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70.xml"/><Relationship Id="rId13" Type="http://schemas.openxmlformats.org/officeDocument/2006/relationships/tags" Target="../tags/tag7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65.xml"/><Relationship Id="rId21" Type="http://schemas.openxmlformats.org/officeDocument/2006/relationships/image" Target="../media/image10.emf"/><Relationship Id="rId7" Type="http://schemas.openxmlformats.org/officeDocument/2006/relationships/tags" Target="../tags/tag69.xml"/><Relationship Id="rId12" Type="http://schemas.openxmlformats.org/officeDocument/2006/relationships/tags" Target="../tags/tag74.xml"/><Relationship Id="rId17" Type="http://schemas.openxmlformats.org/officeDocument/2006/relationships/tags" Target="../tags/tag79.xml"/><Relationship Id="rId2" Type="http://schemas.openxmlformats.org/officeDocument/2006/relationships/tags" Target="../tags/tag64.xml"/><Relationship Id="rId16" Type="http://schemas.openxmlformats.org/officeDocument/2006/relationships/tags" Target="../tags/tag78.xml"/><Relationship Id="rId20" Type="http://schemas.openxmlformats.org/officeDocument/2006/relationships/oleObject" Target="../embeddings/oleObject8.bin"/><Relationship Id="rId1" Type="http://schemas.openxmlformats.org/officeDocument/2006/relationships/vmlDrawing" Target="../drawings/vmlDrawing8.vml"/><Relationship Id="rId6" Type="http://schemas.openxmlformats.org/officeDocument/2006/relationships/tags" Target="../tags/tag68.xml"/><Relationship Id="rId11" Type="http://schemas.openxmlformats.org/officeDocument/2006/relationships/tags" Target="../tags/tag73.xml"/><Relationship Id="rId5" Type="http://schemas.openxmlformats.org/officeDocument/2006/relationships/tags" Target="../tags/tag67.xml"/><Relationship Id="rId15" Type="http://schemas.openxmlformats.org/officeDocument/2006/relationships/tags" Target="../tags/tag77.xml"/><Relationship Id="rId23" Type="http://schemas.openxmlformats.org/officeDocument/2006/relationships/image" Target="../media/image15.png"/><Relationship Id="rId10" Type="http://schemas.openxmlformats.org/officeDocument/2006/relationships/tags" Target="../tags/tag72.xml"/><Relationship Id="rId19" Type="http://schemas.openxmlformats.org/officeDocument/2006/relationships/notesSlide" Target="../notesSlides/notesSlide5.xml"/><Relationship Id="rId4" Type="http://schemas.openxmlformats.org/officeDocument/2006/relationships/tags" Target="../tags/tag66.xml"/><Relationship Id="rId9" Type="http://schemas.openxmlformats.org/officeDocument/2006/relationships/tags" Target="../tags/tag71.xml"/><Relationship Id="rId14" Type="http://schemas.openxmlformats.org/officeDocument/2006/relationships/tags" Target="../tags/tag76.xml"/><Relationship Id="rId2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6.xml"/><Relationship Id="rId13" Type="http://schemas.openxmlformats.org/officeDocument/2006/relationships/tags" Target="../tags/tag91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81.xml"/><Relationship Id="rId21" Type="http://schemas.openxmlformats.org/officeDocument/2006/relationships/image" Target="../media/image10.emf"/><Relationship Id="rId7" Type="http://schemas.openxmlformats.org/officeDocument/2006/relationships/tags" Target="../tags/tag85.xml"/><Relationship Id="rId12" Type="http://schemas.openxmlformats.org/officeDocument/2006/relationships/tags" Target="../tags/tag90.xml"/><Relationship Id="rId17" Type="http://schemas.openxmlformats.org/officeDocument/2006/relationships/tags" Target="../tags/tag95.xml"/><Relationship Id="rId2" Type="http://schemas.openxmlformats.org/officeDocument/2006/relationships/tags" Target="../tags/tag80.xml"/><Relationship Id="rId16" Type="http://schemas.openxmlformats.org/officeDocument/2006/relationships/tags" Target="../tags/tag94.xml"/><Relationship Id="rId20" Type="http://schemas.openxmlformats.org/officeDocument/2006/relationships/oleObject" Target="../embeddings/oleObject9.bin"/><Relationship Id="rId1" Type="http://schemas.openxmlformats.org/officeDocument/2006/relationships/vmlDrawing" Target="../drawings/vmlDrawing9.vml"/><Relationship Id="rId6" Type="http://schemas.openxmlformats.org/officeDocument/2006/relationships/tags" Target="../tags/tag84.xml"/><Relationship Id="rId11" Type="http://schemas.openxmlformats.org/officeDocument/2006/relationships/tags" Target="../tags/tag89.xml"/><Relationship Id="rId5" Type="http://schemas.openxmlformats.org/officeDocument/2006/relationships/tags" Target="../tags/tag83.xml"/><Relationship Id="rId15" Type="http://schemas.openxmlformats.org/officeDocument/2006/relationships/tags" Target="../tags/tag93.xml"/><Relationship Id="rId23" Type="http://schemas.openxmlformats.org/officeDocument/2006/relationships/image" Target="../media/image16.png"/><Relationship Id="rId10" Type="http://schemas.openxmlformats.org/officeDocument/2006/relationships/tags" Target="../tags/tag88.xml"/><Relationship Id="rId19" Type="http://schemas.openxmlformats.org/officeDocument/2006/relationships/notesSlide" Target="../notesSlides/notesSlide6.xml"/><Relationship Id="rId4" Type="http://schemas.openxmlformats.org/officeDocument/2006/relationships/tags" Target="../tags/tag82.xml"/><Relationship Id="rId9" Type="http://schemas.openxmlformats.org/officeDocument/2006/relationships/tags" Target="../tags/tag87.xml"/><Relationship Id="rId14" Type="http://schemas.openxmlformats.org/officeDocument/2006/relationships/tags" Target="../tags/tag92.xml"/><Relationship Id="rId2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02.xml"/><Relationship Id="rId13" Type="http://schemas.openxmlformats.org/officeDocument/2006/relationships/tags" Target="../tags/tag10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97.xml"/><Relationship Id="rId21" Type="http://schemas.openxmlformats.org/officeDocument/2006/relationships/image" Target="../media/image10.emf"/><Relationship Id="rId7" Type="http://schemas.openxmlformats.org/officeDocument/2006/relationships/tags" Target="../tags/tag101.xml"/><Relationship Id="rId12" Type="http://schemas.openxmlformats.org/officeDocument/2006/relationships/tags" Target="../tags/tag106.xml"/><Relationship Id="rId17" Type="http://schemas.openxmlformats.org/officeDocument/2006/relationships/tags" Target="../tags/tag111.xml"/><Relationship Id="rId2" Type="http://schemas.openxmlformats.org/officeDocument/2006/relationships/tags" Target="../tags/tag96.xml"/><Relationship Id="rId16" Type="http://schemas.openxmlformats.org/officeDocument/2006/relationships/tags" Target="../tags/tag110.xml"/><Relationship Id="rId20" Type="http://schemas.openxmlformats.org/officeDocument/2006/relationships/oleObject" Target="../embeddings/oleObject10.bin"/><Relationship Id="rId1" Type="http://schemas.openxmlformats.org/officeDocument/2006/relationships/vmlDrawing" Target="../drawings/vmlDrawing10.vml"/><Relationship Id="rId6" Type="http://schemas.openxmlformats.org/officeDocument/2006/relationships/tags" Target="../tags/tag100.xml"/><Relationship Id="rId11" Type="http://schemas.openxmlformats.org/officeDocument/2006/relationships/tags" Target="../tags/tag105.xml"/><Relationship Id="rId5" Type="http://schemas.openxmlformats.org/officeDocument/2006/relationships/tags" Target="../tags/tag99.xml"/><Relationship Id="rId15" Type="http://schemas.openxmlformats.org/officeDocument/2006/relationships/tags" Target="../tags/tag109.xml"/><Relationship Id="rId23" Type="http://schemas.openxmlformats.org/officeDocument/2006/relationships/image" Target="../media/image12.png"/><Relationship Id="rId10" Type="http://schemas.openxmlformats.org/officeDocument/2006/relationships/tags" Target="../tags/tag104.xml"/><Relationship Id="rId19" Type="http://schemas.openxmlformats.org/officeDocument/2006/relationships/notesSlide" Target="../notesSlides/notesSlide7.xml"/><Relationship Id="rId4" Type="http://schemas.openxmlformats.org/officeDocument/2006/relationships/tags" Target="../tags/tag98.xml"/><Relationship Id="rId9" Type="http://schemas.openxmlformats.org/officeDocument/2006/relationships/tags" Target="../tags/tag103.xml"/><Relationship Id="rId14" Type="http://schemas.openxmlformats.org/officeDocument/2006/relationships/tags" Target="../tags/tag108.xml"/><Relationship Id="rId22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13.xml"/><Relationship Id="rId21" Type="http://schemas.openxmlformats.org/officeDocument/2006/relationships/image" Target="../media/image10.emf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11.v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23" Type="http://schemas.openxmlformats.org/officeDocument/2006/relationships/image" Target="../media/image18.png"/><Relationship Id="rId10" Type="http://schemas.openxmlformats.org/officeDocument/2006/relationships/tags" Target="../tags/tag120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Relationship Id="rId2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34.xml"/><Relationship Id="rId13" Type="http://schemas.openxmlformats.org/officeDocument/2006/relationships/tags" Target="../tags/tag13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29.xml"/><Relationship Id="rId21" Type="http://schemas.openxmlformats.org/officeDocument/2006/relationships/image" Target="../media/image10.emf"/><Relationship Id="rId7" Type="http://schemas.openxmlformats.org/officeDocument/2006/relationships/tags" Target="../tags/tag133.xml"/><Relationship Id="rId12" Type="http://schemas.openxmlformats.org/officeDocument/2006/relationships/tags" Target="../tags/tag138.xml"/><Relationship Id="rId17" Type="http://schemas.openxmlformats.org/officeDocument/2006/relationships/tags" Target="../tags/tag143.xml"/><Relationship Id="rId2" Type="http://schemas.openxmlformats.org/officeDocument/2006/relationships/tags" Target="../tags/tag128.xml"/><Relationship Id="rId16" Type="http://schemas.openxmlformats.org/officeDocument/2006/relationships/tags" Target="../tags/tag142.xml"/><Relationship Id="rId20" Type="http://schemas.openxmlformats.org/officeDocument/2006/relationships/oleObject" Target="../embeddings/oleObject12.bin"/><Relationship Id="rId1" Type="http://schemas.openxmlformats.org/officeDocument/2006/relationships/vmlDrawing" Target="../drawings/vmlDrawing12.vml"/><Relationship Id="rId6" Type="http://schemas.openxmlformats.org/officeDocument/2006/relationships/tags" Target="../tags/tag132.xml"/><Relationship Id="rId11" Type="http://schemas.openxmlformats.org/officeDocument/2006/relationships/tags" Target="../tags/tag137.xml"/><Relationship Id="rId5" Type="http://schemas.openxmlformats.org/officeDocument/2006/relationships/tags" Target="../tags/tag131.xml"/><Relationship Id="rId15" Type="http://schemas.openxmlformats.org/officeDocument/2006/relationships/tags" Target="../tags/tag141.xml"/><Relationship Id="rId23" Type="http://schemas.openxmlformats.org/officeDocument/2006/relationships/image" Target="../media/image19.png"/><Relationship Id="rId10" Type="http://schemas.openxmlformats.org/officeDocument/2006/relationships/tags" Target="../tags/tag136.xml"/><Relationship Id="rId19" Type="http://schemas.openxmlformats.org/officeDocument/2006/relationships/notesSlide" Target="../notesSlides/notesSlide9.xml"/><Relationship Id="rId4" Type="http://schemas.openxmlformats.org/officeDocument/2006/relationships/tags" Target="../tags/tag130.xml"/><Relationship Id="rId9" Type="http://schemas.openxmlformats.org/officeDocument/2006/relationships/tags" Target="../tags/tag135.xml"/><Relationship Id="rId14" Type="http://schemas.openxmlformats.org/officeDocument/2006/relationships/tags" Target="../tags/tag140.xml"/><Relationship Id="rId2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50.xml"/><Relationship Id="rId13" Type="http://schemas.openxmlformats.org/officeDocument/2006/relationships/tags" Target="../tags/tag155.xml"/><Relationship Id="rId18" Type="http://schemas.openxmlformats.org/officeDocument/2006/relationships/tags" Target="../tags/tag160.xml"/><Relationship Id="rId26" Type="http://schemas.openxmlformats.org/officeDocument/2006/relationships/image" Target="../media/image10.emf"/><Relationship Id="rId3" Type="http://schemas.openxmlformats.org/officeDocument/2006/relationships/tags" Target="../tags/tag145.xml"/><Relationship Id="rId21" Type="http://schemas.openxmlformats.org/officeDocument/2006/relationships/tags" Target="../tags/tag163.xml"/><Relationship Id="rId7" Type="http://schemas.openxmlformats.org/officeDocument/2006/relationships/tags" Target="../tags/tag149.xml"/><Relationship Id="rId12" Type="http://schemas.openxmlformats.org/officeDocument/2006/relationships/tags" Target="../tags/tag154.xml"/><Relationship Id="rId17" Type="http://schemas.openxmlformats.org/officeDocument/2006/relationships/tags" Target="../tags/tag159.xml"/><Relationship Id="rId25" Type="http://schemas.openxmlformats.org/officeDocument/2006/relationships/oleObject" Target="../embeddings/oleObject13.bin"/><Relationship Id="rId2" Type="http://schemas.openxmlformats.org/officeDocument/2006/relationships/tags" Target="../tags/tag144.xml"/><Relationship Id="rId16" Type="http://schemas.openxmlformats.org/officeDocument/2006/relationships/tags" Target="../tags/tag158.xml"/><Relationship Id="rId20" Type="http://schemas.openxmlformats.org/officeDocument/2006/relationships/tags" Target="../tags/tag162.xml"/><Relationship Id="rId1" Type="http://schemas.openxmlformats.org/officeDocument/2006/relationships/vmlDrawing" Target="../drawings/vmlDrawing13.vml"/><Relationship Id="rId6" Type="http://schemas.openxmlformats.org/officeDocument/2006/relationships/tags" Target="../tags/tag148.xml"/><Relationship Id="rId11" Type="http://schemas.openxmlformats.org/officeDocument/2006/relationships/tags" Target="../tags/tag153.xml"/><Relationship Id="rId24" Type="http://schemas.openxmlformats.org/officeDocument/2006/relationships/notesSlide" Target="../notesSlides/notesSlide10.xml"/><Relationship Id="rId5" Type="http://schemas.openxmlformats.org/officeDocument/2006/relationships/tags" Target="../tags/tag147.xml"/><Relationship Id="rId15" Type="http://schemas.openxmlformats.org/officeDocument/2006/relationships/tags" Target="../tags/tag157.xml"/><Relationship Id="rId23" Type="http://schemas.openxmlformats.org/officeDocument/2006/relationships/slideLayout" Target="../slideLayouts/slideLayout2.xml"/><Relationship Id="rId28" Type="http://schemas.openxmlformats.org/officeDocument/2006/relationships/image" Target="../media/image20.png"/><Relationship Id="rId10" Type="http://schemas.openxmlformats.org/officeDocument/2006/relationships/tags" Target="../tags/tag152.xml"/><Relationship Id="rId19" Type="http://schemas.openxmlformats.org/officeDocument/2006/relationships/tags" Target="../tags/tag161.xml"/><Relationship Id="rId4" Type="http://schemas.openxmlformats.org/officeDocument/2006/relationships/tags" Target="../tags/tag146.xml"/><Relationship Id="rId9" Type="http://schemas.openxmlformats.org/officeDocument/2006/relationships/tags" Target="../tags/tag151.xml"/><Relationship Id="rId14" Type="http://schemas.openxmlformats.org/officeDocument/2006/relationships/tags" Target="../tags/tag156.xml"/><Relationship Id="rId22" Type="http://schemas.openxmlformats.org/officeDocument/2006/relationships/tags" Target="../tags/tag164.xml"/><Relationship Id="rId27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13" Type="http://schemas.openxmlformats.org/officeDocument/2006/relationships/tags" Target="../tags/tag17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66.xml"/><Relationship Id="rId21" Type="http://schemas.openxmlformats.org/officeDocument/2006/relationships/image" Target="../media/image10.emf"/><Relationship Id="rId7" Type="http://schemas.openxmlformats.org/officeDocument/2006/relationships/tags" Target="../tags/tag170.xml"/><Relationship Id="rId12" Type="http://schemas.openxmlformats.org/officeDocument/2006/relationships/tags" Target="../tags/tag175.xml"/><Relationship Id="rId17" Type="http://schemas.openxmlformats.org/officeDocument/2006/relationships/tags" Target="../tags/tag180.xml"/><Relationship Id="rId2" Type="http://schemas.openxmlformats.org/officeDocument/2006/relationships/tags" Target="../tags/tag165.xml"/><Relationship Id="rId16" Type="http://schemas.openxmlformats.org/officeDocument/2006/relationships/tags" Target="../tags/tag179.xml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14.vml"/><Relationship Id="rId6" Type="http://schemas.openxmlformats.org/officeDocument/2006/relationships/tags" Target="../tags/tag169.xml"/><Relationship Id="rId11" Type="http://schemas.openxmlformats.org/officeDocument/2006/relationships/tags" Target="../tags/tag174.xml"/><Relationship Id="rId5" Type="http://schemas.openxmlformats.org/officeDocument/2006/relationships/tags" Target="../tags/tag168.xml"/><Relationship Id="rId15" Type="http://schemas.openxmlformats.org/officeDocument/2006/relationships/tags" Target="../tags/tag178.xml"/><Relationship Id="rId23" Type="http://schemas.openxmlformats.org/officeDocument/2006/relationships/image" Target="../media/image21.png"/><Relationship Id="rId10" Type="http://schemas.openxmlformats.org/officeDocument/2006/relationships/tags" Target="../tags/tag173.xml"/><Relationship Id="rId19" Type="http://schemas.openxmlformats.org/officeDocument/2006/relationships/notesSlide" Target="../notesSlides/notesSlide11.xml"/><Relationship Id="rId4" Type="http://schemas.openxmlformats.org/officeDocument/2006/relationships/tags" Target="../tags/tag167.xml"/><Relationship Id="rId9" Type="http://schemas.openxmlformats.org/officeDocument/2006/relationships/tags" Target="../tags/tag172.xml"/><Relationship Id="rId14" Type="http://schemas.openxmlformats.org/officeDocument/2006/relationships/tags" Target="../tags/tag177.xml"/><Relationship Id="rId2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87.xml"/><Relationship Id="rId13" Type="http://schemas.openxmlformats.org/officeDocument/2006/relationships/tags" Target="../tags/tag19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82.xml"/><Relationship Id="rId21" Type="http://schemas.openxmlformats.org/officeDocument/2006/relationships/image" Target="../media/image10.emf"/><Relationship Id="rId7" Type="http://schemas.openxmlformats.org/officeDocument/2006/relationships/tags" Target="../tags/tag186.xml"/><Relationship Id="rId12" Type="http://schemas.openxmlformats.org/officeDocument/2006/relationships/tags" Target="../tags/tag191.xml"/><Relationship Id="rId17" Type="http://schemas.openxmlformats.org/officeDocument/2006/relationships/tags" Target="../tags/tag196.xml"/><Relationship Id="rId2" Type="http://schemas.openxmlformats.org/officeDocument/2006/relationships/tags" Target="../tags/tag181.xml"/><Relationship Id="rId16" Type="http://schemas.openxmlformats.org/officeDocument/2006/relationships/tags" Target="../tags/tag195.xml"/><Relationship Id="rId20" Type="http://schemas.openxmlformats.org/officeDocument/2006/relationships/oleObject" Target="../embeddings/oleObject15.bin"/><Relationship Id="rId1" Type="http://schemas.openxmlformats.org/officeDocument/2006/relationships/vmlDrawing" Target="../drawings/vmlDrawing15.vml"/><Relationship Id="rId6" Type="http://schemas.openxmlformats.org/officeDocument/2006/relationships/tags" Target="../tags/tag185.xml"/><Relationship Id="rId11" Type="http://schemas.openxmlformats.org/officeDocument/2006/relationships/tags" Target="../tags/tag190.xml"/><Relationship Id="rId5" Type="http://schemas.openxmlformats.org/officeDocument/2006/relationships/tags" Target="../tags/tag184.xml"/><Relationship Id="rId15" Type="http://schemas.openxmlformats.org/officeDocument/2006/relationships/tags" Target="../tags/tag194.xml"/><Relationship Id="rId23" Type="http://schemas.openxmlformats.org/officeDocument/2006/relationships/image" Target="../media/image22.png"/><Relationship Id="rId10" Type="http://schemas.openxmlformats.org/officeDocument/2006/relationships/tags" Target="../tags/tag189.xml"/><Relationship Id="rId19" Type="http://schemas.openxmlformats.org/officeDocument/2006/relationships/notesSlide" Target="../notesSlides/notesSlide12.xml"/><Relationship Id="rId4" Type="http://schemas.openxmlformats.org/officeDocument/2006/relationships/tags" Target="../tags/tag183.xml"/><Relationship Id="rId9" Type="http://schemas.openxmlformats.org/officeDocument/2006/relationships/tags" Target="../tags/tag188.xml"/><Relationship Id="rId14" Type="http://schemas.openxmlformats.org/officeDocument/2006/relationships/tags" Target="../tags/tag193.xml"/><Relationship Id="rId22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03.xml"/><Relationship Id="rId13" Type="http://schemas.openxmlformats.org/officeDocument/2006/relationships/tags" Target="../tags/tag208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98.xml"/><Relationship Id="rId21" Type="http://schemas.openxmlformats.org/officeDocument/2006/relationships/image" Target="../media/image10.emf"/><Relationship Id="rId7" Type="http://schemas.openxmlformats.org/officeDocument/2006/relationships/tags" Target="../tags/tag202.xml"/><Relationship Id="rId12" Type="http://schemas.openxmlformats.org/officeDocument/2006/relationships/tags" Target="../tags/tag207.xml"/><Relationship Id="rId17" Type="http://schemas.openxmlformats.org/officeDocument/2006/relationships/tags" Target="../tags/tag212.xml"/><Relationship Id="rId2" Type="http://schemas.openxmlformats.org/officeDocument/2006/relationships/tags" Target="../tags/tag197.xml"/><Relationship Id="rId16" Type="http://schemas.openxmlformats.org/officeDocument/2006/relationships/tags" Target="../tags/tag211.xml"/><Relationship Id="rId20" Type="http://schemas.openxmlformats.org/officeDocument/2006/relationships/oleObject" Target="../embeddings/oleObject16.bin"/><Relationship Id="rId1" Type="http://schemas.openxmlformats.org/officeDocument/2006/relationships/vmlDrawing" Target="../drawings/vmlDrawing16.vml"/><Relationship Id="rId6" Type="http://schemas.openxmlformats.org/officeDocument/2006/relationships/tags" Target="../tags/tag201.xml"/><Relationship Id="rId11" Type="http://schemas.openxmlformats.org/officeDocument/2006/relationships/tags" Target="../tags/tag206.xml"/><Relationship Id="rId5" Type="http://schemas.openxmlformats.org/officeDocument/2006/relationships/tags" Target="../tags/tag200.xml"/><Relationship Id="rId15" Type="http://schemas.openxmlformats.org/officeDocument/2006/relationships/tags" Target="../tags/tag210.xml"/><Relationship Id="rId23" Type="http://schemas.openxmlformats.org/officeDocument/2006/relationships/image" Target="../media/image23.png"/><Relationship Id="rId10" Type="http://schemas.openxmlformats.org/officeDocument/2006/relationships/tags" Target="../tags/tag205.xml"/><Relationship Id="rId19" Type="http://schemas.openxmlformats.org/officeDocument/2006/relationships/notesSlide" Target="../notesSlides/notesSlide13.xml"/><Relationship Id="rId4" Type="http://schemas.openxmlformats.org/officeDocument/2006/relationships/tags" Target="../tags/tag199.xml"/><Relationship Id="rId9" Type="http://schemas.openxmlformats.org/officeDocument/2006/relationships/tags" Target="../tags/tag204.xml"/><Relationship Id="rId14" Type="http://schemas.openxmlformats.org/officeDocument/2006/relationships/tags" Target="../tags/tag209.xml"/><Relationship Id="rId2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19.xml"/><Relationship Id="rId13" Type="http://schemas.openxmlformats.org/officeDocument/2006/relationships/tags" Target="../tags/tag224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14.xml"/><Relationship Id="rId21" Type="http://schemas.openxmlformats.org/officeDocument/2006/relationships/image" Target="../media/image10.emf"/><Relationship Id="rId7" Type="http://schemas.openxmlformats.org/officeDocument/2006/relationships/tags" Target="../tags/tag218.xml"/><Relationship Id="rId12" Type="http://schemas.openxmlformats.org/officeDocument/2006/relationships/tags" Target="../tags/tag223.xml"/><Relationship Id="rId17" Type="http://schemas.openxmlformats.org/officeDocument/2006/relationships/tags" Target="../tags/tag228.xml"/><Relationship Id="rId2" Type="http://schemas.openxmlformats.org/officeDocument/2006/relationships/tags" Target="../tags/tag213.xml"/><Relationship Id="rId16" Type="http://schemas.openxmlformats.org/officeDocument/2006/relationships/tags" Target="../tags/tag227.xml"/><Relationship Id="rId20" Type="http://schemas.openxmlformats.org/officeDocument/2006/relationships/oleObject" Target="../embeddings/oleObject17.bin"/><Relationship Id="rId1" Type="http://schemas.openxmlformats.org/officeDocument/2006/relationships/vmlDrawing" Target="../drawings/vmlDrawing17.vml"/><Relationship Id="rId6" Type="http://schemas.openxmlformats.org/officeDocument/2006/relationships/tags" Target="../tags/tag217.xml"/><Relationship Id="rId11" Type="http://schemas.openxmlformats.org/officeDocument/2006/relationships/tags" Target="../tags/tag222.xml"/><Relationship Id="rId5" Type="http://schemas.openxmlformats.org/officeDocument/2006/relationships/tags" Target="../tags/tag216.xml"/><Relationship Id="rId15" Type="http://schemas.openxmlformats.org/officeDocument/2006/relationships/tags" Target="../tags/tag226.xml"/><Relationship Id="rId23" Type="http://schemas.openxmlformats.org/officeDocument/2006/relationships/image" Target="../media/image24.png"/><Relationship Id="rId10" Type="http://schemas.openxmlformats.org/officeDocument/2006/relationships/tags" Target="../tags/tag221.xml"/><Relationship Id="rId19" Type="http://schemas.openxmlformats.org/officeDocument/2006/relationships/notesSlide" Target="../notesSlides/notesSlide14.xml"/><Relationship Id="rId4" Type="http://schemas.openxmlformats.org/officeDocument/2006/relationships/tags" Target="../tags/tag215.xml"/><Relationship Id="rId9" Type="http://schemas.openxmlformats.org/officeDocument/2006/relationships/tags" Target="../tags/tag220.xml"/><Relationship Id="rId14" Type="http://schemas.openxmlformats.org/officeDocument/2006/relationships/tags" Target="../tags/tag225.xml"/><Relationship Id="rId22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mailto:psr@rosatom.ru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35.xml"/><Relationship Id="rId13" Type="http://schemas.openxmlformats.org/officeDocument/2006/relationships/tags" Target="../tags/tag240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30.xml"/><Relationship Id="rId21" Type="http://schemas.openxmlformats.org/officeDocument/2006/relationships/image" Target="../media/image10.emf"/><Relationship Id="rId7" Type="http://schemas.openxmlformats.org/officeDocument/2006/relationships/tags" Target="../tags/tag234.xml"/><Relationship Id="rId12" Type="http://schemas.openxmlformats.org/officeDocument/2006/relationships/tags" Target="../tags/tag239.xml"/><Relationship Id="rId17" Type="http://schemas.openxmlformats.org/officeDocument/2006/relationships/tags" Target="../tags/tag244.xml"/><Relationship Id="rId2" Type="http://schemas.openxmlformats.org/officeDocument/2006/relationships/tags" Target="../tags/tag229.xml"/><Relationship Id="rId16" Type="http://schemas.openxmlformats.org/officeDocument/2006/relationships/tags" Target="../tags/tag243.xml"/><Relationship Id="rId20" Type="http://schemas.openxmlformats.org/officeDocument/2006/relationships/oleObject" Target="../embeddings/oleObject18.bin"/><Relationship Id="rId1" Type="http://schemas.openxmlformats.org/officeDocument/2006/relationships/vmlDrawing" Target="../drawings/vmlDrawing18.vml"/><Relationship Id="rId6" Type="http://schemas.openxmlformats.org/officeDocument/2006/relationships/tags" Target="../tags/tag233.xml"/><Relationship Id="rId11" Type="http://schemas.openxmlformats.org/officeDocument/2006/relationships/tags" Target="../tags/tag238.xml"/><Relationship Id="rId5" Type="http://schemas.openxmlformats.org/officeDocument/2006/relationships/tags" Target="../tags/tag232.xml"/><Relationship Id="rId15" Type="http://schemas.openxmlformats.org/officeDocument/2006/relationships/tags" Target="../tags/tag242.xml"/><Relationship Id="rId23" Type="http://schemas.openxmlformats.org/officeDocument/2006/relationships/image" Target="../media/image25.png"/><Relationship Id="rId10" Type="http://schemas.openxmlformats.org/officeDocument/2006/relationships/tags" Target="../tags/tag237.xml"/><Relationship Id="rId19" Type="http://schemas.openxmlformats.org/officeDocument/2006/relationships/notesSlide" Target="../notesSlides/notesSlide15.xml"/><Relationship Id="rId4" Type="http://schemas.openxmlformats.org/officeDocument/2006/relationships/tags" Target="../tags/tag231.xml"/><Relationship Id="rId9" Type="http://schemas.openxmlformats.org/officeDocument/2006/relationships/tags" Target="../tags/tag236.xml"/><Relationship Id="rId14" Type="http://schemas.openxmlformats.org/officeDocument/2006/relationships/tags" Target="../tags/tag241.xml"/><Relationship Id="rId22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1.xml"/><Relationship Id="rId13" Type="http://schemas.openxmlformats.org/officeDocument/2006/relationships/tags" Target="../tags/tag25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46.xml"/><Relationship Id="rId21" Type="http://schemas.openxmlformats.org/officeDocument/2006/relationships/image" Target="../media/image10.emf"/><Relationship Id="rId7" Type="http://schemas.openxmlformats.org/officeDocument/2006/relationships/tags" Target="../tags/tag250.xml"/><Relationship Id="rId12" Type="http://schemas.openxmlformats.org/officeDocument/2006/relationships/tags" Target="../tags/tag255.xml"/><Relationship Id="rId17" Type="http://schemas.openxmlformats.org/officeDocument/2006/relationships/tags" Target="../tags/tag260.xml"/><Relationship Id="rId2" Type="http://schemas.openxmlformats.org/officeDocument/2006/relationships/tags" Target="../tags/tag245.xml"/><Relationship Id="rId16" Type="http://schemas.openxmlformats.org/officeDocument/2006/relationships/tags" Target="../tags/tag259.xml"/><Relationship Id="rId20" Type="http://schemas.openxmlformats.org/officeDocument/2006/relationships/oleObject" Target="../embeddings/oleObject19.bin"/><Relationship Id="rId1" Type="http://schemas.openxmlformats.org/officeDocument/2006/relationships/vmlDrawing" Target="../drawings/vmlDrawing19.vml"/><Relationship Id="rId6" Type="http://schemas.openxmlformats.org/officeDocument/2006/relationships/tags" Target="../tags/tag249.xml"/><Relationship Id="rId11" Type="http://schemas.openxmlformats.org/officeDocument/2006/relationships/tags" Target="../tags/tag254.xml"/><Relationship Id="rId5" Type="http://schemas.openxmlformats.org/officeDocument/2006/relationships/tags" Target="../tags/tag248.xml"/><Relationship Id="rId15" Type="http://schemas.openxmlformats.org/officeDocument/2006/relationships/tags" Target="../tags/tag258.xml"/><Relationship Id="rId23" Type="http://schemas.openxmlformats.org/officeDocument/2006/relationships/image" Target="../media/image26.png"/><Relationship Id="rId10" Type="http://schemas.openxmlformats.org/officeDocument/2006/relationships/tags" Target="../tags/tag253.xml"/><Relationship Id="rId19" Type="http://schemas.openxmlformats.org/officeDocument/2006/relationships/notesSlide" Target="../notesSlides/notesSlide16.xml"/><Relationship Id="rId4" Type="http://schemas.openxmlformats.org/officeDocument/2006/relationships/tags" Target="../tags/tag247.xml"/><Relationship Id="rId9" Type="http://schemas.openxmlformats.org/officeDocument/2006/relationships/tags" Target="../tags/tag252.xml"/><Relationship Id="rId14" Type="http://schemas.openxmlformats.org/officeDocument/2006/relationships/tags" Target="../tags/tag257.xml"/><Relationship Id="rId22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67.xml"/><Relationship Id="rId13" Type="http://schemas.openxmlformats.org/officeDocument/2006/relationships/tags" Target="../tags/tag272.xml"/><Relationship Id="rId18" Type="http://schemas.openxmlformats.org/officeDocument/2006/relationships/tags" Target="../tags/tag277.xml"/><Relationship Id="rId3" Type="http://schemas.openxmlformats.org/officeDocument/2006/relationships/tags" Target="../tags/tag262.xml"/><Relationship Id="rId21" Type="http://schemas.openxmlformats.org/officeDocument/2006/relationships/oleObject" Target="../embeddings/oleObject20.bin"/><Relationship Id="rId7" Type="http://schemas.openxmlformats.org/officeDocument/2006/relationships/tags" Target="../tags/tag266.xml"/><Relationship Id="rId12" Type="http://schemas.openxmlformats.org/officeDocument/2006/relationships/tags" Target="../tags/tag271.xml"/><Relationship Id="rId17" Type="http://schemas.openxmlformats.org/officeDocument/2006/relationships/tags" Target="../tags/tag276.xml"/><Relationship Id="rId2" Type="http://schemas.openxmlformats.org/officeDocument/2006/relationships/tags" Target="../tags/tag261.xml"/><Relationship Id="rId16" Type="http://schemas.openxmlformats.org/officeDocument/2006/relationships/tags" Target="../tags/tag275.xml"/><Relationship Id="rId20" Type="http://schemas.openxmlformats.org/officeDocument/2006/relationships/notesSlide" Target="../notesSlides/notesSlide17.xml"/><Relationship Id="rId1" Type="http://schemas.openxmlformats.org/officeDocument/2006/relationships/vmlDrawing" Target="../drawings/vmlDrawing20.vml"/><Relationship Id="rId6" Type="http://schemas.openxmlformats.org/officeDocument/2006/relationships/tags" Target="../tags/tag265.xml"/><Relationship Id="rId11" Type="http://schemas.openxmlformats.org/officeDocument/2006/relationships/tags" Target="../tags/tag270.xml"/><Relationship Id="rId24" Type="http://schemas.openxmlformats.org/officeDocument/2006/relationships/image" Target="../media/image27.png"/><Relationship Id="rId5" Type="http://schemas.openxmlformats.org/officeDocument/2006/relationships/tags" Target="../tags/tag264.xml"/><Relationship Id="rId15" Type="http://schemas.openxmlformats.org/officeDocument/2006/relationships/tags" Target="../tags/tag274.xml"/><Relationship Id="rId23" Type="http://schemas.openxmlformats.org/officeDocument/2006/relationships/image" Target="../media/image12.png"/><Relationship Id="rId10" Type="http://schemas.openxmlformats.org/officeDocument/2006/relationships/tags" Target="../tags/tag269.xml"/><Relationship Id="rId19" Type="http://schemas.openxmlformats.org/officeDocument/2006/relationships/slideLayout" Target="../slideLayouts/slideLayout2.xml"/><Relationship Id="rId4" Type="http://schemas.openxmlformats.org/officeDocument/2006/relationships/tags" Target="../tags/tag263.xml"/><Relationship Id="rId9" Type="http://schemas.openxmlformats.org/officeDocument/2006/relationships/tags" Target="../tags/tag268.xml"/><Relationship Id="rId14" Type="http://schemas.openxmlformats.org/officeDocument/2006/relationships/tags" Target="../tags/tag273.xml"/><Relationship Id="rId22" Type="http://schemas.openxmlformats.org/officeDocument/2006/relationships/image" Target="../media/image10.e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84.xml"/><Relationship Id="rId13" Type="http://schemas.openxmlformats.org/officeDocument/2006/relationships/tags" Target="../tags/tag28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79.xml"/><Relationship Id="rId21" Type="http://schemas.openxmlformats.org/officeDocument/2006/relationships/image" Target="../media/image10.emf"/><Relationship Id="rId7" Type="http://schemas.openxmlformats.org/officeDocument/2006/relationships/tags" Target="../tags/tag283.xml"/><Relationship Id="rId12" Type="http://schemas.openxmlformats.org/officeDocument/2006/relationships/tags" Target="../tags/tag288.xml"/><Relationship Id="rId17" Type="http://schemas.openxmlformats.org/officeDocument/2006/relationships/tags" Target="../tags/tag293.xml"/><Relationship Id="rId2" Type="http://schemas.openxmlformats.org/officeDocument/2006/relationships/tags" Target="../tags/tag278.xml"/><Relationship Id="rId16" Type="http://schemas.openxmlformats.org/officeDocument/2006/relationships/tags" Target="../tags/tag292.xml"/><Relationship Id="rId20" Type="http://schemas.openxmlformats.org/officeDocument/2006/relationships/oleObject" Target="../embeddings/oleObject21.bin"/><Relationship Id="rId1" Type="http://schemas.openxmlformats.org/officeDocument/2006/relationships/vmlDrawing" Target="../drawings/vmlDrawing21.vml"/><Relationship Id="rId6" Type="http://schemas.openxmlformats.org/officeDocument/2006/relationships/tags" Target="../tags/tag282.xml"/><Relationship Id="rId11" Type="http://schemas.openxmlformats.org/officeDocument/2006/relationships/tags" Target="../tags/tag287.xml"/><Relationship Id="rId5" Type="http://schemas.openxmlformats.org/officeDocument/2006/relationships/tags" Target="../tags/tag281.xml"/><Relationship Id="rId15" Type="http://schemas.openxmlformats.org/officeDocument/2006/relationships/tags" Target="../tags/tag291.xml"/><Relationship Id="rId23" Type="http://schemas.openxmlformats.org/officeDocument/2006/relationships/image" Target="../media/image28.png"/><Relationship Id="rId10" Type="http://schemas.openxmlformats.org/officeDocument/2006/relationships/tags" Target="../tags/tag286.xml"/><Relationship Id="rId19" Type="http://schemas.openxmlformats.org/officeDocument/2006/relationships/notesSlide" Target="../notesSlides/notesSlide18.xml"/><Relationship Id="rId4" Type="http://schemas.openxmlformats.org/officeDocument/2006/relationships/tags" Target="../tags/tag280.xml"/><Relationship Id="rId9" Type="http://schemas.openxmlformats.org/officeDocument/2006/relationships/tags" Target="../tags/tag285.xml"/><Relationship Id="rId14" Type="http://schemas.openxmlformats.org/officeDocument/2006/relationships/tags" Target="../tags/tag290.xml"/><Relationship Id="rId2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00.xml"/><Relationship Id="rId13" Type="http://schemas.openxmlformats.org/officeDocument/2006/relationships/tags" Target="../tags/tag305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295.xml"/><Relationship Id="rId21" Type="http://schemas.openxmlformats.org/officeDocument/2006/relationships/image" Target="../media/image10.emf"/><Relationship Id="rId7" Type="http://schemas.openxmlformats.org/officeDocument/2006/relationships/tags" Target="../tags/tag299.xml"/><Relationship Id="rId12" Type="http://schemas.openxmlformats.org/officeDocument/2006/relationships/tags" Target="../tags/tag304.xml"/><Relationship Id="rId17" Type="http://schemas.openxmlformats.org/officeDocument/2006/relationships/tags" Target="../tags/tag309.xml"/><Relationship Id="rId2" Type="http://schemas.openxmlformats.org/officeDocument/2006/relationships/tags" Target="../tags/tag294.xml"/><Relationship Id="rId16" Type="http://schemas.openxmlformats.org/officeDocument/2006/relationships/tags" Target="../tags/tag308.xml"/><Relationship Id="rId20" Type="http://schemas.openxmlformats.org/officeDocument/2006/relationships/oleObject" Target="../embeddings/oleObject22.bin"/><Relationship Id="rId1" Type="http://schemas.openxmlformats.org/officeDocument/2006/relationships/vmlDrawing" Target="../drawings/vmlDrawing22.vml"/><Relationship Id="rId6" Type="http://schemas.openxmlformats.org/officeDocument/2006/relationships/tags" Target="../tags/tag298.xml"/><Relationship Id="rId11" Type="http://schemas.openxmlformats.org/officeDocument/2006/relationships/tags" Target="../tags/tag303.xml"/><Relationship Id="rId5" Type="http://schemas.openxmlformats.org/officeDocument/2006/relationships/tags" Target="../tags/tag297.xml"/><Relationship Id="rId15" Type="http://schemas.openxmlformats.org/officeDocument/2006/relationships/tags" Target="../tags/tag307.xml"/><Relationship Id="rId23" Type="http://schemas.openxmlformats.org/officeDocument/2006/relationships/image" Target="../media/image29.png"/><Relationship Id="rId10" Type="http://schemas.openxmlformats.org/officeDocument/2006/relationships/tags" Target="../tags/tag302.xml"/><Relationship Id="rId19" Type="http://schemas.openxmlformats.org/officeDocument/2006/relationships/notesSlide" Target="../notesSlides/notesSlide19.xml"/><Relationship Id="rId4" Type="http://schemas.openxmlformats.org/officeDocument/2006/relationships/tags" Target="../tags/tag296.xml"/><Relationship Id="rId9" Type="http://schemas.openxmlformats.org/officeDocument/2006/relationships/tags" Target="../tags/tag301.xml"/><Relationship Id="rId14" Type="http://schemas.openxmlformats.org/officeDocument/2006/relationships/tags" Target="../tags/tag306.xml"/><Relationship Id="rId22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16.xml"/><Relationship Id="rId3" Type="http://schemas.openxmlformats.org/officeDocument/2006/relationships/tags" Target="../tags/tag311.xml"/><Relationship Id="rId7" Type="http://schemas.openxmlformats.org/officeDocument/2006/relationships/tags" Target="../tags/tag315.xml"/><Relationship Id="rId2" Type="http://schemas.openxmlformats.org/officeDocument/2006/relationships/tags" Target="../tags/tag310.xml"/><Relationship Id="rId1" Type="http://schemas.openxmlformats.org/officeDocument/2006/relationships/vmlDrawing" Target="../drawings/vmlDrawing23.vml"/><Relationship Id="rId6" Type="http://schemas.openxmlformats.org/officeDocument/2006/relationships/tags" Target="../tags/tag314.xml"/><Relationship Id="rId11" Type="http://schemas.openxmlformats.org/officeDocument/2006/relationships/image" Target="../media/image30.emf"/><Relationship Id="rId5" Type="http://schemas.openxmlformats.org/officeDocument/2006/relationships/tags" Target="../tags/tag313.xml"/><Relationship Id="rId10" Type="http://schemas.openxmlformats.org/officeDocument/2006/relationships/oleObject" Target="../embeddings/oleObject23.bin"/><Relationship Id="rId4" Type="http://schemas.openxmlformats.org/officeDocument/2006/relationships/tags" Target="../tags/tag312.xml"/><Relationship Id="rId9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31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25.xml"/><Relationship Id="rId13" Type="http://schemas.openxmlformats.org/officeDocument/2006/relationships/slideLayout" Target="../slideLayouts/slideLayout4.xml"/><Relationship Id="rId3" Type="http://schemas.openxmlformats.org/officeDocument/2006/relationships/tags" Target="../tags/tag320.xml"/><Relationship Id="rId7" Type="http://schemas.openxmlformats.org/officeDocument/2006/relationships/tags" Target="../tags/tag324.xml"/><Relationship Id="rId12" Type="http://schemas.openxmlformats.org/officeDocument/2006/relationships/tags" Target="../tags/tag329.xml"/><Relationship Id="rId2" Type="http://schemas.openxmlformats.org/officeDocument/2006/relationships/tags" Target="../tags/tag319.xml"/><Relationship Id="rId1" Type="http://schemas.openxmlformats.org/officeDocument/2006/relationships/tags" Target="../tags/tag318.xml"/><Relationship Id="rId6" Type="http://schemas.openxmlformats.org/officeDocument/2006/relationships/tags" Target="../tags/tag323.xml"/><Relationship Id="rId11" Type="http://schemas.openxmlformats.org/officeDocument/2006/relationships/tags" Target="../tags/tag328.xml"/><Relationship Id="rId5" Type="http://schemas.openxmlformats.org/officeDocument/2006/relationships/tags" Target="../tags/tag322.xml"/><Relationship Id="rId10" Type="http://schemas.openxmlformats.org/officeDocument/2006/relationships/tags" Target="../tags/tag327.xml"/><Relationship Id="rId4" Type="http://schemas.openxmlformats.org/officeDocument/2006/relationships/tags" Target="../tags/tag321.xml"/><Relationship Id="rId9" Type="http://schemas.openxmlformats.org/officeDocument/2006/relationships/tags" Target="../tags/tag32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36.xml"/><Relationship Id="rId13" Type="http://schemas.openxmlformats.org/officeDocument/2006/relationships/tags" Target="../tags/tag341.xml"/><Relationship Id="rId18" Type="http://schemas.openxmlformats.org/officeDocument/2006/relationships/image" Target="../media/image10.emf"/><Relationship Id="rId3" Type="http://schemas.openxmlformats.org/officeDocument/2006/relationships/tags" Target="../tags/tag331.xml"/><Relationship Id="rId7" Type="http://schemas.openxmlformats.org/officeDocument/2006/relationships/tags" Target="../tags/tag335.xml"/><Relationship Id="rId12" Type="http://schemas.openxmlformats.org/officeDocument/2006/relationships/tags" Target="../tags/tag340.xml"/><Relationship Id="rId17" Type="http://schemas.openxmlformats.org/officeDocument/2006/relationships/oleObject" Target="../embeddings/oleObject25.bin"/><Relationship Id="rId2" Type="http://schemas.openxmlformats.org/officeDocument/2006/relationships/tags" Target="../tags/tag330.xml"/><Relationship Id="rId16" Type="http://schemas.openxmlformats.org/officeDocument/2006/relationships/notesSlide" Target="../notesSlides/notesSlide20.xml"/><Relationship Id="rId1" Type="http://schemas.openxmlformats.org/officeDocument/2006/relationships/vmlDrawing" Target="../drawings/vmlDrawing25.vml"/><Relationship Id="rId6" Type="http://schemas.openxmlformats.org/officeDocument/2006/relationships/tags" Target="../tags/tag334.xml"/><Relationship Id="rId11" Type="http://schemas.openxmlformats.org/officeDocument/2006/relationships/tags" Target="../tags/tag339.xml"/><Relationship Id="rId5" Type="http://schemas.openxmlformats.org/officeDocument/2006/relationships/tags" Target="../tags/tag333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338.xml"/><Relationship Id="rId4" Type="http://schemas.openxmlformats.org/officeDocument/2006/relationships/tags" Target="../tags/tag332.xml"/><Relationship Id="rId9" Type="http://schemas.openxmlformats.org/officeDocument/2006/relationships/tags" Target="../tags/tag337.xml"/><Relationship Id="rId14" Type="http://schemas.openxmlformats.org/officeDocument/2006/relationships/tags" Target="../tags/tag34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8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350.xml"/><Relationship Id="rId13" Type="http://schemas.openxmlformats.org/officeDocument/2006/relationships/slideLayout" Target="../slideLayouts/slideLayout2.xml"/><Relationship Id="rId3" Type="http://schemas.openxmlformats.org/officeDocument/2006/relationships/tags" Target="../tags/tag345.xml"/><Relationship Id="rId7" Type="http://schemas.openxmlformats.org/officeDocument/2006/relationships/tags" Target="../tags/tag349.xml"/><Relationship Id="rId12" Type="http://schemas.openxmlformats.org/officeDocument/2006/relationships/tags" Target="../tags/tag354.xml"/><Relationship Id="rId2" Type="http://schemas.openxmlformats.org/officeDocument/2006/relationships/tags" Target="../tags/tag344.xml"/><Relationship Id="rId1" Type="http://schemas.openxmlformats.org/officeDocument/2006/relationships/tags" Target="../tags/tag343.xml"/><Relationship Id="rId6" Type="http://schemas.openxmlformats.org/officeDocument/2006/relationships/tags" Target="../tags/tag348.xml"/><Relationship Id="rId11" Type="http://schemas.openxmlformats.org/officeDocument/2006/relationships/tags" Target="../tags/tag353.xml"/><Relationship Id="rId5" Type="http://schemas.openxmlformats.org/officeDocument/2006/relationships/tags" Target="../tags/tag347.xml"/><Relationship Id="rId10" Type="http://schemas.openxmlformats.org/officeDocument/2006/relationships/tags" Target="../tags/tag352.xml"/><Relationship Id="rId4" Type="http://schemas.openxmlformats.org/officeDocument/2006/relationships/tags" Target="../tags/tag346.xml"/><Relationship Id="rId9" Type="http://schemas.openxmlformats.org/officeDocument/2006/relationships/tags" Target="../tags/tag351.xml"/><Relationship Id="rId1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361.xml"/><Relationship Id="rId13" Type="http://schemas.openxmlformats.org/officeDocument/2006/relationships/tags" Target="../tags/tag366.xml"/><Relationship Id="rId18" Type="http://schemas.openxmlformats.org/officeDocument/2006/relationships/oleObject" Target="../embeddings/oleObject27.bin"/><Relationship Id="rId3" Type="http://schemas.openxmlformats.org/officeDocument/2006/relationships/tags" Target="../tags/tag356.xml"/><Relationship Id="rId21" Type="http://schemas.openxmlformats.org/officeDocument/2006/relationships/image" Target="../media/image35.png"/><Relationship Id="rId7" Type="http://schemas.openxmlformats.org/officeDocument/2006/relationships/tags" Target="../tags/tag360.xml"/><Relationship Id="rId12" Type="http://schemas.openxmlformats.org/officeDocument/2006/relationships/tags" Target="../tags/tag365.xml"/><Relationship Id="rId17" Type="http://schemas.openxmlformats.org/officeDocument/2006/relationships/image" Target="../media/image33.emf"/><Relationship Id="rId2" Type="http://schemas.openxmlformats.org/officeDocument/2006/relationships/tags" Target="../tags/tag355.xml"/><Relationship Id="rId16" Type="http://schemas.openxmlformats.org/officeDocument/2006/relationships/oleObject" Target="../embeddings/oleObject26.bin"/><Relationship Id="rId20" Type="http://schemas.openxmlformats.org/officeDocument/2006/relationships/image" Target="../media/image34.wmf"/><Relationship Id="rId1" Type="http://schemas.openxmlformats.org/officeDocument/2006/relationships/vmlDrawing" Target="../drawings/vmlDrawing26.vml"/><Relationship Id="rId6" Type="http://schemas.openxmlformats.org/officeDocument/2006/relationships/tags" Target="../tags/tag359.xml"/><Relationship Id="rId11" Type="http://schemas.openxmlformats.org/officeDocument/2006/relationships/tags" Target="../tags/tag364.xml"/><Relationship Id="rId5" Type="http://schemas.openxmlformats.org/officeDocument/2006/relationships/tags" Target="../tags/tag358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363.xml"/><Relationship Id="rId19" Type="http://schemas.openxmlformats.org/officeDocument/2006/relationships/package" Target="../embeddings/Microsoft_Excel_Worksheet1.xlsx"/><Relationship Id="rId4" Type="http://schemas.openxmlformats.org/officeDocument/2006/relationships/tags" Target="../tags/tag357.xml"/><Relationship Id="rId9" Type="http://schemas.openxmlformats.org/officeDocument/2006/relationships/tags" Target="../tags/tag362.xml"/><Relationship Id="rId14" Type="http://schemas.openxmlformats.org/officeDocument/2006/relationships/tags" Target="../tags/tag367.xml"/></Relationships>
</file>

<file path=ppt/slides/_rels/slide32.xml.rels><?xml version="1.0" encoding="UTF-8" standalone="yes"?>
<Relationships xmlns="http://schemas.openxmlformats.org/package/2006/relationships"><Relationship Id="rId26" Type="http://schemas.openxmlformats.org/officeDocument/2006/relationships/tags" Target="../tags/tag392.xml"/><Relationship Id="rId21" Type="http://schemas.openxmlformats.org/officeDocument/2006/relationships/tags" Target="../tags/tag387.xml"/><Relationship Id="rId42" Type="http://schemas.openxmlformats.org/officeDocument/2006/relationships/tags" Target="../tags/tag408.xml"/><Relationship Id="rId47" Type="http://schemas.openxmlformats.org/officeDocument/2006/relationships/tags" Target="../tags/tag413.xml"/><Relationship Id="rId63" Type="http://schemas.openxmlformats.org/officeDocument/2006/relationships/tags" Target="../tags/tag429.xml"/><Relationship Id="rId68" Type="http://schemas.openxmlformats.org/officeDocument/2006/relationships/tags" Target="../tags/tag434.xml"/><Relationship Id="rId84" Type="http://schemas.openxmlformats.org/officeDocument/2006/relationships/tags" Target="../tags/tag450.xml"/><Relationship Id="rId89" Type="http://schemas.openxmlformats.org/officeDocument/2006/relationships/tags" Target="../tags/tag455.xml"/><Relationship Id="rId112" Type="http://schemas.openxmlformats.org/officeDocument/2006/relationships/package" Target="../embeddings/Microsoft_Excel_Worksheet2.xlsx"/><Relationship Id="rId2" Type="http://schemas.openxmlformats.org/officeDocument/2006/relationships/tags" Target="../tags/tag368.xml"/><Relationship Id="rId16" Type="http://schemas.openxmlformats.org/officeDocument/2006/relationships/tags" Target="../tags/tag382.xml"/><Relationship Id="rId29" Type="http://schemas.openxmlformats.org/officeDocument/2006/relationships/tags" Target="../tags/tag395.xml"/><Relationship Id="rId107" Type="http://schemas.openxmlformats.org/officeDocument/2006/relationships/tags" Target="../tags/tag473.xml"/><Relationship Id="rId11" Type="http://schemas.openxmlformats.org/officeDocument/2006/relationships/tags" Target="../tags/tag377.xml"/><Relationship Id="rId24" Type="http://schemas.openxmlformats.org/officeDocument/2006/relationships/tags" Target="../tags/tag390.xml"/><Relationship Id="rId32" Type="http://schemas.openxmlformats.org/officeDocument/2006/relationships/tags" Target="../tags/tag398.xml"/><Relationship Id="rId37" Type="http://schemas.openxmlformats.org/officeDocument/2006/relationships/tags" Target="../tags/tag403.xml"/><Relationship Id="rId40" Type="http://schemas.openxmlformats.org/officeDocument/2006/relationships/tags" Target="../tags/tag406.xml"/><Relationship Id="rId45" Type="http://schemas.openxmlformats.org/officeDocument/2006/relationships/tags" Target="../tags/tag411.xml"/><Relationship Id="rId53" Type="http://schemas.openxmlformats.org/officeDocument/2006/relationships/tags" Target="../tags/tag419.xml"/><Relationship Id="rId58" Type="http://schemas.openxmlformats.org/officeDocument/2006/relationships/tags" Target="../tags/tag424.xml"/><Relationship Id="rId66" Type="http://schemas.openxmlformats.org/officeDocument/2006/relationships/tags" Target="../tags/tag432.xml"/><Relationship Id="rId74" Type="http://schemas.openxmlformats.org/officeDocument/2006/relationships/tags" Target="../tags/tag440.xml"/><Relationship Id="rId79" Type="http://schemas.openxmlformats.org/officeDocument/2006/relationships/tags" Target="../tags/tag445.xml"/><Relationship Id="rId87" Type="http://schemas.openxmlformats.org/officeDocument/2006/relationships/tags" Target="../tags/tag453.xml"/><Relationship Id="rId102" Type="http://schemas.openxmlformats.org/officeDocument/2006/relationships/tags" Target="../tags/tag468.xml"/><Relationship Id="rId110" Type="http://schemas.openxmlformats.org/officeDocument/2006/relationships/image" Target="../media/image10.emf"/><Relationship Id="rId5" Type="http://schemas.openxmlformats.org/officeDocument/2006/relationships/tags" Target="../tags/tag371.xml"/><Relationship Id="rId61" Type="http://schemas.openxmlformats.org/officeDocument/2006/relationships/tags" Target="../tags/tag427.xml"/><Relationship Id="rId82" Type="http://schemas.openxmlformats.org/officeDocument/2006/relationships/tags" Target="../tags/tag448.xml"/><Relationship Id="rId90" Type="http://schemas.openxmlformats.org/officeDocument/2006/relationships/tags" Target="../tags/tag456.xml"/><Relationship Id="rId95" Type="http://schemas.openxmlformats.org/officeDocument/2006/relationships/tags" Target="../tags/tag461.xml"/><Relationship Id="rId19" Type="http://schemas.openxmlformats.org/officeDocument/2006/relationships/tags" Target="../tags/tag385.xml"/><Relationship Id="rId14" Type="http://schemas.openxmlformats.org/officeDocument/2006/relationships/tags" Target="../tags/tag380.xml"/><Relationship Id="rId22" Type="http://schemas.openxmlformats.org/officeDocument/2006/relationships/tags" Target="../tags/tag388.xml"/><Relationship Id="rId27" Type="http://schemas.openxmlformats.org/officeDocument/2006/relationships/tags" Target="../tags/tag393.xml"/><Relationship Id="rId30" Type="http://schemas.openxmlformats.org/officeDocument/2006/relationships/tags" Target="../tags/tag396.xml"/><Relationship Id="rId35" Type="http://schemas.openxmlformats.org/officeDocument/2006/relationships/tags" Target="../tags/tag401.xml"/><Relationship Id="rId43" Type="http://schemas.openxmlformats.org/officeDocument/2006/relationships/tags" Target="../tags/tag409.xml"/><Relationship Id="rId48" Type="http://schemas.openxmlformats.org/officeDocument/2006/relationships/tags" Target="../tags/tag414.xml"/><Relationship Id="rId56" Type="http://schemas.openxmlformats.org/officeDocument/2006/relationships/tags" Target="../tags/tag422.xml"/><Relationship Id="rId64" Type="http://schemas.openxmlformats.org/officeDocument/2006/relationships/tags" Target="../tags/tag430.xml"/><Relationship Id="rId69" Type="http://schemas.openxmlformats.org/officeDocument/2006/relationships/tags" Target="../tags/tag435.xml"/><Relationship Id="rId77" Type="http://schemas.openxmlformats.org/officeDocument/2006/relationships/tags" Target="../tags/tag443.xml"/><Relationship Id="rId100" Type="http://schemas.openxmlformats.org/officeDocument/2006/relationships/tags" Target="../tags/tag466.xml"/><Relationship Id="rId105" Type="http://schemas.openxmlformats.org/officeDocument/2006/relationships/tags" Target="../tags/tag471.xml"/><Relationship Id="rId113" Type="http://schemas.openxmlformats.org/officeDocument/2006/relationships/image" Target="../media/image36.wmf"/><Relationship Id="rId8" Type="http://schemas.openxmlformats.org/officeDocument/2006/relationships/tags" Target="../tags/tag374.xml"/><Relationship Id="rId51" Type="http://schemas.openxmlformats.org/officeDocument/2006/relationships/tags" Target="../tags/tag417.xml"/><Relationship Id="rId72" Type="http://schemas.openxmlformats.org/officeDocument/2006/relationships/tags" Target="../tags/tag438.xml"/><Relationship Id="rId80" Type="http://schemas.openxmlformats.org/officeDocument/2006/relationships/tags" Target="../tags/tag446.xml"/><Relationship Id="rId85" Type="http://schemas.openxmlformats.org/officeDocument/2006/relationships/tags" Target="../tags/tag451.xml"/><Relationship Id="rId93" Type="http://schemas.openxmlformats.org/officeDocument/2006/relationships/tags" Target="../tags/tag459.xml"/><Relationship Id="rId98" Type="http://schemas.openxmlformats.org/officeDocument/2006/relationships/tags" Target="../tags/tag464.xml"/><Relationship Id="rId3" Type="http://schemas.openxmlformats.org/officeDocument/2006/relationships/tags" Target="../tags/tag369.xml"/><Relationship Id="rId12" Type="http://schemas.openxmlformats.org/officeDocument/2006/relationships/tags" Target="../tags/tag378.xml"/><Relationship Id="rId17" Type="http://schemas.openxmlformats.org/officeDocument/2006/relationships/tags" Target="../tags/tag383.xml"/><Relationship Id="rId25" Type="http://schemas.openxmlformats.org/officeDocument/2006/relationships/tags" Target="../tags/tag391.xml"/><Relationship Id="rId33" Type="http://schemas.openxmlformats.org/officeDocument/2006/relationships/tags" Target="../tags/tag399.xml"/><Relationship Id="rId38" Type="http://schemas.openxmlformats.org/officeDocument/2006/relationships/tags" Target="../tags/tag404.xml"/><Relationship Id="rId46" Type="http://schemas.openxmlformats.org/officeDocument/2006/relationships/tags" Target="../tags/tag412.xml"/><Relationship Id="rId59" Type="http://schemas.openxmlformats.org/officeDocument/2006/relationships/tags" Target="../tags/tag425.xml"/><Relationship Id="rId67" Type="http://schemas.openxmlformats.org/officeDocument/2006/relationships/tags" Target="../tags/tag433.xml"/><Relationship Id="rId103" Type="http://schemas.openxmlformats.org/officeDocument/2006/relationships/tags" Target="../tags/tag469.xml"/><Relationship Id="rId108" Type="http://schemas.openxmlformats.org/officeDocument/2006/relationships/slideLayout" Target="../slideLayouts/slideLayout2.xml"/><Relationship Id="rId20" Type="http://schemas.openxmlformats.org/officeDocument/2006/relationships/tags" Target="../tags/tag386.xml"/><Relationship Id="rId41" Type="http://schemas.openxmlformats.org/officeDocument/2006/relationships/tags" Target="../tags/tag407.xml"/><Relationship Id="rId54" Type="http://schemas.openxmlformats.org/officeDocument/2006/relationships/tags" Target="../tags/tag420.xml"/><Relationship Id="rId62" Type="http://schemas.openxmlformats.org/officeDocument/2006/relationships/tags" Target="../tags/tag428.xml"/><Relationship Id="rId70" Type="http://schemas.openxmlformats.org/officeDocument/2006/relationships/tags" Target="../tags/tag436.xml"/><Relationship Id="rId75" Type="http://schemas.openxmlformats.org/officeDocument/2006/relationships/tags" Target="../tags/tag441.xml"/><Relationship Id="rId83" Type="http://schemas.openxmlformats.org/officeDocument/2006/relationships/tags" Target="../tags/tag449.xml"/><Relationship Id="rId88" Type="http://schemas.openxmlformats.org/officeDocument/2006/relationships/tags" Target="../tags/tag454.xml"/><Relationship Id="rId91" Type="http://schemas.openxmlformats.org/officeDocument/2006/relationships/tags" Target="../tags/tag457.xml"/><Relationship Id="rId96" Type="http://schemas.openxmlformats.org/officeDocument/2006/relationships/tags" Target="../tags/tag462.xml"/><Relationship Id="rId111" Type="http://schemas.openxmlformats.org/officeDocument/2006/relationships/oleObject" Target="../embeddings/oleObject29.bin"/><Relationship Id="rId1" Type="http://schemas.openxmlformats.org/officeDocument/2006/relationships/vmlDrawing" Target="../drawings/vmlDrawing27.vml"/><Relationship Id="rId6" Type="http://schemas.openxmlformats.org/officeDocument/2006/relationships/tags" Target="../tags/tag372.xml"/><Relationship Id="rId15" Type="http://schemas.openxmlformats.org/officeDocument/2006/relationships/tags" Target="../tags/tag381.xml"/><Relationship Id="rId23" Type="http://schemas.openxmlformats.org/officeDocument/2006/relationships/tags" Target="../tags/tag389.xml"/><Relationship Id="rId28" Type="http://schemas.openxmlformats.org/officeDocument/2006/relationships/tags" Target="../tags/tag394.xml"/><Relationship Id="rId36" Type="http://schemas.openxmlformats.org/officeDocument/2006/relationships/tags" Target="../tags/tag402.xml"/><Relationship Id="rId49" Type="http://schemas.openxmlformats.org/officeDocument/2006/relationships/tags" Target="../tags/tag415.xml"/><Relationship Id="rId57" Type="http://schemas.openxmlformats.org/officeDocument/2006/relationships/tags" Target="../tags/tag423.xml"/><Relationship Id="rId106" Type="http://schemas.openxmlformats.org/officeDocument/2006/relationships/tags" Target="../tags/tag472.xml"/><Relationship Id="rId10" Type="http://schemas.openxmlformats.org/officeDocument/2006/relationships/tags" Target="../tags/tag376.xml"/><Relationship Id="rId31" Type="http://schemas.openxmlformats.org/officeDocument/2006/relationships/tags" Target="../tags/tag397.xml"/><Relationship Id="rId44" Type="http://schemas.openxmlformats.org/officeDocument/2006/relationships/tags" Target="../tags/tag410.xml"/><Relationship Id="rId52" Type="http://schemas.openxmlformats.org/officeDocument/2006/relationships/tags" Target="../tags/tag418.xml"/><Relationship Id="rId60" Type="http://schemas.openxmlformats.org/officeDocument/2006/relationships/tags" Target="../tags/tag426.xml"/><Relationship Id="rId65" Type="http://schemas.openxmlformats.org/officeDocument/2006/relationships/tags" Target="../tags/tag431.xml"/><Relationship Id="rId73" Type="http://schemas.openxmlformats.org/officeDocument/2006/relationships/tags" Target="../tags/tag439.xml"/><Relationship Id="rId78" Type="http://schemas.openxmlformats.org/officeDocument/2006/relationships/tags" Target="../tags/tag444.xml"/><Relationship Id="rId81" Type="http://schemas.openxmlformats.org/officeDocument/2006/relationships/tags" Target="../tags/tag447.xml"/><Relationship Id="rId86" Type="http://schemas.openxmlformats.org/officeDocument/2006/relationships/tags" Target="../tags/tag452.xml"/><Relationship Id="rId94" Type="http://schemas.openxmlformats.org/officeDocument/2006/relationships/tags" Target="../tags/tag460.xml"/><Relationship Id="rId99" Type="http://schemas.openxmlformats.org/officeDocument/2006/relationships/tags" Target="../tags/tag465.xml"/><Relationship Id="rId101" Type="http://schemas.openxmlformats.org/officeDocument/2006/relationships/tags" Target="../tags/tag467.xml"/><Relationship Id="rId4" Type="http://schemas.openxmlformats.org/officeDocument/2006/relationships/tags" Target="../tags/tag370.xml"/><Relationship Id="rId9" Type="http://schemas.openxmlformats.org/officeDocument/2006/relationships/tags" Target="../tags/tag375.xml"/><Relationship Id="rId13" Type="http://schemas.openxmlformats.org/officeDocument/2006/relationships/tags" Target="../tags/tag379.xml"/><Relationship Id="rId18" Type="http://schemas.openxmlformats.org/officeDocument/2006/relationships/tags" Target="../tags/tag384.xml"/><Relationship Id="rId39" Type="http://schemas.openxmlformats.org/officeDocument/2006/relationships/tags" Target="../tags/tag405.xml"/><Relationship Id="rId109" Type="http://schemas.openxmlformats.org/officeDocument/2006/relationships/oleObject" Target="../embeddings/oleObject28.bin"/><Relationship Id="rId34" Type="http://schemas.openxmlformats.org/officeDocument/2006/relationships/tags" Target="../tags/tag400.xml"/><Relationship Id="rId50" Type="http://schemas.openxmlformats.org/officeDocument/2006/relationships/tags" Target="../tags/tag416.xml"/><Relationship Id="rId55" Type="http://schemas.openxmlformats.org/officeDocument/2006/relationships/tags" Target="../tags/tag421.xml"/><Relationship Id="rId76" Type="http://schemas.openxmlformats.org/officeDocument/2006/relationships/tags" Target="../tags/tag442.xml"/><Relationship Id="rId97" Type="http://schemas.openxmlformats.org/officeDocument/2006/relationships/tags" Target="../tags/tag463.xml"/><Relationship Id="rId104" Type="http://schemas.openxmlformats.org/officeDocument/2006/relationships/tags" Target="../tags/tag470.xml"/><Relationship Id="rId7" Type="http://schemas.openxmlformats.org/officeDocument/2006/relationships/tags" Target="../tags/tag373.xml"/><Relationship Id="rId71" Type="http://schemas.openxmlformats.org/officeDocument/2006/relationships/tags" Target="../tags/tag437.xml"/><Relationship Id="rId92" Type="http://schemas.openxmlformats.org/officeDocument/2006/relationships/tags" Target="../tags/tag458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80.xml"/><Relationship Id="rId13" Type="http://schemas.openxmlformats.org/officeDocument/2006/relationships/tags" Target="../tags/tag485.xml"/><Relationship Id="rId18" Type="http://schemas.openxmlformats.org/officeDocument/2006/relationships/oleObject" Target="../embeddings/oleObject31.bin"/><Relationship Id="rId3" Type="http://schemas.openxmlformats.org/officeDocument/2006/relationships/tags" Target="../tags/tag475.xml"/><Relationship Id="rId7" Type="http://schemas.openxmlformats.org/officeDocument/2006/relationships/tags" Target="../tags/tag479.xml"/><Relationship Id="rId12" Type="http://schemas.openxmlformats.org/officeDocument/2006/relationships/tags" Target="../tags/tag484.xml"/><Relationship Id="rId17" Type="http://schemas.openxmlformats.org/officeDocument/2006/relationships/image" Target="../media/image10.emf"/><Relationship Id="rId2" Type="http://schemas.openxmlformats.org/officeDocument/2006/relationships/tags" Target="../tags/tag474.xml"/><Relationship Id="rId16" Type="http://schemas.openxmlformats.org/officeDocument/2006/relationships/oleObject" Target="../embeddings/oleObject30.bin"/><Relationship Id="rId20" Type="http://schemas.openxmlformats.org/officeDocument/2006/relationships/image" Target="../media/image37.wmf"/><Relationship Id="rId1" Type="http://schemas.openxmlformats.org/officeDocument/2006/relationships/vmlDrawing" Target="../drawings/vmlDrawing28.vml"/><Relationship Id="rId6" Type="http://schemas.openxmlformats.org/officeDocument/2006/relationships/tags" Target="../tags/tag478.xml"/><Relationship Id="rId11" Type="http://schemas.openxmlformats.org/officeDocument/2006/relationships/tags" Target="../tags/tag483.xml"/><Relationship Id="rId5" Type="http://schemas.openxmlformats.org/officeDocument/2006/relationships/tags" Target="../tags/tag477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82.xml"/><Relationship Id="rId19" Type="http://schemas.openxmlformats.org/officeDocument/2006/relationships/package" Target="../embeddings/Microsoft_Word_Document3.docx"/><Relationship Id="rId4" Type="http://schemas.openxmlformats.org/officeDocument/2006/relationships/tags" Target="../tags/tag476.xml"/><Relationship Id="rId9" Type="http://schemas.openxmlformats.org/officeDocument/2006/relationships/tags" Target="../tags/tag481.xml"/><Relationship Id="rId14" Type="http://schemas.openxmlformats.org/officeDocument/2006/relationships/tags" Target="../tags/tag486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93.xml"/><Relationship Id="rId13" Type="http://schemas.openxmlformats.org/officeDocument/2006/relationships/tags" Target="../tags/tag498.xml"/><Relationship Id="rId18" Type="http://schemas.openxmlformats.org/officeDocument/2006/relationships/image" Target="../media/image38.png"/><Relationship Id="rId3" Type="http://schemas.openxmlformats.org/officeDocument/2006/relationships/tags" Target="../tags/tag488.xml"/><Relationship Id="rId21" Type="http://schemas.openxmlformats.org/officeDocument/2006/relationships/image" Target="../media/image41.png"/><Relationship Id="rId7" Type="http://schemas.openxmlformats.org/officeDocument/2006/relationships/tags" Target="../tags/tag492.xml"/><Relationship Id="rId12" Type="http://schemas.openxmlformats.org/officeDocument/2006/relationships/tags" Target="../tags/tag497.xml"/><Relationship Id="rId17" Type="http://schemas.openxmlformats.org/officeDocument/2006/relationships/image" Target="../media/image10.emf"/><Relationship Id="rId2" Type="http://schemas.openxmlformats.org/officeDocument/2006/relationships/tags" Target="../tags/tag487.xml"/><Relationship Id="rId16" Type="http://schemas.openxmlformats.org/officeDocument/2006/relationships/oleObject" Target="../embeddings/oleObject32.bin"/><Relationship Id="rId20" Type="http://schemas.openxmlformats.org/officeDocument/2006/relationships/image" Target="../media/image40.png"/><Relationship Id="rId1" Type="http://schemas.openxmlformats.org/officeDocument/2006/relationships/vmlDrawing" Target="../drawings/vmlDrawing29.vml"/><Relationship Id="rId6" Type="http://schemas.openxmlformats.org/officeDocument/2006/relationships/tags" Target="../tags/tag491.xml"/><Relationship Id="rId11" Type="http://schemas.openxmlformats.org/officeDocument/2006/relationships/tags" Target="../tags/tag496.xml"/><Relationship Id="rId5" Type="http://schemas.openxmlformats.org/officeDocument/2006/relationships/tags" Target="../tags/tag490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495.xml"/><Relationship Id="rId19" Type="http://schemas.openxmlformats.org/officeDocument/2006/relationships/image" Target="../media/image39.png"/><Relationship Id="rId4" Type="http://schemas.openxmlformats.org/officeDocument/2006/relationships/tags" Target="../tags/tag489.xml"/><Relationship Id="rId9" Type="http://schemas.openxmlformats.org/officeDocument/2006/relationships/tags" Target="../tags/tag494.xml"/><Relationship Id="rId14" Type="http://schemas.openxmlformats.org/officeDocument/2006/relationships/tags" Target="../tags/tag499.xml"/><Relationship Id="rId22" Type="http://schemas.openxmlformats.org/officeDocument/2006/relationships/image" Target="../media/image42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06.xml"/><Relationship Id="rId13" Type="http://schemas.openxmlformats.org/officeDocument/2006/relationships/tags" Target="../tags/tag511.xml"/><Relationship Id="rId3" Type="http://schemas.openxmlformats.org/officeDocument/2006/relationships/tags" Target="../tags/tag501.xml"/><Relationship Id="rId7" Type="http://schemas.openxmlformats.org/officeDocument/2006/relationships/tags" Target="../tags/tag505.xml"/><Relationship Id="rId12" Type="http://schemas.openxmlformats.org/officeDocument/2006/relationships/tags" Target="../tags/tag510.xml"/><Relationship Id="rId17" Type="http://schemas.openxmlformats.org/officeDocument/2006/relationships/image" Target="../media/image9.emf"/><Relationship Id="rId2" Type="http://schemas.openxmlformats.org/officeDocument/2006/relationships/tags" Target="../tags/tag500.xml"/><Relationship Id="rId16" Type="http://schemas.openxmlformats.org/officeDocument/2006/relationships/oleObject" Target="../embeddings/oleObject33.bin"/><Relationship Id="rId1" Type="http://schemas.openxmlformats.org/officeDocument/2006/relationships/vmlDrawing" Target="../drawings/vmlDrawing30.vml"/><Relationship Id="rId6" Type="http://schemas.openxmlformats.org/officeDocument/2006/relationships/tags" Target="../tags/tag504.xml"/><Relationship Id="rId11" Type="http://schemas.openxmlformats.org/officeDocument/2006/relationships/tags" Target="../tags/tag509.xml"/><Relationship Id="rId5" Type="http://schemas.openxmlformats.org/officeDocument/2006/relationships/tags" Target="../tags/tag503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508.xml"/><Relationship Id="rId4" Type="http://schemas.openxmlformats.org/officeDocument/2006/relationships/tags" Target="../tags/tag502.xml"/><Relationship Id="rId9" Type="http://schemas.openxmlformats.org/officeDocument/2006/relationships/tags" Target="../tags/tag507.xml"/><Relationship Id="rId14" Type="http://schemas.openxmlformats.org/officeDocument/2006/relationships/tags" Target="../tags/tag512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524.xml"/><Relationship Id="rId18" Type="http://schemas.openxmlformats.org/officeDocument/2006/relationships/tags" Target="../tags/tag529.xml"/><Relationship Id="rId26" Type="http://schemas.openxmlformats.org/officeDocument/2006/relationships/tags" Target="../tags/tag537.xml"/><Relationship Id="rId39" Type="http://schemas.openxmlformats.org/officeDocument/2006/relationships/tags" Target="../tags/tag550.xml"/><Relationship Id="rId21" Type="http://schemas.openxmlformats.org/officeDocument/2006/relationships/tags" Target="../tags/tag532.xml"/><Relationship Id="rId34" Type="http://schemas.openxmlformats.org/officeDocument/2006/relationships/tags" Target="../tags/tag545.xml"/><Relationship Id="rId42" Type="http://schemas.openxmlformats.org/officeDocument/2006/relationships/tags" Target="../tags/tag553.xml"/><Relationship Id="rId47" Type="http://schemas.openxmlformats.org/officeDocument/2006/relationships/tags" Target="../tags/tag558.xml"/><Relationship Id="rId50" Type="http://schemas.openxmlformats.org/officeDocument/2006/relationships/tags" Target="../tags/tag561.xml"/><Relationship Id="rId55" Type="http://schemas.openxmlformats.org/officeDocument/2006/relationships/tags" Target="../tags/tag566.xml"/><Relationship Id="rId63" Type="http://schemas.openxmlformats.org/officeDocument/2006/relationships/tags" Target="../tags/tag574.xml"/><Relationship Id="rId68" Type="http://schemas.openxmlformats.org/officeDocument/2006/relationships/image" Target="../media/image10.emf"/><Relationship Id="rId7" Type="http://schemas.openxmlformats.org/officeDocument/2006/relationships/tags" Target="../tags/tag518.xml"/><Relationship Id="rId2" Type="http://schemas.openxmlformats.org/officeDocument/2006/relationships/tags" Target="../tags/tag513.xml"/><Relationship Id="rId16" Type="http://schemas.openxmlformats.org/officeDocument/2006/relationships/tags" Target="../tags/tag527.xml"/><Relationship Id="rId29" Type="http://schemas.openxmlformats.org/officeDocument/2006/relationships/tags" Target="../tags/tag540.xml"/><Relationship Id="rId1" Type="http://schemas.openxmlformats.org/officeDocument/2006/relationships/vmlDrawing" Target="../drawings/vmlDrawing31.vml"/><Relationship Id="rId6" Type="http://schemas.openxmlformats.org/officeDocument/2006/relationships/tags" Target="../tags/tag517.xml"/><Relationship Id="rId11" Type="http://schemas.openxmlformats.org/officeDocument/2006/relationships/tags" Target="../tags/tag522.xml"/><Relationship Id="rId24" Type="http://schemas.openxmlformats.org/officeDocument/2006/relationships/tags" Target="../tags/tag535.xml"/><Relationship Id="rId32" Type="http://schemas.openxmlformats.org/officeDocument/2006/relationships/tags" Target="../tags/tag543.xml"/><Relationship Id="rId37" Type="http://schemas.openxmlformats.org/officeDocument/2006/relationships/tags" Target="../tags/tag548.xml"/><Relationship Id="rId40" Type="http://schemas.openxmlformats.org/officeDocument/2006/relationships/tags" Target="../tags/tag551.xml"/><Relationship Id="rId45" Type="http://schemas.openxmlformats.org/officeDocument/2006/relationships/tags" Target="../tags/tag556.xml"/><Relationship Id="rId53" Type="http://schemas.openxmlformats.org/officeDocument/2006/relationships/tags" Target="../tags/tag564.xml"/><Relationship Id="rId58" Type="http://schemas.openxmlformats.org/officeDocument/2006/relationships/tags" Target="../tags/tag569.xml"/><Relationship Id="rId66" Type="http://schemas.openxmlformats.org/officeDocument/2006/relationships/slideLayout" Target="../slideLayouts/slideLayout3.xml"/><Relationship Id="rId5" Type="http://schemas.openxmlformats.org/officeDocument/2006/relationships/tags" Target="../tags/tag516.xml"/><Relationship Id="rId15" Type="http://schemas.openxmlformats.org/officeDocument/2006/relationships/tags" Target="../tags/tag526.xml"/><Relationship Id="rId23" Type="http://schemas.openxmlformats.org/officeDocument/2006/relationships/tags" Target="../tags/tag534.xml"/><Relationship Id="rId28" Type="http://schemas.openxmlformats.org/officeDocument/2006/relationships/tags" Target="../tags/tag539.xml"/><Relationship Id="rId36" Type="http://schemas.openxmlformats.org/officeDocument/2006/relationships/tags" Target="../tags/tag547.xml"/><Relationship Id="rId49" Type="http://schemas.openxmlformats.org/officeDocument/2006/relationships/tags" Target="../tags/tag560.xml"/><Relationship Id="rId57" Type="http://schemas.openxmlformats.org/officeDocument/2006/relationships/tags" Target="../tags/tag568.xml"/><Relationship Id="rId61" Type="http://schemas.openxmlformats.org/officeDocument/2006/relationships/tags" Target="../tags/tag572.xml"/><Relationship Id="rId10" Type="http://schemas.openxmlformats.org/officeDocument/2006/relationships/tags" Target="../tags/tag521.xml"/><Relationship Id="rId19" Type="http://schemas.openxmlformats.org/officeDocument/2006/relationships/tags" Target="../tags/tag530.xml"/><Relationship Id="rId31" Type="http://schemas.openxmlformats.org/officeDocument/2006/relationships/tags" Target="../tags/tag542.xml"/><Relationship Id="rId44" Type="http://schemas.openxmlformats.org/officeDocument/2006/relationships/tags" Target="../tags/tag555.xml"/><Relationship Id="rId52" Type="http://schemas.openxmlformats.org/officeDocument/2006/relationships/tags" Target="../tags/tag563.xml"/><Relationship Id="rId60" Type="http://schemas.openxmlformats.org/officeDocument/2006/relationships/tags" Target="../tags/tag571.xml"/><Relationship Id="rId65" Type="http://schemas.openxmlformats.org/officeDocument/2006/relationships/tags" Target="../tags/tag576.xml"/><Relationship Id="rId4" Type="http://schemas.openxmlformats.org/officeDocument/2006/relationships/tags" Target="../tags/tag515.xml"/><Relationship Id="rId9" Type="http://schemas.openxmlformats.org/officeDocument/2006/relationships/tags" Target="../tags/tag520.xml"/><Relationship Id="rId14" Type="http://schemas.openxmlformats.org/officeDocument/2006/relationships/tags" Target="../tags/tag525.xml"/><Relationship Id="rId22" Type="http://schemas.openxmlformats.org/officeDocument/2006/relationships/tags" Target="../tags/tag533.xml"/><Relationship Id="rId27" Type="http://schemas.openxmlformats.org/officeDocument/2006/relationships/tags" Target="../tags/tag538.xml"/><Relationship Id="rId30" Type="http://schemas.openxmlformats.org/officeDocument/2006/relationships/tags" Target="../tags/tag541.xml"/><Relationship Id="rId35" Type="http://schemas.openxmlformats.org/officeDocument/2006/relationships/tags" Target="../tags/tag546.xml"/><Relationship Id="rId43" Type="http://schemas.openxmlformats.org/officeDocument/2006/relationships/tags" Target="../tags/tag554.xml"/><Relationship Id="rId48" Type="http://schemas.openxmlformats.org/officeDocument/2006/relationships/tags" Target="../tags/tag559.xml"/><Relationship Id="rId56" Type="http://schemas.openxmlformats.org/officeDocument/2006/relationships/tags" Target="../tags/tag567.xml"/><Relationship Id="rId64" Type="http://schemas.openxmlformats.org/officeDocument/2006/relationships/tags" Target="../tags/tag575.xml"/><Relationship Id="rId69" Type="http://schemas.openxmlformats.org/officeDocument/2006/relationships/chart" Target="../charts/chart1.xml"/><Relationship Id="rId8" Type="http://schemas.openxmlformats.org/officeDocument/2006/relationships/tags" Target="../tags/tag519.xml"/><Relationship Id="rId51" Type="http://schemas.openxmlformats.org/officeDocument/2006/relationships/tags" Target="../tags/tag562.xml"/><Relationship Id="rId3" Type="http://schemas.openxmlformats.org/officeDocument/2006/relationships/tags" Target="../tags/tag514.xml"/><Relationship Id="rId12" Type="http://schemas.openxmlformats.org/officeDocument/2006/relationships/tags" Target="../tags/tag523.xml"/><Relationship Id="rId17" Type="http://schemas.openxmlformats.org/officeDocument/2006/relationships/tags" Target="../tags/tag528.xml"/><Relationship Id="rId25" Type="http://schemas.openxmlformats.org/officeDocument/2006/relationships/tags" Target="../tags/tag536.xml"/><Relationship Id="rId33" Type="http://schemas.openxmlformats.org/officeDocument/2006/relationships/tags" Target="../tags/tag544.xml"/><Relationship Id="rId38" Type="http://schemas.openxmlformats.org/officeDocument/2006/relationships/tags" Target="../tags/tag549.xml"/><Relationship Id="rId46" Type="http://schemas.openxmlformats.org/officeDocument/2006/relationships/tags" Target="../tags/tag557.xml"/><Relationship Id="rId59" Type="http://schemas.openxmlformats.org/officeDocument/2006/relationships/tags" Target="../tags/tag570.xml"/><Relationship Id="rId67" Type="http://schemas.openxmlformats.org/officeDocument/2006/relationships/oleObject" Target="../embeddings/oleObject34.bin"/><Relationship Id="rId20" Type="http://schemas.openxmlformats.org/officeDocument/2006/relationships/tags" Target="../tags/tag531.xml"/><Relationship Id="rId41" Type="http://schemas.openxmlformats.org/officeDocument/2006/relationships/tags" Target="../tags/tag552.xml"/><Relationship Id="rId54" Type="http://schemas.openxmlformats.org/officeDocument/2006/relationships/tags" Target="../tags/tag565.xml"/><Relationship Id="rId62" Type="http://schemas.openxmlformats.org/officeDocument/2006/relationships/tags" Target="../tags/tag573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83.xml"/><Relationship Id="rId13" Type="http://schemas.openxmlformats.org/officeDocument/2006/relationships/tags" Target="../tags/tag588.xml"/><Relationship Id="rId3" Type="http://schemas.openxmlformats.org/officeDocument/2006/relationships/tags" Target="../tags/tag578.xml"/><Relationship Id="rId7" Type="http://schemas.openxmlformats.org/officeDocument/2006/relationships/tags" Target="../tags/tag582.xml"/><Relationship Id="rId12" Type="http://schemas.openxmlformats.org/officeDocument/2006/relationships/tags" Target="../tags/tag587.xml"/><Relationship Id="rId17" Type="http://schemas.openxmlformats.org/officeDocument/2006/relationships/image" Target="../media/image9.emf"/><Relationship Id="rId2" Type="http://schemas.openxmlformats.org/officeDocument/2006/relationships/tags" Target="../tags/tag577.xml"/><Relationship Id="rId16" Type="http://schemas.openxmlformats.org/officeDocument/2006/relationships/oleObject" Target="../embeddings/oleObject35.bin"/><Relationship Id="rId1" Type="http://schemas.openxmlformats.org/officeDocument/2006/relationships/vmlDrawing" Target="../drawings/vmlDrawing32.vml"/><Relationship Id="rId6" Type="http://schemas.openxmlformats.org/officeDocument/2006/relationships/tags" Target="../tags/tag581.xml"/><Relationship Id="rId11" Type="http://schemas.openxmlformats.org/officeDocument/2006/relationships/tags" Target="../tags/tag586.xml"/><Relationship Id="rId5" Type="http://schemas.openxmlformats.org/officeDocument/2006/relationships/tags" Target="../tags/tag580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585.xml"/><Relationship Id="rId4" Type="http://schemas.openxmlformats.org/officeDocument/2006/relationships/tags" Target="../tags/tag579.xml"/><Relationship Id="rId9" Type="http://schemas.openxmlformats.org/officeDocument/2006/relationships/tags" Target="../tags/tag584.xml"/><Relationship Id="rId14" Type="http://schemas.openxmlformats.org/officeDocument/2006/relationships/tags" Target="../tags/tag589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97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592.xml"/><Relationship Id="rId7" Type="http://schemas.openxmlformats.org/officeDocument/2006/relationships/tags" Target="../tags/tag596.xml"/><Relationship Id="rId12" Type="http://schemas.openxmlformats.org/officeDocument/2006/relationships/tags" Target="../tags/tag601.xml"/><Relationship Id="rId2" Type="http://schemas.openxmlformats.org/officeDocument/2006/relationships/tags" Target="../tags/tag591.xml"/><Relationship Id="rId1" Type="http://schemas.openxmlformats.org/officeDocument/2006/relationships/tags" Target="../tags/tag590.xml"/><Relationship Id="rId6" Type="http://schemas.openxmlformats.org/officeDocument/2006/relationships/tags" Target="../tags/tag595.xml"/><Relationship Id="rId11" Type="http://schemas.openxmlformats.org/officeDocument/2006/relationships/tags" Target="../tags/tag600.xml"/><Relationship Id="rId5" Type="http://schemas.openxmlformats.org/officeDocument/2006/relationships/tags" Target="../tags/tag594.xml"/><Relationship Id="rId10" Type="http://schemas.openxmlformats.org/officeDocument/2006/relationships/tags" Target="../tags/tag599.xml"/><Relationship Id="rId4" Type="http://schemas.openxmlformats.org/officeDocument/2006/relationships/tags" Target="../tags/tag593.xml"/><Relationship Id="rId9" Type="http://schemas.openxmlformats.org/officeDocument/2006/relationships/tags" Target="../tags/tag59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608.xml"/><Relationship Id="rId13" Type="http://schemas.openxmlformats.org/officeDocument/2006/relationships/tags" Target="../tags/tag613.xml"/><Relationship Id="rId3" Type="http://schemas.openxmlformats.org/officeDocument/2006/relationships/tags" Target="../tags/tag603.xml"/><Relationship Id="rId7" Type="http://schemas.openxmlformats.org/officeDocument/2006/relationships/tags" Target="../tags/tag607.xml"/><Relationship Id="rId12" Type="http://schemas.openxmlformats.org/officeDocument/2006/relationships/tags" Target="../tags/tag612.xml"/><Relationship Id="rId17" Type="http://schemas.openxmlformats.org/officeDocument/2006/relationships/image" Target="../media/image43.wmf"/><Relationship Id="rId2" Type="http://schemas.openxmlformats.org/officeDocument/2006/relationships/tags" Target="../tags/tag602.xml"/><Relationship Id="rId16" Type="http://schemas.openxmlformats.org/officeDocument/2006/relationships/package" Target="../embeddings/Microsoft_Excel_Worksheet5.xlsx"/><Relationship Id="rId1" Type="http://schemas.openxmlformats.org/officeDocument/2006/relationships/vmlDrawing" Target="../drawings/vmlDrawing33.vml"/><Relationship Id="rId6" Type="http://schemas.openxmlformats.org/officeDocument/2006/relationships/tags" Target="../tags/tag606.xml"/><Relationship Id="rId11" Type="http://schemas.openxmlformats.org/officeDocument/2006/relationships/tags" Target="../tags/tag611.xml"/><Relationship Id="rId5" Type="http://schemas.openxmlformats.org/officeDocument/2006/relationships/tags" Target="../tags/tag605.xml"/><Relationship Id="rId15" Type="http://schemas.openxmlformats.org/officeDocument/2006/relationships/oleObject" Target="../embeddings/oleObject36.bin"/><Relationship Id="rId10" Type="http://schemas.openxmlformats.org/officeDocument/2006/relationships/tags" Target="../tags/tag610.xml"/><Relationship Id="rId4" Type="http://schemas.openxmlformats.org/officeDocument/2006/relationships/tags" Target="../tags/tag604.xml"/><Relationship Id="rId9" Type="http://schemas.openxmlformats.org/officeDocument/2006/relationships/tags" Target="../tags/tag609.xml"/><Relationship Id="rId1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6" Type="http://schemas.openxmlformats.org/officeDocument/2006/relationships/tags" Target="../tags/tag638.xml"/><Relationship Id="rId21" Type="http://schemas.openxmlformats.org/officeDocument/2006/relationships/tags" Target="../tags/tag633.xml"/><Relationship Id="rId34" Type="http://schemas.openxmlformats.org/officeDocument/2006/relationships/tags" Target="../tags/tag646.xml"/><Relationship Id="rId42" Type="http://schemas.openxmlformats.org/officeDocument/2006/relationships/tags" Target="../tags/tag654.xml"/><Relationship Id="rId47" Type="http://schemas.openxmlformats.org/officeDocument/2006/relationships/tags" Target="../tags/tag659.xml"/><Relationship Id="rId50" Type="http://schemas.openxmlformats.org/officeDocument/2006/relationships/tags" Target="../tags/tag662.xml"/><Relationship Id="rId55" Type="http://schemas.openxmlformats.org/officeDocument/2006/relationships/tags" Target="../tags/tag667.xml"/><Relationship Id="rId63" Type="http://schemas.openxmlformats.org/officeDocument/2006/relationships/tags" Target="../tags/tag675.xml"/><Relationship Id="rId68" Type="http://schemas.openxmlformats.org/officeDocument/2006/relationships/tags" Target="../tags/tag680.xml"/><Relationship Id="rId76" Type="http://schemas.openxmlformats.org/officeDocument/2006/relationships/tags" Target="../tags/tag688.xml"/><Relationship Id="rId84" Type="http://schemas.openxmlformats.org/officeDocument/2006/relationships/tags" Target="../tags/tag696.xml"/><Relationship Id="rId89" Type="http://schemas.openxmlformats.org/officeDocument/2006/relationships/tags" Target="../tags/tag701.xml"/><Relationship Id="rId97" Type="http://schemas.openxmlformats.org/officeDocument/2006/relationships/image" Target="../media/image44.wmf"/><Relationship Id="rId7" Type="http://schemas.openxmlformats.org/officeDocument/2006/relationships/tags" Target="../tags/tag619.xml"/><Relationship Id="rId71" Type="http://schemas.openxmlformats.org/officeDocument/2006/relationships/tags" Target="../tags/tag683.xml"/><Relationship Id="rId92" Type="http://schemas.openxmlformats.org/officeDocument/2006/relationships/tags" Target="../tags/tag704.xml"/><Relationship Id="rId2" Type="http://schemas.openxmlformats.org/officeDocument/2006/relationships/tags" Target="../tags/tag614.xml"/><Relationship Id="rId16" Type="http://schemas.openxmlformats.org/officeDocument/2006/relationships/tags" Target="../tags/tag628.xml"/><Relationship Id="rId29" Type="http://schemas.openxmlformats.org/officeDocument/2006/relationships/tags" Target="../tags/tag641.xml"/><Relationship Id="rId11" Type="http://schemas.openxmlformats.org/officeDocument/2006/relationships/tags" Target="../tags/tag623.xml"/><Relationship Id="rId24" Type="http://schemas.openxmlformats.org/officeDocument/2006/relationships/tags" Target="../tags/tag636.xml"/><Relationship Id="rId32" Type="http://schemas.openxmlformats.org/officeDocument/2006/relationships/tags" Target="../tags/tag644.xml"/><Relationship Id="rId37" Type="http://schemas.openxmlformats.org/officeDocument/2006/relationships/tags" Target="../tags/tag649.xml"/><Relationship Id="rId40" Type="http://schemas.openxmlformats.org/officeDocument/2006/relationships/tags" Target="../tags/tag652.xml"/><Relationship Id="rId45" Type="http://schemas.openxmlformats.org/officeDocument/2006/relationships/tags" Target="../tags/tag657.xml"/><Relationship Id="rId53" Type="http://schemas.openxmlformats.org/officeDocument/2006/relationships/tags" Target="../tags/tag665.xml"/><Relationship Id="rId58" Type="http://schemas.openxmlformats.org/officeDocument/2006/relationships/tags" Target="../tags/tag670.xml"/><Relationship Id="rId66" Type="http://schemas.openxmlformats.org/officeDocument/2006/relationships/tags" Target="../tags/tag678.xml"/><Relationship Id="rId74" Type="http://schemas.openxmlformats.org/officeDocument/2006/relationships/tags" Target="../tags/tag686.xml"/><Relationship Id="rId79" Type="http://schemas.openxmlformats.org/officeDocument/2006/relationships/tags" Target="../tags/tag691.xml"/><Relationship Id="rId87" Type="http://schemas.openxmlformats.org/officeDocument/2006/relationships/tags" Target="../tags/tag699.xml"/><Relationship Id="rId5" Type="http://schemas.openxmlformats.org/officeDocument/2006/relationships/tags" Target="../tags/tag617.xml"/><Relationship Id="rId61" Type="http://schemas.openxmlformats.org/officeDocument/2006/relationships/tags" Target="../tags/tag673.xml"/><Relationship Id="rId82" Type="http://schemas.openxmlformats.org/officeDocument/2006/relationships/tags" Target="../tags/tag694.xml"/><Relationship Id="rId90" Type="http://schemas.openxmlformats.org/officeDocument/2006/relationships/tags" Target="../tags/tag702.xml"/><Relationship Id="rId95" Type="http://schemas.openxmlformats.org/officeDocument/2006/relationships/oleObject" Target="../embeddings/oleObject37.bin"/><Relationship Id="rId19" Type="http://schemas.openxmlformats.org/officeDocument/2006/relationships/tags" Target="../tags/tag631.xml"/><Relationship Id="rId14" Type="http://schemas.openxmlformats.org/officeDocument/2006/relationships/tags" Target="../tags/tag626.xml"/><Relationship Id="rId22" Type="http://schemas.openxmlformats.org/officeDocument/2006/relationships/tags" Target="../tags/tag634.xml"/><Relationship Id="rId27" Type="http://schemas.openxmlformats.org/officeDocument/2006/relationships/tags" Target="../tags/tag639.xml"/><Relationship Id="rId30" Type="http://schemas.openxmlformats.org/officeDocument/2006/relationships/tags" Target="../tags/tag642.xml"/><Relationship Id="rId35" Type="http://schemas.openxmlformats.org/officeDocument/2006/relationships/tags" Target="../tags/tag647.xml"/><Relationship Id="rId43" Type="http://schemas.openxmlformats.org/officeDocument/2006/relationships/tags" Target="../tags/tag655.xml"/><Relationship Id="rId48" Type="http://schemas.openxmlformats.org/officeDocument/2006/relationships/tags" Target="../tags/tag660.xml"/><Relationship Id="rId56" Type="http://schemas.openxmlformats.org/officeDocument/2006/relationships/tags" Target="../tags/tag668.xml"/><Relationship Id="rId64" Type="http://schemas.openxmlformats.org/officeDocument/2006/relationships/tags" Target="../tags/tag676.xml"/><Relationship Id="rId69" Type="http://schemas.openxmlformats.org/officeDocument/2006/relationships/tags" Target="../tags/tag681.xml"/><Relationship Id="rId77" Type="http://schemas.openxmlformats.org/officeDocument/2006/relationships/tags" Target="../tags/tag689.xml"/><Relationship Id="rId8" Type="http://schemas.openxmlformats.org/officeDocument/2006/relationships/tags" Target="../tags/tag620.xml"/><Relationship Id="rId51" Type="http://schemas.openxmlformats.org/officeDocument/2006/relationships/tags" Target="../tags/tag663.xml"/><Relationship Id="rId72" Type="http://schemas.openxmlformats.org/officeDocument/2006/relationships/tags" Target="../tags/tag684.xml"/><Relationship Id="rId80" Type="http://schemas.openxmlformats.org/officeDocument/2006/relationships/tags" Target="../tags/tag692.xml"/><Relationship Id="rId85" Type="http://schemas.openxmlformats.org/officeDocument/2006/relationships/tags" Target="../tags/tag697.xml"/><Relationship Id="rId93" Type="http://schemas.openxmlformats.org/officeDocument/2006/relationships/tags" Target="../tags/tag705.xml"/><Relationship Id="rId3" Type="http://schemas.openxmlformats.org/officeDocument/2006/relationships/tags" Target="../tags/tag615.xml"/><Relationship Id="rId12" Type="http://schemas.openxmlformats.org/officeDocument/2006/relationships/tags" Target="../tags/tag624.xml"/><Relationship Id="rId17" Type="http://schemas.openxmlformats.org/officeDocument/2006/relationships/tags" Target="../tags/tag629.xml"/><Relationship Id="rId25" Type="http://schemas.openxmlformats.org/officeDocument/2006/relationships/tags" Target="../tags/tag637.xml"/><Relationship Id="rId33" Type="http://schemas.openxmlformats.org/officeDocument/2006/relationships/tags" Target="../tags/tag645.xml"/><Relationship Id="rId38" Type="http://schemas.openxmlformats.org/officeDocument/2006/relationships/tags" Target="../tags/tag650.xml"/><Relationship Id="rId46" Type="http://schemas.openxmlformats.org/officeDocument/2006/relationships/tags" Target="../tags/tag658.xml"/><Relationship Id="rId59" Type="http://schemas.openxmlformats.org/officeDocument/2006/relationships/tags" Target="../tags/tag671.xml"/><Relationship Id="rId67" Type="http://schemas.openxmlformats.org/officeDocument/2006/relationships/tags" Target="../tags/tag679.xml"/><Relationship Id="rId20" Type="http://schemas.openxmlformats.org/officeDocument/2006/relationships/tags" Target="../tags/tag632.xml"/><Relationship Id="rId41" Type="http://schemas.openxmlformats.org/officeDocument/2006/relationships/tags" Target="../tags/tag653.xml"/><Relationship Id="rId54" Type="http://schemas.openxmlformats.org/officeDocument/2006/relationships/tags" Target="../tags/tag666.xml"/><Relationship Id="rId62" Type="http://schemas.openxmlformats.org/officeDocument/2006/relationships/tags" Target="../tags/tag674.xml"/><Relationship Id="rId70" Type="http://schemas.openxmlformats.org/officeDocument/2006/relationships/tags" Target="../tags/tag682.xml"/><Relationship Id="rId75" Type="http://schemas.openxmlformats.org/officeDocument/2006/relationships/tags" Target="../tags/tag687.xml"/><Relationship Id="rId83" Type="http://schemas.openxmlformats.org/officeDocument/2006/relationships/tags" Target="../tags/tag695.xml"/><Relationship Id="rId88" Type="http://schemas.openxmlformats.org/officeDocument/2006/relationships/tags" Target="../tags/tag700.xml"/><Relationship Id="rId91" Type="http://schemas.openxmlformats.org/officeDocument/2006/relationships/tags" Target="../tags/tag703.xml"/><Relationship Id="rId96" Type="http://schemas.openxmlformats.org/officeDocument/2006/relationships/package" Target="../embeddings/Microsoft_Excel_Worksheet6.xlsx"/><Relationship Id="rId1" Type="http://schemas.openxmlformats.org/officeDocument/2006/relationships/vmlDrawing" Target="../drawings/vmlDrawing34.vml"/><Relationship Id="rId6" Type="http://schemas.openxmlformats.org/officeDocument/2006/relationships/tags" Target="../tags/tag618.xml"/><Relationship Id="rId15" Type="http://schemas.openxmlformats.org/officeDocument/2006/relationships/tags" Target="../tags/tag627.xml"/><Relationship Id="rId23" Type="http://schemas.openxmlformats.org/officeDocument/2006/relationships/tags" Target="../tags/tag635.xml"/><Relationship Id="rId28" Type="http://schemas.openxmlformats.org/officeDocument/2006/relationships/tags" Target="../tags/tag640.xml"/><Relationship Id="rId36" Type="http://schemas.openxmlformats.org/officeDocument/2006/relationships/tags" Target="../tags/tag648.xml"/><Relationship Id="rId49" Type="http://schemas.openxmlformats.org/officeDocument/2006/relationships/tags" Target="../tags/tag661.xml"/><Relationship Id="rId57" Type="http://schemas.openxmlformats.org/officeDocument/2006/relationships/tags" Target="../tags/tag669.xml"/><Relationship Id="rId10" Type="http://schemas.openxmlformats.org/officeDocument/2006/relationships/tags" Target="../tags/tag622.xml"/><Relationship Id="rId31" Type="http://schemas.openxmlformats.org/officeDocument/2006/relationships/tags" Target="../tags/tag643.xml"/><Relationship Id="rId44" Type="http://schemas.openxmlformats.org/officeDocument/2006/relationships/tags" Target="../tags/tag656.xml"/><Relationship Id="rId52" Type="http://schemas.openxmlformats.org/officeDocument/2006/relationships/tags" Target="../tags/tag664.xml"/><Relationship Id="rId60" Type="http://schemas.openxmlformats.org/officeDocument/2006/relationships/tags" Target="../tags/tag672.xml"/><Relationship Id="rId65" Type="http://schemas.openxmlformats.org/officeDocument/2006/relationships/tags" Target="../tags/tag677.xml"/><Relationship Id="rId73" Type="http://schemas.openxmlformats.org/officeDocument/2006/relationships/tags" Target="../tags/tag685.xml"/><Relationship Id="rId78" Type="http://schemas.openxmlformats.org/officeDocument/2006/relationships/tags" Target="../tags/tag690.xml"/><Relationship Id="rId81" Type="http://schemas.openxmlformats.org/officeDocument/2006/relationships/tags" Target="../tags/tag693.xml"/><Relationship Id="rId86" Type="http://schemas.openxmlformats.org/officeDocument/2006/relationships/tags" Target="../tags/tag698.xml"/><Relationship Id="rId94" Type="http://schemas.openxmlformats.org/officeDocument/2006/relationships/slideLayout" Target="../slideLayouts/slideLayout2.xml"/><Relationship Id="rId4" Type="http://schemas.openxmlformats.org/officeDocument/2006/relationships/tags" Target="../tags/tag616.xml"/><Relationship Id="rId9" Type="http://schemas.openxmlformats.org/officeDocument/2006/relationships/tags" Target="../tags/tag621.xml"/><Relationship Id="rId13" Type="http://schemas.openxmlformats.org/officeDocument/2006/relationships/tags" Target="../tags/tag625.xml"/><Relationship Id="rId18" Type="http://schemas.openxmlformats.org/officeDocument/2006/relationships/tags" Target="../tags/tag630.xml"/><Relationship Id="rId39" Type="http://schemas.openxmlformats.org/officeDocument/2006/relationships/tags" Target="../tags/tag651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tags" Target="../tags/tag712.xml"/><Relationship Id="rId13" Type="http://schemas.openxmlformats.org/officeDocument/2006/relationships/tags" Target="../tags/tag717.xml"/><Relationship Id="rId18" Type="http://schemas.openxmlformats.org/officeDocument/2006/relationships/image" Target="../media/image45.wmf"/><Relationship Id="rId3" Type="http://schemas.openxmlformats.org/officeDocument/2006/relationships/tags" Target="../tags/tag707.xml"/><Relationship Id="rId7" Type="http://schemas.openxmlformats.org/officeDocument/2006/relationships/tags" Target="../tags/tag711.xml"/><Relationship Id="rId12" Type="http://schemas.openxmlformats.org/officeDocument/2006/relationships/tags" Target="../tags/tag716.xml"/><Relationship Id="rId17" Type="http://schemas.openxmlformats.org/officeDocument/2006/relationships/package" Target="../embeddings/Microsoft_Excel_Worksheet7.xlsx"/><Relationship Id="rId2" Type="http://schemas.openxmlformats.org/officeDocument/2006/relationships/tags" Target="../tags/tag706.xml"/><Relationship Id="rId16" Type="http://schemas.openxmlformats.org/officeDocument/2006/relationships/oleObject" Target="../embeddings/oleObject38.bin"/><Relationship Id="rId1" Type="http://schemas.openxmlformats.org/officeDocument/2006/relationships/vmlDrawing" Target="../drawings/vmlDrawing35.vml"/><Relationship Id="rId6" Type="http://schemas.openxmlformats.org/officeDocument/2006/relationships/tags" Target="../tags/tag710.xml"/><Relationship Id="rId11" Type="http://schemas.openxmlformats.org/officeDocument/2006/relationships/tags" Target="../tags/tag715.xml"/><Relationship Id="rId5" Type="http://schemas.openxmlformats.org/officeDocument/2006/relationships/tags" Target="../tags/tag709.xml"/><Relationship Id="rId15" Type="http://schemas.openxmlformats.org/officeDocument/2006/relationships/notesSlide" Target="../notesSlides/notesSlide21.xml"/><Relationship Id="rId10" Type="http://schemas.openxmlformats.org/officeDocument/2006/relationships/tags" Target="../tags/tag714.xml"/><Relationship Id="rId4" Type="http://schemas.openxmlformats.org/officeDocument/2006/relationships/tags" Target="../tags/tag708.xml"/><Relationship Id="rId9" Type="http://schemas.openxmlformats.org/officeDocument/2006/relationships/tags" Target="../tags/tag713.xml"/><Relationship Id="rId14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13" Type="http://schemas.openxmlformats.org/officeDocument/2006/relationships/tags" Target="../tags/tag729.xml"/><Relationship Id="rId18" Type="http://schemas.openxmlformats.org/officeDocument/2006/relationships/tags" Target="../tags/tag734.xml"/><Relationship Id="rId26" Type="http://schemas.openxmlformats.org/officeDocument/2006/relationships/tags" Target="../tags/tag742.xml"/><Relationship Id="rId39" Type="http://schemas.openxmlformats.org/officeDocument/2006/relationships/tags" Target="../tags/tag755.xml"/><Relationship Id="rId21" Type="http://schemas.openxmlformats.org/officeDocument/2006/relationships/tags" Target="../tags/tag737.xml"/><Relationship Id="rId34" Type="http://schemas.openxmlformats.org/officeDocument/2006/relationships/tags" Target="../tags/tag750.xml"/><Relationship Id="rId42" Type="http://schemas.openxmlformats.org/officeDocument/2006/relationships/tags" Target="../tags/tag758.xml"/><Relationship Id="rId47" Type="http://schemas.openxmlformats.org/officeDocument/2006/relationships/tags" Target="../tags/tag763.xml"/><Relationship Id="rId50" Type="http://schemas.openxmlformats.org/officeDocument/2006/relationships/tags" Target="../tags/tag766.xml"/><Relationship Id="rId55" Type="http://schemas.openxmlformats.org/officeDocument/2006/relationships/tags" Target="../tags/tag771.xml"/><Relationship Id="rId63" Type="http://schemas.openxmlformats.org/officeDocument/2006/relationships/image" Target="../media/image10.emf"/><Relationship Id="rId7" Type="http://schemas.openxmlformats.org/officeDocument/2006/relationships/tags" Target="../tags/tag723.xml"/><Relationship Id="rId2" Type="http://schemas.openxmlformats.org/officeDocument/2006/relationships/tags" Target="../tags/tag718.xml"/><Relationship Id="rId16" Type="http://schemas.openxmlformats.org/officeDocument/2006/relationships/tags" Target="../tags/tag732.xml"/><Relationship Id="rId20" Type="http://schemas.openxmlformats.org/officeDocument/2006/relationships/tags" Target="../tags/tag736.xml"/><Relationship Id="rId29" Type="http://schemas.openxmlformats.org/officeDocument/2006/relationships/tags" Target="../tags/tag745.xml"/><Relationship Id="rId41" Type="http://schemas.openxmlformats.org/officeDocument/2006/relationships/tags" Target="../tags/tag757.xml"/><Relationship Id="rId54" Type="http://schemas.openxmlformats.org/officeDocument/2006/relationships/tags" Target="../tags/tag770.xml"/><Relationship Id="rId62" Type="http://schemas.openxmlformats.org/officeDocument/2006/relationships/oleObject" Target="../embeddings/oleObject39.bin"/><Relationship Id="rId1" Type="http://schemas.openxmlformats.org/officeDocument/2006/relationships/vmlDrawing" Target="../drawings/vmlDrawing36.vml"/><Relationship Id="rId6" Type="http://schemas.openxmlformats.org/officeDocument/2006/relationships/tags" Target="../tags/tag722.xml"/><Relationship Id="rId11" Type="http://schemas.openxmlformats.org/officeDocument/2006/relationships/tags" Target="../tags/tag727.xml"/><Relationship Id="rId24" Type="http://schemas.openxmlformats.org/officeDocument/2006/relationships/tags" Target="../tags/tag740.xml"/><Relationship Id="rId32" Type="http://schemas.openxmlformats.org/officeDocument/2006/relationships/tags" Target="../tags/tag748.xml"/><Relationship Id="rId37" Type="http://schemas.openxmlformats.org/officeDocument/2006/relationships/tags" Target="../tags/tag753.xml"/><Relationship Id="rId40" Type="http://schemas.openxmlformats.org/officeDocument/2006/relationships/tags" Target="../tags/tag756.xml"/><Relationship Id="rId45" Type="http://schemas.openxmlformats.org/officeDocument/2006/relationships/tags" Target="../tags/tag761.xml"/><Relationship Id="rId53" Type="http://schemas.openxmlformats.org/officeDocument/2006/relationships/tags" Target="../tags/tag769.xml"/><Relationship Id="rId58" Type="http://schemas.openxmlformats.org/officeDocument/2006/relationships/tags" Target="../tags/tag774.xml"/><Relationship Id="rId5" Type="http://schemas.openxmlformats.org/officeDocument/2006/relationships/tags" Target="../tags/tag721.xml"/><Relationship Id="rId15" Type="http://schemas.openxmlformats.org/officeDocument/2006/relationships/tags" Target="../tags/tag731.xml"/><Relationship Id="rId23" Type="http://schemas.openxmlformats.org/officeDocument/2006/relationships/tags" Target="../tags/tag739.xml"/><Relationship Id="rId28" Type="http://schemas.openxmlformats.org/officeDocument/2006/relationships/tags" Target="../tags/tag744.xml"/><Relationship Id="rId36" Type="http://schemas.openxmlformats.org/officeDocument/2006/relationships/tags" Target="../tags/tag752.xml"/><Relationship Id="rId49" Type="http://schemas.openxmlformats.org/officeDocument/2006/relationships/tags" Target="../tags/tag765.xml"/><Relationship Id="rId57" Type="http://schemas.openxmlformats.org/officeDocument/2006/relationships/tags" Target="../tags/tag773.xml"/><Relationship Id="rId61" Type="http://schemas.openxmlformats.org/officeDocument/2006/relationships/slideLayout" Target="../slideLayouts/slideLayout3.xml"/><Relationship Id="rId10" Type="http://schemas.openxmlformats.org/officeDocument/2006/relationships/tags" Target="../tags/tag726.xml"/><Relationship Id="rId19" Type="http://schemas.openxmlformats.org/officeDocument/2006/relationships/tags" Target="../tags/tag735.xml"/><Relationship Id="rId31" Type="http://schemas.openxmlformats.org/officeDocument/2006/relationships/tags" Target="../tags/tag747.xml"/><Relationship Id="rId44" Type="http://schemas.openxmlformats.org/officeDocument/2006/relationships/tags" Target="../tags/tag760.xml"/><Relationship Id="rId52" Type="http://schemas.openxmlformats.org/officeDocument/2006/relationships/tags" Target="../tags/tag768.xml"/><Relationship Id="rId60" Type="http://schemas.openxmlformats.org/officeDocument/2006/relationships/tags" Target="../tags/tag776.xml"/><Relationship Id="rId4" Type="http://schemas.openxmlformats.org/officeDocument/2006/relationships/tags" Target="../tags/tag720.xml"/><Relationship Id="rId9" Type="http://schemas.openxmlformats.org/officeDocument/2006/relationships/tags" Target="../tags/tag725.xml"/><Relationship Id="rId14" Type="http://schemas.openxmlformats.org/officeDocument/2006/relationships/tags" Target="../tags/tag730.xml"/><Relationship Id="rId22" Type="http://schemas.openxmlformats.org/officeDocument/2006/relationships/tags" Target="../tags/tag738.xml"/><Relationship Id="rId27" Type="http://schemas.openxmlformats.org/officeDocument/2006/relationships/tags" Target="../tags/tag743.xml"/><Relationship Id="rId30" Type="http://schemas.openxmlformats.org/officeDocument/2006/relationships/tags" Target="../tags/tag746.xml"/><Relationship Id="rId35" Type="http://schemas.openxmlformats.org/officeDocument/2006/relationships/tags" Target="../tags/tag751.xml"/><Relationship Id="rId43" Type="http://schemas.openxmlformats.org/officeDocument/2006/relationships/tags" Target="../tags/tag759.xml"/><Relationship Id="rId48" Type="http://schemas.openxmlformats.org/officeDocument/2006/relationships/tags" Target="../tags/tag764.xml"/><Relationship Id="rId56" Type="http://schemas.openxmlformats.org/officeDocument/2006/relationships/tags" Target="../tags/tag772.xml"/><Relationship Id="rId64" Type="http://schemas.openxmlformats.org/officeDocument/2006/relationships/chart" Target="../charts/chart2.xml"/><Relationship Id="rId8" Type="http://schemas.openxmlformats.org/officeDocument/2006/relationships/tags" Target="../tags/tag724.xml"/><Relationship Id="rId51" Type="http://schemas.openxmlformats.org/officeDocument/2006/relationships/tags" Target="../tags/tag767.xml"/><Relationship Id="rId3" Type="http://schemas.openxmlformats.org/officeDocument/2006/relationships/tags" Target="../tags/tag719.xml"/><Relationship Id="rId12" Type="http://schemas.openxmlformats.org/officeDocument/2006/relationships/tags" Target="../tags/tag728.xml"/><Relationship Id="rId17" Type="http://schemas.openxmlformats.org/officeDocument/2006/relationships/tags" Target="../tags/tag733.xml"/><Relationship Id="rId25" Type="http://schemas.openxmlformats.org/officeDocument/2006/relationships/tags" Target="../tags/tag741.xml"/><Relationship Id="rId33" Type="http://schemas.openxmlformats.org/officeDocument/2006/relationships/tags" Target="../tags/tag749.xml"/><Relationship Id="rId38" Type="http://schemas.openxmlformats.org/officeDocument/2006/relationships/tags" Target="../tags/tag754.xml"/><Relationship Id="rId46" Type="http://schemas.openxmlformats.org/officeDocument/2006/relationships/tags" Target="../tags/tag762.xml"/><Relationship Id="rId59" Type="http://schemas.openxmlformats.org/officeDocument/2006/relationships/tags" Target="../tags/tag775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tags" Target="../tags/tag783.xml"/><Relationship Id="rId13" Type="http://schemas.openxmlformats.org/officeDocument/2006/relationships/tags" Target="../tags/tag788.xml"/><Relationship Id="rId3" Type="http://schemas.openxmlformats.org/officeDocument/2006/relationships/tags" Target="../tags/tag778.xml"/><Relationship Id="rId7" Type="http://schemas.openxmlformats.org/officeDocument/2006/relationships/tags" Target="../tags/tag782.xml"/><Relationship Id="rId12" Type="http://schemas.openxmlformats.org/officeDocument/2006/relationships/tags" Target="../tags/tag787.xml"/><Relationship Id="rId17" Type="http://schemas.openxmlformats.org/officeDocument/2006/relationships/image" Target="../media/image10.emf"/><Relationship Id="rId2" Type="http://schemas.openxmlformats.org/officeDocument/2006/relationships/tags" Target="../tags/tag777.xml"/><Relationship Id="rId16" Type="http://schemas.openxmlformats.org/officeDocument/2006/relationships/oleObject" Target="../embeddings/oleObject40.bin"/><Relationship Id="rId1" Type="http://schemas.openxmlformats.org/officeDocument/2006/relationships/vmlDrawing" Target="../drawings/vmlDrawing37.vml"/><Relationship Id="rId6" Type="http://schemas.openxmlformats.org/officeDocument/2006/relationships/tags" Target="../tags/tag781.xml"/><Relationship Id="rId11" Type="http://schemas.openxmlformats.org/officeDocument/2006/relationships/tags" Target="../tags/tag786.xml"/><Relationship Id="rId5" Type="http://schemas.openxmlformats.org/officeDocument/2006/relationships/tags" Target="../tags/tag780.xml"/><Relationship Id="rId15" Type="http://schemas.openxmlformats.org/officeDocument/2006/relationships/slideLayout" Target="../slideLayouts/slideLayout3.xml"/><Relationship Id="rId10" Type="http://schemas.openxmlformats.org/officeDocument/2006/relationships/tags" Target="../tags/tag785.xml"/><Relationship Id="rId4" Type="http://schemas.openxmlformats.org/officeDocument/2006/relationships/tags" Target="../tags/tag779.xml"/><Relationship Id="rId9" Type="http://schemas.openxmlformats.org/officeDocument/2006/relationships/tags" Target="../tags/tag784.xml"/><Relationship Id="rId14" Type="http://schemas.openxmlformats.org/officeDocument/2006/relationships/tags" Target="../tags/tag789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tags" Target="../tags/tag797.xml"/><Relationship Id="rId13" Type="http://schemas.openxmlformats.org/officeDocument/2006/relationships/slideLayout" Target="../slideLayouts/slideLayout5.xml"/><Relationship Id="rId3" Type="http://schemas.openxmlformats.org/officeDocument/2006/relationships/tags" Target="../tags/tag792.xml"/><Relationship Id="rId7" Type="http://schemas.openxmlformats.org/officeDocument/2006/relationships/tags" Target="../tags/tag796.xml"/><Relationship Id="rId12" Type="http://schemas.openxmlformats.org/officeDocument/2006/relationships/tags" Target="../tags/tag801.xml"/><Relationship Id="rId2" Type="http://schemas.openxmlformats.org/officeDocument/2006/relationships/tags" Target="../tags/tag791.xml"/><Relationship Id="rId1" Type="http://schemas.openxmlformats.org/officeDocument/2006/relationships/tags" Target="../tags/tag790.xml"/><Relationship Id="rId6" Type="http://schemas.openxmlformats.org/officeDocument/2006/relationships/tags" Target="../tags/tag795.xml"/><Relationship Id="rId11" Type="http://schemas.openxmlformats.org/officeDocument/2006/relationships/tags" Target="../tags/tag800.xml"/><Relationship Id="rId5" Type="http://schemas.openxmlformats.org/officeDocument/2006/relationships/tags" Target="../tags/tag794.xml"/><Relationship Id="rId10" Type="http://schemas.openxmlformats.org/officeDocument/2006/relationships/tags" Target="../tags/tag799.xml"/><Relationship Id="rId4" Type="http://schemas.openxmlformats.org/officeDocument/2006/relationships/tags" Target="../tags/tag793.xml"/><Relationship Id="rId9" Type="http://schemas.openxmlformats.org/officeDocument/2006/relationships/tags" Target="../tags/tag798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tags" Target="../tags/tag809.xml"/><Relationship Id="rId13" Type="http://schemas.openxmlformats.org/officeDocument/2006/relationships/slideLayout" Target="../slideLayouts/slideLayout3.xml"/><Relationship Id="rId3" Type="http://schemas.openxmlformats.org/officeDocument/2006/relationships/tags" Target="../tags/tag804.xml"/><Relationship Id="rId7" Type="http://schemas.openxmlformats.org/officeDocument/2006/relationships/tags" Target="../tags/tag808.xml"/><Relationship Id="rId12" Type="http://schemas.openxmlformats.org/officeDocument/2006/relationships/tags" Target="../tags/tag813.xml"/><Relationship Id="rId2" Type="http://schemas.openxmlformats.org/officeDocument/2006/relationships/tags" Target="../tags/tag803.xml"/><Relationship Id="rId1" Type="http://schemas.openxmlformats.org/officeDocument/2006/relationships/tags" Target="../tags/tag802.xml"/><Relationship Id="rId6" Type="http://schemas.openxmlformats.org/officeDocument/2006/relationships/tags" Target="../tags/tag807.xml"/><Relationship Id="rId11" Type="http://schemas.openxmlformats.org/officeDocument/2006/relationships/tags" Target="../tags/tag812.xml"/><Relationship Id="rId5" Type="http://schemas.openxmlformats.org/officeDocument/2006/relationships/tags" Target="../tags/tag806.xml"/><Relationship Id="rId10" Type="http://schemas.openxmlformats.org/officeDocument/2006/relationships/tags" Target="../tags/tag811.xml"/><Relationship Id="rId4" Type="http://schemas.openxmlformats.org/officeDocument/2006/relationships/tags" Target="../tags/tag805.xml"/><Relationship Id="rId9" Type="http://schemas.openxmlformats.org/officeDocument/2006/relationships/tags" Target="../tags/tag8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image" Target="../media/image9.emf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oleObject" Target="../embeddings/oleObject3.bin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tags" Target="../tags/tag10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9.xml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2.xml"/><Relationship Id="rId13" Type="http://schemas.openxmlformats.org/officeDocument/2006/relationships/tags" Target="../tags/tag27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7.xml"/><Relationship Id="rId21" Type="http://schemas.openxmlformats.org/officeDocument/2006/relationships/image" Target="../media/image10.emf"/><Relationship Id="rId7" Type="http://schemas.openxmlformats.org/officeDocument/2006/relationships/tags" Target="../tags/tag21.xml"/><Relationship Id="rId12" Type="http://schemas.openxmlformats.org/officeDocument/2006/relationships/tags" Target="../tags/tag26.xml"/><Relationship Id="rId17" Type="http://schemas.openxmlformats.org/officeDocument/2006/relationships/tags" Target="../tags/tag31.xml"/><Relationship Id="rId2" Type="http://schemas.openxmlformats.org/officeDocument/2006/relationships/tags" Target="../tags/tag16.xml"/><Relationship Id="rId16" Type="http://schemas.openxmlformats.org/officeDocument/2006/relationships/tags" Target="../tags/tag30.xml"/><Relationship Id="rId20" Type="http://schemas.openxmlformats.org/officeDocument/2006/relationships/oleObject" Target="../embeddings/oleObject5.bin"/><Relationship Id="rId1" Type="http://schemas.openxmlformats.org/officeDocument/2006/relationships/vmlDrawing" Target="../drawings/vmlDrawing5.vml"/><Relationship Id="rId6" Type="http://schemas.openxmlformats.org/officeDocument/2006/relationships/tags" Target="../tags/tag20.xml"/><Relationship Id="rId11" Type="http://schemas.openxmlformats.org/officeDocument/2006/relationships/tags" Target="../tags/tag25.xml"/><Relationship Id="rId5" Type="http://schemas.openxmlformats.org/officeDocument/2006/relationships/tags" Target="../tags/tag19.xml"/><Relationship Id="rId15" Type="http://schemas.openxmlformats.org/officeDocument/2006/relationships/tags" Target="../tags/tag29.xml"/><Relationship Id="rId10" Type="http://schemas.openxmlformats.org/officeDocument/2006/relationships/tags" Target="../tags/tag24.xml"/><Relationship Id="rId19" Type="http://schemas.openxmlformats.org/officeDocument/2006/relationships/notesSlide" Target="../notesSlides/notesSlide3.xml"/><Relationship Id="rId4" Type="http://schemas.openxmlformats.org/officeDocument/2006/relationships/tags" Target="../tags/tag18.xml"/><Relationship Id="rId9" Type="http://schemas.openxmlformats.org/officeDocument/2006/relationships/tags" Target="../tags/tag23.xml"/><Relationship Id="rId14" Type="http://schemas.openxmlformats.org/officeDocument/2006/relationships/tags" Target="../tags/tag28.xml"/><Relationship Id="rId22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33.xml"/><Relationship Id="rId21" Type="http://schemas.openxmlformats.org/officeDocument/2006/relationships/image" Target="../media/image10.emf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tags" Target="../tags/tag47.xml"/><Relationship Id="rId2" Type="http://schemas.openxmlformats.org/officeDocument/2006/relationships/tags" Target="../tags/tag32.xml"/><Relationship Id="rId16" Type="http://schemas.openxmlformats.org/officeDocument/2006/relationships/tags" Target="../tags/tag46.xml"/><Relationship Id="rId20" Type="http://schemas.openxmlformats.org/officeDocument/2006/relationships/oleObject" Target="../embeddings/oleObject6.bin"/><Relationship Id="rId1" Type="http://schemas.openxmlformats.org/officeDocument/2006/relationships/vmlDrawing" Target="../drawings/vmlDrawing6.v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tags" Target="../tags/tag45.xml"/><Relationship Id="rId23" Type="http://schemas.openxmlformats.org/officeDocument/2006/relationships/image" Target="../media/image13.png"/><Relationship Id="rId10" Type="http://schemas.openxmlformats.org/officeDocument/2006/relationships/tags" Target="../tags/tag40.xml"/><Relationship Id="rId19" Type="http://schemas.openxmlformats.org/officeDocument/2006/relationships/notesSlide" Target="../notesSlides/notesSlide4.xml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tags" Target="../tags/tag59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49.xml"/><Relationship Id="rId21" Type="http://schemas.openxmlformats.org/officeDocument/2006/relationships/image" Target="../media/image12.png"/><Relationship Id="rId7" Type="http://schemas.openxmlformats.org/officeDocument/2006/relationships/tags" Target="../tags/tag53.xml"/><Relationship Id="rId12" Type="http://schemas.openxmlformats.org/officeDocument/2006/relationships/tags" Target="../tags/tag58.xml"/><Relationship Id="rId17" Type="http://schemas.openxmlformats.org/officeDocument/2006/relationships/tags" Target="../tags/tag63.xml"/><Relationship Id="rId2" Type="http://schemas.openxmlformats.org/officeDocument/2006/relationships/tags" Target="../tags/tag48.xml"/><Relationship Id="rId16" Type="http://schemas.openxmlformats.org/officeDocument/2006/relationships/tags" Target="../tags/tag62.xml"/><Relationship Id="rId20" Type="http://schemas.openxmlformats.org/officeDocument/2006/relationships/image" Target="../media/image10.emf"/><Relationship Id="rId1" Type="http://schemas.openxmlformats.org/officeDocument/2006/relationships/vmlDrawing" Target="../drawings/vmlDrawing7.vml"/><Relationship Id="rId6" Type="http://schemas.openxmlformats.org/officeDocument/2006/relationships/tags" Target="../tags/tag52.xml"/><Relationship Id="rId11" Type="http://schemas.openxmlformats.org/officeDocument/2006/relationships/tags" Target="../tags/tag57.xml"/><Relationship Id="rId5" Type="http://schemas.openxmlformats.org/officeDocument/2006/relationships/tags" Target="../tags/tag51.xml"/><Relationship Id="rId15" Type="http://schemas.openxmlformats.org/officeDocument/2006/relationships/tags" Target="../tags/tag61.xml"/><Relationship Id="rId10" Type="http://schemas.openxmlformats.org/officeDocument/2006/relationships/tags" Target="../tags/tag56.xml"/><Relationship Id="rId19" Type="http://schemas.openxmlformats.org/officeDocument/2006/relationships/oleObject" Target="../embeddings/oleObject7.bin"/><Relationship Id="rId4" Type="http://schemas.openxmlformats.org/officeDocument/2006/relationships/tags" Target="../tags/tag50.xml"/><Relationship Id="rId9" Type="http://schemas.openxmlformats.org/officeDocument/2006/relationships/tags" Target="../tags/tag55.xml"/><Relationship Id="rId14" Type="http://schemas.openxmlformats.org/officeDocument/2006/relationships/tags" Target="../tags/tag60.xml"/><Relationship Id="rId22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09775" y="3366299"/>
            <a:ext cx="6496272" cy="984885"/>
          </a:xfrm>
        </p:spPr>
        <p:txBody>
          <a:bodyPr/>
          <a:lstStyle/>
          <a:p>
            <a:r>
              <a:rPr lang="ru-RU" b="1" dirty="0">
                <a:solidFill>
                  <a:srgbClr val="002060"/>
                </a:solidFill>
              </a:rPr>
              <a:t>Методологические </a:t>
            </a:r>
            <a:r>
              <a:rPr lang="ru-RU" b="1" dirty="0" smtClean="0">
                <a:solidFill>
                  <a:srgbClr val="002060"/>
                </a:solidFill>
              </a:rPr>
              <a:t>материалы </a:t>
            </a:r>
            <a:r>
              <a:rPr lang="ru-RU" b="1" dirty="0">
                <a:solidFill>
                  <a:srgbClr val="002060"/>
                </a:solidFill>
              </a:rPr>
              <a:t>по </a:t>
            </a:r>
            <a:r>
              <a:rPr lang="ru-RU" b="1" dirty="0" smtClean="0">
                <a:solidFill>
                  <a:srgbClr val="002060"/>
                </a:solidFill>
              </a:rPr>
              <a:t>реализации ПСР-проекта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09775" y="5217485"/>
            <a:ext cx="4935537" cy="430887"/>
          </a:xfrm>
        </p:spPr>
        <p:txBody>
          <a:bodyPr/>
          <a:lstStyle/>
          <a:p>
            <a:r>
              <a:rPr lang="ru-RU" dirty="0" smtClean="0"/>
              <a:t>Автор: </a:t>
            </a:r>
            <a:r>
              <a:rPr lang="ru-RU" dirty="0" smtClean="0"/>
              <a:t>Проектный </a:t>
            </a:r>
            <a:r>
              <a:rPr lang="ru-RU" dirty="0" smtClean="0"/>
              <a:t>офис ПСР</a:t>
            </a:r>
          </a:p>
          <a:p>
            <a:r>
              <a:rPr lang="ru-RU" dirty="0" smtClean="0"/>
              <a:t>Москва, март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711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552952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996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9" name="Rectangle 52"/>
          <p:cNvSpPr txBox="1"/>
          <p:nvPr/>
        </p:nvSpPr>
        <p:spPr>
          <a:xfrm>
            <a:off x="2179177" y="1569302"/>
            <a:ext cx="6639508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45720" tIns="0" rIns="4572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ru-RU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279942"/>
            <a:ext cx="6681176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47675"/>
            <a:r>
              <a:rPr lang="ru-RU" dirty="0" smtClean="0"/>
              <a:t>Формирование рабочей группы проекта и анализ заинтересованных сторон</a:t>
            </a:r>
            <a:endParaRPr lang="en-US" dirty="0"/>
          </a:p>
        </p:txBody>
      </p:sp>
      <p:sp>
        <p:nvSpPr>
          <p:cNvPr id="65" name="Oval 24"/>
          <p:cNvSpPr>
            <a:spLocks noChangeAspect="1" noChangeArrowheads="1"/>
          </p:cNvSpPr>
          <p:nvPr/>
        </p:nvSpPr>
        <p:spPr bwMode="auto">
          <a:xfrm>
            <a:off x="1250655" y="303542"/>
            <a:ext cx="360000" cy="3600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  <a:cs typeface="Arial"/>
              </a:rPr>
              <a:t>1</a:t>
            </a:r>
            <a:r>
              <a:rPr lang="en-US" b="1" dirty="0" smtClean="0">
                <a:solidFill>
                  <a:schemeClr val="bg2"/>
                </a:solidFill>
                <a:cs typeface="Arial"/>
              </a:rPr>
              <a:t>.</a:t>
            </a:r>
            <a:r>
              <a:rPr lang="ru-RU" b="1" dirty="0" smtClean="0">
                <a:solidFill>
                  <a:schemeClr val="bg2"/>
                </a:solidFill>
                <a:cs typeface="Arial"/>
              </a:rPr>
              <a:t>5</a:t>
            </a:r>
            <a:endParaRPr lang="ru-RU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66" name="Rectangle 52"/>
          <p:cNvSpPr txBox="1">
            <a:spLocks/>
          </p:cNvSpPr>
          <p:nvPr/>
        </p:nvSpPr>
        <p:spPr>
          <a:xfrm>
            <a:off x="366805" y="975245"/>
            <a:ext cx="7761467" cy="55718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/>
              <a:t>Для чего это нужно?</a:t>
            </a:r>
            <a:endParaRPr lang="ru-RU" sz="1200" b="1" dirty="0"/>
          </a:p>
          <a:p>
            <a:pPr lvl="1"/>
            <a:r>
              <a:rPr lang="ru-RU" sz="1200" dirty="0" smtClean="0"/>
              <a:t>Для включения представителей всех заинтересованных сторон в рабочую группу</a:t>
            </a:r>
          </a:p>
          <a:p>
            <a:pPr lvl="1"/>
            <a:endParaRPr lang="ru-RU" sz="1200" dirty="0"/>
          </a:p>
        </p:txBody>
      </p:sp>
      <p:grpSp>
        <p:nvGrpSpPr>
          <p:cNvPr id="73" name="Group 72"/>
          <p:cNvGrpSpPr>
            <a:grpSpLocks/>
          </p:cNvGrpSpPr>
          <p:nvPr/>
        </p:nvGrpSpPr>
        <p:grpSpPr>
          <a:xfrm>
            <a:off x="70418" y="911028"/>
            <a:ext cx="827231" cy="685617"/>
            <a:chOff x="1169295" y="884766"/>
            <a:chExt cx="627161" cy="515673"/>
          </a:xfrm>
        </p:grpSpPr>
        <p:grpSp>
          <p:nvGrpSpPr>
            <p:cNvPr id="74" name="Group 73"/>
            <p:cNvGrpSpPr/>
            <p:nvPr>
              <p:custDataLst>
                <p:tags r:id="rId15"/>
              </p:custDataLst>
            </p:nvPr>
          </p:nvGrpSpPr>
          <p:grpSpPr>
            <a:xfrm>
              <a:off x="1169295" y="884766"/>
              <a:ext cx="627161" cy="515673"/>
              <a:chOff x="1515968" y="5382479"/>
              <a:chExt cx="613216" cy="504207"/>
            </a:xfrm>
          </p:grpSpPr>
          <p:pic>
            <p:nvPicPr>
              <p:cNvPr id="78" name="Picture 125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611"/>
              <a:stretch>
                <a:fillRect/>
              </a:stretch>
            </p:blipFill>
            <p:spPr bwMode="auto">
              <a:xfrm rot="19634544">
                <a:off x="1610009" y="5737730"/>
                <a:ext cx="519175" cy="148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9" name="Oval 15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515968" y="5382479"/>
                <a:ext cx="453272" cy="4532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ru-RU" sz="1000" dirty="0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1306317" y="986347"/>
              <a:ext cx="174625" cy="266700"/>
              <a:chOff x="-204305" y="977900"/>
              <a:chExt cx="174625" cy="266700"/>
            </a:xfrm>
          </p:grpSpPr>
          <p:sp>
            <p:nvSpPr>
              <p:cNvPr id="76" name="Freeform 38"/>
              <p:cNvSpPr>
                <a:spLocks/>
              </p:cNvSpPr>
              <p:nvPr/>
            </p:nvSpPr>
            <p:spPr bwMode="auto">
              <a:xfrm>
                <a:off x="-138113" y="1196975"/>
                <a:ext cx="47625" cy="47625"/>
              </a:xfrm>
              <a:custGeom>
                <a:avLst/>
                <a:gdLst>
                  <a:gd name="T0" fmla="*/ 220 w 220"/>
                  <a:gd name="T1" fmla="*/ 216 h 216"/>
                  <a:gd name="T2" fmla="*/ 220 w 220"/>
                  <a:gd name="T3" fmla="*/ 0 h 216"/>
                  <a:gd name="T4" fmla="*/ 4 w 220"/>
                  <a:gd name="T5" fmla="*/ 0 h 216"/>
                  <a:gd name="T6" fmla="*/ 7 w 220"/>
                  <a:gd name="T7" fmla="*/ 216 h 216"/>
                  <a:gd name="T8" fmla="*/ 220 w 220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216">
                    <a:moveTo>
                      <a:pt x="220" y="216"/>
                    </a:moveTo>
                    <a:cubicBezTo>
                      <a:pt x="220" y="144"/>
                      <a:pt x="220" y="72"/>
                      <a:pt x="220" y="0"/>
                    </a:cubicBezTo>
                    <a:cubicBezTo>
                      <a:pt x="148" y="0"/>
                      <a:pt x="76" y="0"/>
                      <a:pt x="4" y="0"/>
                    </a:cubicBezTo>
                    <a:cubicBezTo>
                      <a:pt x="6" y="71"/>
                      <a:pt x="0" y="150"/>
                      <a:pt x="7" y="216"/>
                    </a:cubicBezTo>
                    <a:cubicBezTo>
                      <a:pt x="78" y="216"/>
                      <a:pt x="149" y="216"/>
                      <a:pt x="220" y="21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7" name="Freeform 39"/>
              <p:cNvSpPr>
                <a:spLocks/>
              </p:cNvSpPr>
              <p:nvPr/>
            </p:nvSpPr>
            <p:spPr bwMode="auto">
              <a:xfrm>
                <a:off x="-204305" y="977900"/>
                <a:ext cx="174625" cy="203200"/>
              </a:xfrm>
              <a:custGeom>
                <a:avLst/>
                <a:gdLst>
                  <a:gd name="T0" fmla="*/ 498 w 789"/>
                  <a:gd name="T1" fmla="*/ 926 h 926"/>
                  <a:gd name="T2" fmla="*/ 714 w 789"/>
                  <a:gd name="T3" fmla="*/ 608 h 926"/>
                  <a:gd name="T4" fmla="*/ 789 w 789"/>
                  <a:gd name="T5" fmla="*/ 407 h 926"/>
                  <a:gd name="T6" fmla="*/ 717 w 789"/>
                  <a:gd name="T7" fmla="*/ 194 h 926"/>
                  <a:gd name="T8" fmla="*/ 120 w 789"/>
                  <a:gd name="T9" fmla="*/ 140 h 926"/>
                  <a:gd name="T10" fmla="*/ 0 w 789"/>
                  <a:gd name="T11" fmla="*/ 422 h 926"/>
                  <a:gd name="T12" fmla="*/ 222 w 789"/>
                  <a:gd name="T13" fmla="*/ 422 h 926"/>
                  <a:gd name="T14" fmla="*/ 303 w 789"/>
                  <a:gd name="T15" fmla="*/ 269 h 926"/>
                  <a:gd name="T16" fmla="*/ 516 w 789"/>
                  <a:gd name="T17" fmla="*/ 305 h 926"/>
                  <a:gd name="T18" fmla="*/ 534 w 789"/>
                  <a:gd name="T19" fmla="*/ 485 h 926"/>
                  <a:gd name="T20" fmla="*/ 312 w 789"/>
                  <a:gd name="T21" fmla="*/ 728 h 926"/>
                  <a:gd name="T22" fmla="*/ 294 w 789"/>
                  <a:gd name="T23" fmla="*/ 926 h 926"/>
                  <a:gd name="T24" fmla="*/ 498 w 789"/>
                  <a:gd name="T25" fmla="*/ 926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9" h="926">
                    <a:moveTo>
                      <a:pt x="498" y="926"/>
                    </a:moveTo>
                    <a:cubicBezTo>
                      <a:pt x="481" y="739"/>
                      <a:pt x="632" y="700"/>
                      <a:pt x="714" y="608"/>
                    </a:cubicBezTo>
                    <a:cubicBezTo>
                      <a:pt x="755" y="561"/>
                      <a:pt x="789" y="496"/>
                      <a:pt x="789" y="407"/>
                    </a:cubicBezTo>
                    <a:cubicBezTo>
                      <a:pt x="789" y="317"/>
                      <a:pt x="762" y="246"/>
                      <a:pt x="717" y="194"/>
                    </a:cubicBezTo>
                    <a:cubicBezTo>
                      <a:pt x="585" y="44"/>
                      <a:pt x="291" y="0"/>
                      <a:pt x="120" y="140"/>
                    </a:cubicBezTo>
                    <a:cubicBezTo>
                      <a:pt x="45" y="201"/>
                      <a:pt x="1" y="295"/>
                      <a:pt x="0" y="422"/>
                    </a:cubicBezTo>
                    <a:cubicBezTo>
                      <a:pt x="74" y="422"/>
                      <a:pt x="148" y="422"/>
                      <a:pt x="222" y="422"/>
                    </a:cubicBezTo>
                    <a:cubicBezTo>
                      <a:pt x="226" y="347"/>
                      <a:pt x="253" y="292"/>
                      <a:pt x="303" y="269"/>
                    </a:cubicBezTo>
                    <a:cubicBezTo>
                      <a:pt x="378" y="234"/>
                      <a:pt x="480" y="257"/>
                      <a:pt x="516" y="305"/>
                    </a:cubicBezTo>
                    <a:cubicBezTo>
                      <a:pt x="547" y="347"/>
                      <a:pt x="562" y="424"/>
                      <a:pt x="534" y="485"/>
                    </a:cubicBezTo>
                    <a:cubicBezTo>
                      <a:pt x="489" y="582"/>
                      <a:pt x="355" y="616"/>
                      <a:pt x="312" y="728"/>
                    </a:cubicBezTo>
                    <a:cubicBezTo>
                      <a:pt x="294" y="774"/>
                      <a:pt x="287" y="875"/>
                      <a:pt x="294" y="926"/>
                    </a:cubicBezTo>
                    <a:cubicBezTo>
                      <a:pt x="362" y="926"/>
                      <a:pt x="430" y="926"/>
                      <a:pt x="498" y="9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0" name="Rectangle 52"/>
          <p:cNvSpPr txBox="1"/>
          <p:nvPr/>
        </p:nvSpPr>
        <p:spPr>
          <a:xfrm>
            <a:off x="354750" y="1569302"/>
            <a:ext cx="1777349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ru-RU" sz="1200" b="1" dirty="0" smtClean="0"/>
              <a:t>Основные шаги</a:t>
            </a:r>
            <a:endParaRPr lang="en-US" sz="1200" b="1" dirty="0" smtClean="0"/>
          </a:p>
          <a:p>
            <a:pPr lvl="1">
              <a:spcBef>
                <a:spcPts val="300"/>
              </a:spcBef>
            </a:pPr>
            <a:r>
              <a:rPr lang="ru-RU" sz="1200" dirty="0" smtClean="0"/>
              <a:t>Заполнить шаблон с описанием всех заинтересованных сторон:</a:t>
            </a:r>
            <a:endParaRPr lang="ru-RU" sz="1200" dirty="0"/>
          </a:p>
          <a:p>
            <a:pPr lvl="2">
              <a:spcBef>
                <a:spcPts val="300"/>
              </a:spcBef>
            </a:pPr>
            <a:r>
              <a:rPr lang="ru-RU" sz="1200" dirty="0"/>
              <a:t>Руководство проекта</a:t>
            </a:r>
          </a:p>
          <a:p>
            <a:pPr lvl="2">
              <a:spcBef>
                <a:spcPts val="300"/>
              </a:spcBef>
            </a:pPr>
            <a:r>
              <a:rPr lang="ru-RU" sz="1200" dirty="0"/>
              <a:t>Команда проекта</a:t>
            </a:r>
          </a:p>
          <a:p>
            <a:pPr lvl="2">
              <a:spcBef>
                <a:spcPts val="300"/>
              </a:spcBef>
            </a:pPr>
            <a:r>
              <a:rPr lang="ru-RU" sz="1200" dirty="0" smtClean="0"/>
              <a:t>Рабочая </a:t>
            </a:r>
            <a:r>
              <a:rPr lang="ru-RU" sz="1200" dirty="0"/>
              <a:t>Группа и прочие заинтересованные лица</a:t>
            </a:r>
          </a:p>
          <a:p>
            <a:pPr lvl="1">
              <a:spcBef>
                <a:spcPts val="300"/>
              </a:spcBef>
            </a:pPr>
            <a:r>
              <a:rPr lang="ru-RU" sz="1200" dirty="0"/>
              <a:t>Определить состав участников стартового совещания</a:t>
            </a:r>
          </a:p>
        </p:txBody>
      </p:sp>
      <p:sp>
        <p:nvSpPr>
          <p:cNvPr id="107" name="Rectangle 52"/>
          <p:cNvSpPr txBox="1">
            <a:spLocks/>
          </p:cNvSpPr>
          <p:nvPr/>
        </p:nvSpPr>
        <p:spPr>
          <a:xfrm>
            <a:off x="347679" y="5578780"/>
            <a:ext cx="8062674" cy="6523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>
                <a:solidFill>
                  <a:schemeClr val="tx1"/>
                </a:solidFill>
              </a:rPr>
              <a:t>Результат и конечные продукты</a:t>
            </a:r>
          </a:p>
          <a:p>
            <a:pPr lvl="1"/>
            <a:r>
              <a:rPr lang="ru-RU" sz="1200" dirty="0"/>
              <a:t>Сформирована команда с распределением ролей</a:t>
            </a:r>
          </a:p>
          <a:p>
            <a:pPr lvl="1"/>
            <a:r>
              <a:rPr lang="ru-RU" sz="1200" dirty="0"/>
              <a:t>Определены все сотрудники, чье вовлечение необходимо, а также характер </a:t>
            </a:r>
            <a:r>
              <a:rPr lang="ru-RU" sz="1200" dirty="0" smtClean="0"/>
              <a:t>их вовлечения</a:t>
            </a:r>
            <a:endParaRPr lang="ru-RU" sz="1200" dirty="0"/>
          </a:p>
        </p:txBody>
      </p:sp>
      <p:grpSp>
        <p:nvGrpSpPr>
          <p:cNvPr id="4" name="Group 3"/>
          <p:cNvGrpSpPr/>
          <p:nvPr/>
        </p:nvGrpSpPr>
        <p:grpSpPr>
          <a:xfrm>
            <a:off x="-10759" y="5430419"/>
            <a:ext cx="769272" cy="835376"/>
            <a:chOff x="-10759" y="5430419"/>
            <a:chExt cx="769272" cy="835376"/>
          </a:xfrm>
        </p:grpSpPr>
        <p:sp>
          <p:nvSpPr>
            <p:cNvPr id="108" name="Oval 107"/>
            <p:cNvSpPr>
              <a:spLocks/>
            </p:cNvSpPr>
            <p:nvPr/>
          </p:nvSpPr>
          <p:spPr>
            <a:xfrm>
              <a:off x="39971" y="5578780"/>
              <a:ext cx="648000" cy="648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09" name="Group 2100"/>
            <p:cNvGrpSpPr>
              <a:grpSpLocks/>
            </p:cNvGrpSpPr>
            <p:nvPr/>
          </p:nvGrpSpPr>
          <p:grpSpPr bwMode="auto">
            <a:xfrm>
              <a:off x="-10759" y="5430419"/>
              <a:ext cx="769272" cy="835376"/>
              <a:chOff x="2140" y="1477"/>
              <a:chExt cx="905" cy="998"/>
            </a:xfrm>
          </p:grpSpPr>
          <p:sp>
            <p:nvSpPr>
              <p:cNvPr id="110" name="AutoShape 2069"/>
              <p:cNvSpPr>
                <a:spLocks noChangeAspect="1" noChangeArrowheads="1" noTextEdit="1"/>
              </p:cNvSpPr>
              <p:nvPr/>
            </p:nvSpPr>
            <p:spPr bwMode="auto">
              <a:xfrm>
                <a:off x="2140" y="1477"/>
                <a:ext cx="905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11" name="Freeform 2071"/>
              <p:cNvSpPr>
                <a:spLocks/>
              </p:cNvSpPr>
              <p:nvPr/>
            </p:nvSpPr>
            <p:spPr bwMode="auto">
              <a:xfrm>
                <a:off x="2208" y="2040"/>
                <a:ext cx="739" cy="367"/>
              </a:xfrm>
              <a:custGeom>
                <a:avLst/>
                <a:gdLst>
                  <a:gd name="T0" fmla="*/ 54 w 739"/>
                  <a:gd name="T1" fmla="*/ 0 h 367"/>
                  <a:gd name="T2" fmla="*/ 59 w 739"/>
                  <a:gd name="T3" fmla="*/ 63 h 367"/>
                  <a:gd name="T4" fmla="*/ 79 w 739"/>
                  <a:gd name="T5" fmla="*/ 127 h 367"/>
                  <a:gd name="T6" fmla="*/ 108 w 739"/>
                  <a:gd name="T7" fmla="*/ 181 h 367"/>
                  <a:gd name="T8" fmla="*/ 167 w 739"/>
                  <a:gd name="T9" fmla="*/ 244 h 367"/>
                  <a:gd name="T10" fmla="*/ 221 w 739"/>
                  <a:gd name="T11" fmla="*/ 278 h 367"/>
                  <a:gd name="T12" fmla="*/ 274 w 739"/>
                  <a:gd name="T13" fmla="*/ 303 h 367"/>
                  <a:gd name="T14" fmla="*/ 338 w 739"/>
                  <a:gd name="T15" fmla="*/ 318 h 367"/>
                  <a:gd name="T16" fmla="*/ 372 w 739"/>
                  <a:gd name="T17" fmla="*/ 318 h 367"/>
                  <a:gd name="T18" fmla="*/ 436 w 739"/>
                  <a:gd name="T19" fmla="*/ 313 h 367"/>
                  <a:gd name="T20" fmla="*/ 495 w 739"/>
                  <a:gd name="T21" fmla="*/ 293 h 367"/>
                  <a:gd name="T22" fmla="*/ 548 w 739"/>
                  <a:gd name="T23" fmla="*/ 264 h 367"/>
                  <a:gd name="T24" fmla="*/ 597 w 739"/>
                  <a:gd name="T25" fmla="*/ 225 h 367"/>
                  <a:gd name="T26" fmla="*/ 636 w 739"/>
                  <a:gd name="T27" fmla="*/ 181 h 367"/>
                  <a:gd name="T28" fmla="*/ 666 w 739"/>
                  <a:gd name="T29" fmla="*/ 127 h 367"/>
                  <a:gd name="T30" fmla="*/ 685 w 739"/>
                  <a:gd name="T31" fmla="*/ 63 h 367"/>
                  <a:gd name="T32" fmla="*/ 690 w 739"/>
                  <a:gd name="T33" fmla="*/ 0 h 367"/>
                  <a:gd name="T34" fmla="*/ 739 w 739"/>
                  <a:gd name="T35" fmla="*/ 0 h 367"/>
                  <a:gd name="T36" fmla="*/ 734 w 739"/>
                  <a:gd name="T37" fmla="*/ 73 h 367"/>
                  <a:gd name="T38" fmla="*/ 710 w 739"/>
                  <a:gd name="T39" fmla="*/ 141 h 367"/>
                  <a:gd name="T40" fmla="*/ 676 w 739"/>
                  <a:gd name="T41" fmla="*/ 205 h 367"/>
                  <a:gd name="T42" fmla="*/ 632 w 739"/>
                  <a:gd name="T43" fmla="*/ 259 h 367"/>
                  <a:gd name="T44" fmla="*/ 578 w 739"/>
                  <a:gd name="T45" fmla="*/ 308 h 367"/>
                  <a:gd name="T46" fmla="*/ 514 w 739"/>
                  <a:gd name="T47" fmla="*/ 342 h 367"/>
                  <a:gd name="T48" fmla="*/ 446 w 739"/>
                  <a:gd name="T49" fmla="*/ 362 h 367"/>
                  <a:gd name="T50" fmla="*/ 372 w 739"/>
                  <a:gd name="T51" fmla="*/ 367 h 367"/>
                  <a:gd name="T52" fmla="*/ 333 w 739"/>
                  <a:gd name="T53" fmla="*/ 367 h 367"/>
                  <a:gd name="T54" fmla="*/ 260 w 739"/>
                  <a:gd name="T55" fmla="*/ 352 h 367"/>
                  <a:gd name="T56" fmla="*/ 196 w 739"/>
                  <a:gd name="T57" fmla="*/ 322 h 367"/>
                  <a:gd name="T58" fmla="*/ 137 w 739"/>
                  <a:gd name="T59" fmla="*/ 283 h 367"/>
                  <a:gd name="T60" fmla="*/ 89 w 739"/>
                  <a:gd name="T61" fmla="*/ 234 h 367"/>
                  <a:gd name="T62" fmla="*/ 45 w 739"/>
                  <a:gd name="T63" fmla="*/ 176 h 367"/>
                  <a:gd name="T64" fmla="*/ 20 w 739"/>
                  <a:gd name="T65" fmla="*/ 112 h 367"/>
                  <a:gd name="T66" fmla="*/ 5 w 739"/>
                  <a:gd name="T67" fmla="*/ 39 h 367"/>
                  <a:gd name="T68" fmla="*/ 54 w 739"/>
                  <a:gd name="T6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39" h="367">
                    <a:moveTo>
                      <a:pt x="54" y="0"/>
                    </a:moveTo>
                    <a:lnTo>
                      <a:pt x="54" y="0"/>
                    </a:lnTo>
                    <a:lnTo>
                      <a:pt x="54" y="34"/>
                    </a:lnTo>
                    <a:lnTo>
                      <a:pt x="59" y="63"/>
                    </a:lnTo>
                    <a:lnTo>
                      <a:pt x="64" y="97"/>
                    </a:lnTo>
                    <a:lnTo>
                      <a:pt x="79" y="127"/>
                    </a:lnTo>
                    <a:lnTo>
                      <a:pt x="89" y="151"/>
                    </a:lnTo>
                    <a:lnTo>
                      <a:pt x="108" y="181"/>
                    </a:lnTo>
                    <a:lnTo>
                      <a:pt x="147" y="225"/>
                    </a:lnTo>
                    <a:lnTo>
                      <a:pt x="167" y="244"/>
                    </a:lnTo>
                    <a:lnTo>
                      <a:pt x="191" y="264"/>
                    </a:lnTo>
                    <a:lnTo>
                      <a:pt x="221" y="278"/>
                    </a:lnTo>
                    <a:lnTo>
                      <a:pt x="245" y="293"/>
                    </a:lnTo>
                    <a:lnTo>
                      <a:pt x="274" y="303"/>
                    </a:lnTo>
                    <a:lnTo>
                      <a:pt x="309" y="313"/>
                    </a:lnTo>
                    <a:lnTo>
                      <a:pt x="338" y="318"/>
                    </a:lnTo>
                    <a:lnTo>
                      <a:pt x="372" y="318"/>
                    </a:lnTo>
                    <a:lnTo>
                      <a:pt x="372" y="318"/>
                    </a:lnTo>
                    <a:lnTo>
                      <a:pt x="402" y="318"/>
                    </a:lnTo>
                    <a:lnTo>
                      <a:pt x="436" y="313"/>
                    </a:lnTo>
                    <a:lnTo>
                      <a:pt x="465" y="303"/>
                    </a:lnTo>
                    <a:lnTo>
                      <a:pt x="495" y="293"/>
                    </a:lnTo>
                    <a:lnTo>
                      <a:pt x="524" y="278"/>
                    </a:lnTo>
                    <a:lnTo>
                      <a:pt x="548" y="264"/>
                    </a:lnTo>
                    <a:lnTo>
                      <a:pt x="573" y="244"/>
                    </a:lnTo>
                    <a:lnTo>
                      <a:pt x="597" y="225"/>
                    </a:lnTo>
                    <a:lnTo>
                      <a:pt x="617" y="205"/>
                    </a:lnTo>
                    <a:lnTo>
                      <a:pt x="636" y="181"/>
                    </a:lnTo>
                    <a:lnTo>
                      <a:pt x="651" y="151"/>
                    </a:lnTo>
                    <a:lnTo>
                      <a:pt x="666" y="127"/>
                    </a:lnTo>
                    <a:lnTo>
                      <a:pt x="676" y="97"/>
                    </a:lnTo>
                    <a:lnTo>
                      <a:pt x="685" y="63"/>
                    </a:lnTo>
                    <a:lnTo>
                      <a:pt x="690" y="34"/>
                    </a:lnTo>
                    <a:lnTo>
                      <a:pt x="690" y="0"/>
                    </a:lnTo>
                    <a:lnTo>
                      <a:pt x="739" y="0"/>
                    </a:lnTo>
                    <a:lnTo>
                      <a:pt x="739" y="0"/>
                    </a:lnTo>
                    <a:lnTo>
                      <a:pt x="739" y="39"/>
                    </a:lnTo>
                    <a:lnTo>
                      <a:pt x="734" y="73"/>
                    </a:lnTo>
                    <a:lnTo>
                      <a:pt x="724" y="112"/>
                    </a:lnTo>
                    <a:lnTo>
                      <a:pt x="710" y="141"/>
                    </a:lnTo>
                    <a:lnTo>
                      <a:pt x="695" y="176"/>
                    </a:lnTo>
                    <a:lnTo>
                      <a:pt x="676" y="205"/>
                    </a:lnTo>
                    <a:lnTo>
                      <a:pt x="656" y="234"/>
                    </a:lnTo>
                    <a:lnTo>
                      <a:pt x="632" y="259"/>
                    </a:lnTo>
                    <a:lnTo>
                      <a:pt x="607" y="283"/>
                    </a:lnTo>
                    <a:lnTo>
                      <a:pt x="578" y="308"/>
                    </a:lnTo>
                    <a:lnTo>
                      <a:pt x="548" y="322"/>
                    </a:lnTo>
                    <a:lnTo>
                      <a:pt x="514" y="342"/>
                    </a:lnTo>
                    <a:lnTo>
                      <a:pt x="480" y="352"/>
                    </a:lnTo>
                    <a:lnTo>
                      <a:pt x="446" y="362"/>
                    </a:lnTo>
                    <a:lnTo>
                      <a:pt x="407" y="367"/>
                    </a:lnTo>
                    <a:lnTo>
                      <a:pt x="372" y="367"/>
                    </a:lnTo>
                    <a:lnTo>
                      <a:pt x="372" y="367"/>
                    </a:lnTo>
                    <a:lnTo>
                      <a:pt x="333" y="367"/>
                    </a:lnTo>
                    <a:lnTo>
                      <a:pt x="299" y="362"/>
                    </a:lnTo>
                    <a:lnTo>
                      <a:pt x="260" y="352"/>
                    </a:lnTo>
                    <a:lnTo>
                      <a:pt x="226" y="342"/>
                    </a:lnTo>
                    <a:lnTo>
                      <a:pt x="196" y="322"/>
                    </a:lnTo>
                    <a:lnTo>
                      <a:pt x="167" y="308"/>
                    </a:lnTo>
                    <a:lnTo>
                      <a:pt x="137" y="283"/>
                    </a:lnTo>
                    <a:lnTo>
                      <a:pt x="108" y="259"/>
                    </a:lnTo>
                    <a:lnTo>
                      <a:pt x="89" y="234"/>
                    </a:lnTo>
                    <a:lnTo>
                      <a:pt x="64" y="205"/>
                    </a:lnTo>
                    <a:lnTo>
                      <a:pt x="45" y="176"/>
                    </a:lnTo>
                    <a:lnTo>
                      <a:pt x="30" y="141"/>
                    </a:lnTo>
                    <a:lnTo>
                      <a:pt x="20" y="112"/>
                    </a:lnTo>
                    <a:lnTo>
                      <a:pt x="10" y="73"/>
                    </a:lnTo>
                    <a:lnTo>
                      <a:pt x="5" y="39"/>
                    </a:lnTo>
                    <a:lnTo>
                      <a:pt x="0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12" name="Freeform 2072"/>
              <p:cNvSpPr>
                <a:spLocks/>
              </p:cNvSpPr>
              <p:nvPr/>
            </p:nvSpPr>
            <p:spPr bwMode="auto">
              <a:xfrm>
                <a:off x="2208" y="1673"/>
                <a:ext cx="739" cy="367"/>
              </a:xfrm>
              <a:custGeom>
                <a:avLst/>
                <a:gdLst>
                  <a:gd name="T0" fmla="*/ 54 w 739"/>
                  <a:gd name="T1" fmla="*/ 367 h 367"/>
                  <a:gd name="T2" fmla="*/ 59 w 739"/>
                  <a:gd name="T3" fmla="*/ 303 h 367"/>
                  <a:gd name="T4" fmla="*/ 79 w 739"/>
                  <a:gd name="T5" fmla="*/ 244 h 367"/>
                  <a:gd name="T6" fmla="*/ 108 w 739"/>
                  <a:gd name="T7" fmla="*/ 190 h 367"/>
                  <a:gd name="T8" fmla="*/ 191 w 739"/>
                  <a:gd name="T9" fmla="*/ 102 h 367"/>
                  <a:gd name="T10" fmla="*/ 245 w 739"/>
                  <a:gd name="T11" fmla="*/ 73 h 367"/>
                  <a:gd name="T12" fmla="*/ 309 w 739"/>
                  <a:gd name="T13" fmla="*/ 54 h 367"/>
                  <a:gd name="T14" fmla="*/ 372 w 739"/>
                  <a:gd name="T15" fmla="*/ 49 h 367"/>
                  <a:gd name="T16" fmla="*/ 402 w 739"/>
                  <a:gd name="T17" fmla="*/ 49 h 367"/>
                  <a:gd name="T18" fmla="*/ 465 w 739"/>
                  <a:gd name="T19" fmla="*/ 63 h 367"/>
                  <a:gd name="T20" fmla="*/ 524 w 739"/>
                  <a:gd name="T21" fmla="*/ 88 h 367"/>
                  <a:gd name="T22" fmla="*/ 597 w 739"/>
                  <a:gd name="T23" fmla="*/ 142 h 367"/>
                  <a:gd name="T24" fmla="*/ 651 w 739"/>
                  <a:gd name="T25" fmla="*/ 215 h 367"/>
                  <a:gd name="T26" fmla="*/ 676 w 739"/>
                  <a:gd name="T27" fmla="*/ 274 h 367"/>
                  <a:gd name="T28" fmla="*/ 690 w 739"/>
                  <a:gd name="T29" fmla="*/ 332 h 367"/>
                  <a:gd name="T30" fmla="*/ 739 w 739"/>
                  <a:gd name="T31" fmla="*/ 367 h 367"/>
                  <a:gd name="T32" fmla="*/ 739 w 739"/>
                  <a:gd name="T33" fmla="*/ 327 h 367"/>
                  <a:gd name="T34" fmla="*/ 724 w 739"/>
                  <a:gd name="T35" fmla="*/ 259 h 367"/>
                  <a:gd name="T36" fmla="*/ 695 w 739"/>
                  <a:gd name="T37" fmla="*/ 190 h 367"/>
                  <a:gd name="T38" fmla="*/ 656 w 739"/>
                  <a:gd name="T39" fmla="*/ 132 h 367"/>
                  <a:gd name="T40" fmla="*/ 607 w 739"/>
                  <a:gd name="T41" fmla="*/ 83 h 367"/>
                  <a:gd name="T42" fmla="*/ 548 w 739"/>
                  <a:gd name="T43" fmla="*/ 44 h 367"/>
                  <a:gd name="T44" fmla="*/ 480 w 739"/>
                  <a:gd name="T45" fmla="*/ 14 h 367"/>
                  <a:gd name="T46" fmla="*/ 407 w 739"/>
                  <a:gd name="T47" fmla="*/ 0 h 367"/>
                  <a:gd name="T48" fmla="*/ 372 w 739"/>
                  <a:gd name="T49" fmla="*/ 0 h 367"/>
                  <a:gd name="T50" fmla="*/ 299 w 739"/>
                  <a:gd name="T51" fmla="*/ 5 h 367"/>
                  <a:gd name="T52" fmla="*/ 226 w 739"/>
                  <a:gd name="T53" fmla="*/ 29 h 367"/>
                  <a:gd name="T54" fmla="*/ 167 w 739"/>
                  <a:gd name="T55" fmla="*/ 63 h 367"/>
                  <a:gd name="T56" fmla="*/ 108 w 739"/>
                  <a:gd name="T57" fmla="*/ 107 h 367"/>
                  <a:gd name="T58" fmla="*/ 64 w 739"/>
                  <a:gd name="T59" fmla="*/ 161 h 367"/>
                  <a:gd name="T60" fmla="*/ 30 w 739"/>
                  <a:gd name="T61" fmla="*/ 225 h 367"/>
                  <a:gd name="T62" fmla="*/ 10 w 739"/>
                  <a:gd name="T63" fmla="*/ 293 h 367"/>
                  <a:gd name="T64" fmla="*/ 0 w 739"/>
                  <a:gd name="T65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9" h="367">
                    <a:moveTo>
                      <a:pt x="54" y="367"/>
                    </a:moveTo>
                    <a:lnTo>
                      <a:pt x="54" y="367"/>
                    </a:lnTo>
                    <a:lnTo>
                      <a:pt x="54" y="332"/>
                    </a:lnTo>
                    <a:lnTo>
                      <a:pt x="59" y="303"/>
                    </a:lnTo>
                    <a:lnTo>
                      <a:pt x="64" y="274"/>
                    </a:lnTo>
                    <a:lnTo>
                      <a:pt x="79" y="244"/>
                    </a:lnTo>
                    <a:lnTo>
                      <a:pt x="89" y="215"/>
                    </a:lnTo>
                    <a:lnTo>
                      <a:pt x="108" y="190"/>
                    </a:lnTo>
                    <a:lnTo>
                      <a:pt x="147" y="142"/>
                    </a:lnTo>
                    <a:lnTo>
                      <a:pt x="191" y="102"/>
                    </a:lnTo>
                    <a:lnTo>
                      <a:pt x="221" y="88"/>
                    </a:lnTo>
                    <a:lnTo>
                      <a:pt x="245" y="73"/>
                    </a:lnTo>
                    <a:lnTo>
                      <a:pt x="274" y="63"/>
                    </a:lnTo>
                    <a:lnTo>
                      <a:pt x="309" y="54"/>
                    </a:lnTo>
                    <a:lnTo>
                      <a:pt x="338" y="49"/>
                    </a:lnTo>
                    <a:lnTo>
                      <a:pt x="372" y="49"/>
                    </a:lnTo>
                    <a:lnTo>
                      <a:pt x="372" y="49"/>
                    </a:lnTo>
                    <a:lnTo>
                      <a:pt x="402" y="49"/>
                    </a:lnTo>
                    <a:lnTo>
                      <a:pt x="436" y="54"/>
                    </a:lnTo>
                    <a:lnTo>
                      <a:pt x="465" y="63"/>
                    </a:lnTo>
                    <a:lnTo>
                      <a:pt x="495" y="73"/>
                    </a:lnTo>
                    <a:lnTo>
                      <a:pt x="524" y="88"/>
                    </a:lnTo>
                    <a:lnTo>
                      <a:pt x="548" y="102"/>
                    </a:lnTo>
                    <a:lnTo>
                      <a:pt x="597" y="142"/>
                    </a:lnTo>
                    <a:lnTo>
                      <a:pt x="636" y="190"/>
                    </a:lnTo>
                    <a:lnTo>
                      <a:pt x="651" y="215"/>
                    </a:lnTo>
                    <a:lnTo>
                      <a:pt x="666" y="244"/>
                    </a:lnTo>
                    <a:lnTo>
                      <a:pt x="676" y="274"/>
                    </a:lnTo>
                    <a:lnTo>
                      <a:pt x="685" y="303"/>
                    </a:lnTo>
                    <a:lnTo>
                      <a:pt x="690" y="332"/>
                    </a:lnTo>
                    <a:lnTo>
                      <a:pt x="690" y="367"/>
                    </a:lnTo>
                    <a:lnTo>
                      <a:pt x="739" y="367"/>
                    </a:lnTo>
                    <a:lnTo>
                      <a:pt x="739" y="367"/>
                    </a:lnTo>
                    <a:lnTo>
                      <a:pt x="739" y="327"/>
                    </a:lnTo>
                    <a:lnTo>
                      <a:pt x="734" y="293"/>
                    </a:lnTo>
                    <a:lnTo>
                      <a:pt x="724" y="259"/>
                    </a:lnTo>
                    <a:lnTo>
                      <a:pt x="710" y="225"/>
                    </a:lnTo>
                    <a:lnTo>
                      <a:pt x="695" y="190"/>
                    </a:lnTo>
                    <a:lnTo>
                      <a:pt x="676" y="161"/>
                    </a:lnTo>
                    <a:lnTo>
                      <a:pt x="656" y="132"/>
                    </a:lnTo>
                    <a:lnTo>
                      <a:pt x="632" y="107"/>
                    </a:lnTo>
                    <a:lnTo>
                      <a:pt x="607" y="83"/>
                    </a:lnTo>
                    <a:lnTo>
                      <a:pt x="578" y="63"/>
                    </a:lnTo>
                    <a:lnTo>
                      <a:pt x="548" y="44"/>
                    </a:lnTo>
                    <a:lnTo>
                      <a:pt x="514" y="29"/>
                    </a:lnTo>
                    <a:lnTo>
                      <a:pt x="480" y="14"/>
                    </a:lnTo>
                    <a:lnTo>
                      <a:pt x="446" y="5"/>
                    </a:lnTo>
                    <a:lnTo>
                      <a:pt x="407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33" y="0"/>
                    </a:lnTo>
                    <a:lnTo>
                      <a:pt x="299" y="5"/>
                    </a:lnTo>
                    <a:lnTo>
                      <a:pt x="260" y="14"/>
                    </a:lnTo>
                    <a:lnTo>
                      <a:pt x="226" y="29"/>
                    </a:lnTo>
                    <a:lnTo>
                      <a:pt x="196" y="44"/>
                    </a:lnTo>
                    <a:lnTo>
                      <a:pt x="167" y="63"/>
                    </a:lnTo>
                    <a:lnTo>
                      <a:pt x="137" y="83"/>
                    </a:lnTo>
                    <a:lnTo>
                      <a:pt x="108" y="107"/>
                    </a:lnTo>
                    <a:lnTo>
                      <a:pt x="89" y="132"/>
                    </a:lnTo>
                    <a:lnTo>
                      <a:pt x="64" y="161"/>
                    </a:lnTo>
                    <a:lnTo>
                      <a:pt x="45" y="190"/>
                    </a:lnTo>
                    <a:lnTo>
                      <a:pt x="30" y="225"/>
                    </a:lnTo>
                    <a:lnTo>
                      <a:pt x="20" y="259"/>
                    </a:lnTo>
                    <a:lnTo>
                      <a:pt x="10" y="293"/>
                    </a:lnTo>
                    <a:lnTo>
                      <a:pt x="5" y="327"/>
                    </a:lnTo>
                    <a:lnTo>
                      <a:pt x="0" y="367"/>
                    </a:lnTo>
                    <a:lnTo>
                      <a:pt x="54" y="36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13" name="Freeform 2073"/>
              <p:cNvSpPr>
                <a:spLocks/>
              </p:cNvSpPr>
              <p:nvPr/>
            </p:nvSpPr>
            <p:spPr bwMode="auto">
              <a:xfrm>
                <a:off x="2350" y="2040"/>
                <a:ext cx="460" cy="230"/>
              </a:xfrm>
              <a:custGeom>
                <a:avLst/>
                <a:gdLst>
                  <a:gd name="T0" fmla="*/ 30 w 460"/>
                  <a:gd name="T1" fmla="*/ 0 h 230"/>
                  <a:gd name="T2" fmla="*/ 30 w 460"/>
                  <a:gd name="T3" fmla="*/ 0 h 230"/>
                  <a:gd name="T4" fmla="*/ 35 w 460"/>
                  <a:gd name="T5" fmla="*/ 39 h 230"/>
                  <a:gd name="T6" fmla="*/ 44 w 460"/>
                  <a:gd name="T7" fmla="*/ 78 h 230"/>
                  <a:gd name="T8" fmla="*/ 64 w 460"/>
                  <a:gd name="T9" fmla="*/ 112 h 230"/>
                  <a:gd name="T10" fmla="*/ 88 w 460"/>
                  <a:gd name="T11" fmla="*/ 141 h 230"/>
                  <a:gd name="T12" fmla="*/ 118 w 460"/>
                  <a:gd name="T13" fmla="*/ 166 h 230"/>
                  <a:gd name="T14" fmla="*/ 152 w 460"/>
                  <a:gd name="T15" fmla="*/ 186 h 230"/>
                  <a:gd name="T16" fmla="*/ 186 w 460"/>
                  <a:gd name="T17" fmla="*/ 195 h 230"/>
                  <a:gd name="T18" fmla="*/ 230 w 460"/>
                  <a:gd name="T19" fmla="*/ 200 h 230"/>
                  <a:gd name="T20" fmla="*/ 230 w 460"/>
                  <a:gd name="T21" fmla="*/ 200 h 230"/>
                  <a:gd name="T22" fmla="*/ 269 w 460"/>
                  <a:gd name="T23" fmla="*/ 195 h 230"/>
                  <a:gd name="T24" fmla="*/ 309 w 460"/>
                  <a:gd name="T25" fmla="*/ 186 h 230"/>
                  <a:gd name="T26" fmla="*/ 338 w 460"/>
                  <a:gd name="T27" fmla="*/ 166 h 230"/>
                  <a:gd name="T28" fmla="*/ 372 w 460"/>
                  <a:gd name="T29" fmla="*/ 141 h 230"/>
                  <a:gd name="T30" fmla="*/ 392 w 460"/>
                  <a:gd name="T31" fmla="*/ 112 h 230"/>
                  <a:gd name="T32" fmla="*/ 411 w 460"/>
                  <a:gd name="T33" fmla="*/ 78 h 230"/>
                  <a:gd name="T34" fmla="*/ 426 w 460"/>
                  <a:gd name="T35" fmla="*/ 39 h 230"/>
                  <a:gd name="T36" fmla="*/ 426 w 460"/>
                  <a:gd name="T37" fmla="*/ 0 h 230"/>
                  <a:gd name="T38" fmla="*/ 460 w 460"/>
                  <a:gd name="T39" fmla="*/ 0 h 230"/>
                  <a:gd name="T40" fmla="*/ 460 w 460"/>
                  <a:gd name="T41" fmla="*/ 0 h 230"/>
                  <a:gd name="T42" fmla="*/ 455 w 460"/>
                  <a:gd name="T43" fmla="*/ 49 h 230"/>
                  <a:gd name="T44" fmla="*/ 441 w 460"/>
                  <a:gd name="T45" fmla="*/ 93 h 230"/>
                  <a:gd name="T46" fmla="*/ 421 w 460"/>
                  <a:gd name="T47" fmla="*/ 132 h 230"/>
                  <a:gd name="T48" fmla="*/ 392 w 460"/>
                  <a:gd name="T49" fmla="*/ 166 h 230"/>
                  <a:gd name="T50" fmla="*/ 357 w 460"/>
                  <a:gd name="T51" fmla="*/ 190 h 230"/>
                  <a:gd name="T52" fmla="*/ 318 w 460"/>
                  <a:gd name="T53" fmla="*/ 215 h 230"/>
                  <a:gd name="T54" fmla="*/ 274 w 460"/>
                  <a:gd name="T55" fmla="*/ 225 h 230"/>
                  <a:gd name="T56" fmla="*/ 230 w 460"/>
                  <a:gd name="T57" fmla="*/ 230 h 230"/>
                  <a:gd name="T58" fmla="*/ 230 w 460"/>
                  <a:gd name="T59" fmla="*/ 230 h 230"/>
                  <a:gd name="T60" fmla="*/ 181 w 460"/>
                  <a:gd name="T61" fmla="*/ 225 h 230"/>
                  <a:gd name="T62" fmla="*/ 137 w 460"/>
                  <a:gd name="T63" fmla="*/ 215 h 230"/>
                  <a:gd name="T64" fmla="*/ 98 w 460"/>
                  <a:gd name="T65" fmla="*/ 190 h 230"/>
                  <a:gd name="T66" fmla="*/ 64 w 460"/>
                  <a:gd name="T67" fmla="*/ 166 h 230"/>
                  <a:gd name="T68" fmla="*/ 39 w 460"/>
                  <a:gd name="T69" fmla="*/ 132 h 230"/>
                  <a:gd name="T70" fmla="*/ 15 w 460"/>
                  <a:gd name="T71" fmla="*/ 93 h 230"/>
                  <a:gd name="T72" fmla="*/ 5 w 460"/>
                  <a:gd name="T73" fmla="*/ 49 h 230"/>
                  <a:gd name="T74" fmla="*/ 0 w 460"/>
                  <a:gd name="T75" fmla="*/ 0 h 230"/>
                  <a:gd name="T76" fmla="*/ 30 w 460"/>
                  <a:gd name="T7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0"/>
                    </a:moveTo>
                    <a:lnTo>
                      <a:pt x="30" y="0"/>
                    </a:lnTo>
                    <a:lnTo>
                      <a:pt x="35" y="39"/>
                    </a:lnTo>
                    <a:lnTo>
                      <a:pt x="44" y="78"/>
                    </a:lnTo>
                    <a:lnTo>
                      <a:pt x="64" y="112"/>
                    </a:lnTo>
                    <a:lnTo>
                      <a:pt x="88" y="141"/>
                    </a:lnTo>
                    <a:lnTo>
                      <a:pt x="118" y="166"/>
                    </a:lnTo>
                    <a:lnTo>
                      <a:pt x="152" y="186"/>
                    </a:lnTo>
                    <a:lnTo>
                      <a:pt x="186" y="195"/>
                    </a:lnTo>
                    <a:lnTo>
                      <a:pt x="230" y="200"/>
                    </a:lnTo>
                    <a:lnTo>
                      <a:pt x="230" y="200"/>
                    </a:lnTo>
                    <a:lnTo>
                      <a:pt x="269" y="195"/>
                    </a:lnTo>
                    <a:lnTo>
                      <a:pt x="309" y="186"/>
                    </a:lnTo>
                    <a:lnTo>
                      <a:pt x="338" y="166"/>
                    </a:lnTo>
                    <a:lnTo>
                      <a:pt x="372" y="141"/>
                    </a:lnTo>
                    <a:lnTo>
                      <a:pt x="392" y="112"/>
                    </a:lnTo>
                    <a:lnTo>
                      <a:pt x="411" y="78"/>
                    </a:lnTo>
                    <a:lnTo>
                      <a:pt x="426" y="39"/>
                    </a:lnTo>
                    <a:lnTo>
                      <a:pt x="426" y="0"/>
                    </a:lnTo>
                    <a:lnTo>
                      <a:pt x="460" y="0"/>
                    </a:lnTo>
                    <a:lnTo>
                      <a:pt x="460" y="0"/>
                    </a:lnTo>
                    <a:lnTo>
                      <a:pt x="455" y="49"/>
                    </a:lnTo>
                    <a:lnTo>
                      <a:pt x="441" y="93"/>
                    </a:lnTo>
                    <a:lnTo>
                      <a:pt x="421" y="132"/>
                    </a:lnTo>
                    <a:lnTo>
                      <a:pt x="392" y="166"/>
                    </a:lnTo>
                    <a:lnTo>
                      <a:pt x="357" y="190"/>
                    </a:lnTo>
                    <a:lnTo>
                      <a:pt x="318" y="215"/>
                    </a:lnTo>
                    <a:lnTo>
                      <a:pt x="274" y="225"/>
                    </a:lnTo>
                    <a:lnTo>
                      <a:pt x="230" y="230"/>
                    </a:lnTo>
                    <a:lnTo>
                      <a:pt x="230" y="230"/>
                    </a:lnTo>
                    <a:lnTo>
                      <a:pt x="181" y="225"/>
                    </a:lnTo>
                    <a:lnTo>
                      <a:pt x="137" y="215"/>
                    </a:lnTo>
                    <a:lnTo>
                      <a:pt x="98" y="190"/>
                    </a:lnTo>
                    <a:lnTo>
                      <a:pt x="64" y="166"/>
                    </a:lnTo>
                    <a:lnTo>
                      <a:pt x="39" y="132"/>
                    </a:lnTo>
                    <a:lnTo>
                      <a:pt x="15" y="93"/>
                    </a:lnTo>
                    <a:lnTo>
                      <a:pt x="5" y="49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14" name="Freeform 2074"/>
              <p:cNvSpPr>
                <a:spLocks/>
              </p:cNvSpPr>
              <p:nvPr/>
            </p:nvSpPr>
            <p:spPr bwMode="auto">
              <a:xfrm>
                <a:off x="2350" y="1810"/>
                <a:ext cx="460" cy="230"/>
              </a:xfrm>
              <a:custGeom>
                <a:avLst/>
                <a:gdLst>
                  <a:gd name="T0" fmla="*/ 30 w 460"/>
                  <a:gd name="T1" fmla="*/ 230 h 230"/>
                  <a:gd name="T2" fmla="*/ 30 w 460"/>
                  <a:gd name="T3" fmla="*/ 230 h 230"/>
                  <a:gd name="T4" fmla="*/ 35 w 460"/>
                  <a:gd name="T5" fmla="*/ 190 h 230"/>
                  <a:gd name="T6" fmla="*/ 44 w 460"/>
                  <a:gd name="T7" fmla="*/ 151 h 230"/>
                  <a:gd name="T8" fmla="*/ 64 w 460"/>
                  <a:gd name="T9" fmla="*/ 117 h 230"/>
                  <a:gd name="T10" fmla="*/ 88 w 460"/>
                  <a:gd name="T11" fmla="*/ 88 h 230"/>
                  <a:gd name="T12" fmla="*/ 118 w 460"/>
                  <a:gd name="T13" fmla="*/ 63 h 230"/>
                  <a:gd name="T14" fmla="*/ 152 w 460"/>
                  <a:gd name="T15" fmla="*/ 49 h 230"/>
                  <a:gd name="T16" fmla="*/ 186 w 460"/>
                  <a:gd name="T17" fmla="*/ 34 h 230"/>
                  <a:gd name="T18" fmla="*/ 230 w 460"/>
                  <a:gd name="T19" fmla="*/ 29 h 230"/>
                  <a:gd name="T20" fmla="*/ 230 w 460"/>
                  <a:gd name="T21" fmla="*/ 29 h 230"/>
                  <a:gd name="T22" fmla="*/ 269 w 460"/>
                  <a:gd name="T23" fmla="*/ 34 h 230"/>
                  <a:gd name="T24" fmla="*/ 309 w 460"/>
                  <a:gd name="T25" fmla="*/ 49 h 230"/>
                  <a:gd name="T26" fmla="*/ 338 w 460"/>
                  <a:gd name="T27" fmla="*/ 63 h 230"/>
                  <a:gd name="T28" fmla="*/ 372 w 460"/>
                  <a:gd name="T29" fmla="*/ 88 h 230"/>
                  <a:gd name="T30" fmla="*/ 392 w 460"/>
                  <a:gd name="T31" fmla="*/ 117 h 230"/>
                  <a:gd name="T32" fmla="*/ 411 w 460"/>
                  <a:gd name="T33" fmla="*/ 151 h 230"/>
                  <a:gd name="T34" fmla="*/ 426 w 460"/>
                  <a:gd name="T35" fmla="*/ 190 h 230"/>
                  <a:gd name="T36" fmla="*/ 426 w 460"/>
                  <a:gd name="T37" fmla="*/ 230 h 230"/>
                  <a:gd name="T38" fmla="*/ 460 w 460"/>
                  <a:gd name="T39" fmla="*/ 230 h 230"/>
                  <a:gd name="T40" fmla="*/ 460 w 460"/>
                  <a:gd name="T41" fmla="*/ 230 h 230"/>
                  <a:gd name="T42" fmla="*/ 455 w 460"/>
                  <a:gd name="T43" fmla="*/ 186 h 230"/>
                  <a:gd name="T44" fmla="*/ 441 w 460"/>
                  <a:gd name="T45" fmla="*/ 142 h 230"/>
                  <a:gd name="T46" fmla="*/ 421 w 460"/>
                  <a:gd name="T47" fmla="*/ 102 h 230"/>
                  <a:gd name="T48" fmla="*/ 392 w 460"/>
                  <a:gd name="T49" fmla="*/ 68 h 230"/>
                  <a:gd name="T50" fmla="*/ 357 w 460"/>
                  <a:gd name="T51" fmla="*/ 39 h 230"/>
                  <a:gd name="T52" fmla="*/ 318 w 460"/>
                  <a:gd name="T53" fmla="*/ 19 h 230"/>
                  <a:gd name="T54" fmla="*/ 274 w 460"/>
                  <a:gd name="T55" fmla="*/ 5 h 230"/>
                  <a:gd name="T56" fmla="*/ 230 w 460"/>
                  <a:gd name="T57" fmla="*/ 0 h 230"/>
                  <a:gd name="T58" fmla="*/ 230 w 460"/>
                  <a:gd name="T59" fmla="*/ 0 h 230"/>
                  <a:gd name="T60" fmla="*/ 181 w 460"/>
                  <a:gd name="T61" fmla="*/ 5 h 230"/>
                  <a:gd name="T62" fmla="*/ 137 w 460"/>
                  <a:gd name="T63" fmla="*/ 19 h 230"/>
                  <a:gd name="T64" fmla="*/ 98 w 460"/>
                  <a:gd name="T65" fmla="*/ 39 h 230"/>
                  <a:gd name="T66" fmla="*/ 64 w 460"/>
                  <a:gd name="T67" fmla="*/ 68 h 230"/>
                  <a:gd name="T68" fmla="*/ 39 w 460"/>
                  <a:gd name="T69" fmla="*/ 102 h 230"/>
                  <a:gd name="T70" fmla="*/ 15 w 460"/>
                  <a:gd name="T71" fmla="*/ 142 h 230"/>
                  <a:gd name="T72" fmla="*/ 5 w 460"/>
                  <a:gd name="T73" fmla="*/ 186 h 230"/>
                  <a:gd name="T74" fmla="*/ 0 w 460"/>
                  <a:gd name="T75" fmla="*/ 230 h 230"/>
                  <a:gd name="T76" fmla="*/ 30 w 460"/>
                  <a:gd name="T77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230"/>
                    </a:moveTo>
                    <a:lnTo>
                      <a:pt x="30" y="230"/>
                    </a:lnTo>
                    <a:lnTo>
                      <a:pt x="35" y="190"/>
                    </a:lnTo>
                    <a:lnTo>
                      <a:pt x="44" y="151"/>
                    </a:lnTo>
                    <a:lnTo>
                      <a:pt x="64" y="117"/>
                    </a:lnTo>
                    <a:lnTo>
                      <a:pt x="88" y="88"/>
                    </a:lnTo>
                    <a:lnTo>
                      <a:pt x="118" y="63"/>
                    </a:lnTo>
                    <a:lnTo>
                      <a:pt x="152" y="49"/>
                    </a:lnTo>
                    <a:lnTo>
                      <a:pt x="186" y="34"/>
                    </a:lnTo>
                    <a:lnTo>
                      <a:pt x="230" y="29"/>
                    </a:lnTo>
                    <a:lnTo>
                      <a:pt x="230" y="29"/>
                    </a:lnTo>
                    <a:lnTo>
                      <a:pt x="269" y="34"/>
                    </a:lnTo>
                    <a:lnTo>
                      <a:pt x="309" y="49"/>
                    </a:lnTo>
                    <a:lnTo>
                      <a:pt x="338" y="63"/>
                    </a:lnTo>
                    <a:lnTo>
                      <a:pt x="372" y="88"/>
                    </a:lnTo>
                    <a:lnTo>
                      <a:pt x="392" y="117"/>
                    </a:lnTo>
                    <a:lnTo>
                      <a:pt x="411" y="151"/>
                    </a:lnTo>
                    <a:lnTo>
                      <a:pt x="426" y="190"/>
                    </a:lnTo>
                    <a:lnTo>
                      <a:pt x="426" y="230"/>
                    </a:lnTo>
                    <a:lnTo>
                      <a:pt x="460" y="230"/>
                    </a:lnTo>
                    <a:lnTo>
                      <a:pt x="460" y="230"/>
                    </a:lnTo>
                    <a:lnTo>
                      <a:pt x="455" y="186"/>
                    </a:lnTo>
                    <a:lnTo>
                      <a:pt x="441" y="142"/>
                    </a:lnTo>
                    <a:lnTo>
                      <a:pt x="421" y="102"/>
                    </a:lnTo>
                    <a:lnTo>
                      <a:pt x="392" y="68"/>
                    </a:lnTo>
                    <a:lnTo>
                      <a:pt x="357" y="39"/>
                    </a:lnTo>
                    <a:lnTo>
                      <a:pt x="318" y="19"/>
                    </a:lnTo>
                    <a:lnTo>
                      <a:pt x="274" y="5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181" y="5"/>
                    </a:lnTo>
                    <a:lnTo>
                      <a:pt x="137" y="19"/>
                    </a:lnTo>
                    <a:lnTo>
                      <a:pt x="98" y="39"/>
                    </a:lnTo>
                    <a:lnTo>
                      <a:pt x="64" y="68"/>
                    </a:lnTo>
                    <a:lnTo>
                      <a:pt x="39" y="102"/>
                    </a:lnTo>
                    <a:lnTo>
                      <a:pt x="15" y="142"/>
                    </a:lnTo>
                    <a:lnTo>
                      <a:pt x="5" y="186"/>
                    </a:lnTo>
                    <a:lnTo>
                      <a:pt x="0" y="230"/>
                    </a:lnTo>
                    <a:lnTo>
                      <a:pt x="30" y="23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15" name="Freeform 2075"/>
              <p:cNvSpPr>
                <a:spLocks/>
              </p:cNvSpPr>
              <p:nvPr/>
            </p:nvSpPr>
            <p:spPr bwMode="auto">
              <a:xfrm>
                <a:off x="2463" y="2040"/>
                <a:ext cx="230" cy="117"/>
              </a:xfrm>
              <a:custGeom>
                <a:avLst/>
                <a:gdLst>
                  <a:gd name="T0" fmla="*/ 15 w 230"/>
                  <a:gd name="T1" fmla="*/ 0 h 117"/>
                  <a:gd name="T2" fmla="*/ 15 w 230"/>
                  <a:gd name="T3" fmla="*/ 0 h 117"/>
                  <a:gd name="T4" fmla="*/ 19 w 230"/>
                  <a:gd name="T5" fmla="*/ 19 h 117"/>
                  <a:gd name="T6" fmla="*/ 24 w 230"/>
                  <a:gd name="T7" fmla="*/ 39 h 117"/>
                  <a:gd name="T8" fmla="*/ 34 w 230"/>
                  <a:gd name="T9" fmla="*/ 58 h 117"/>
                  <a:gd name="T10" fmla="*/ 44 w 230"/>
                  <a:gd name="T11" fmla="*/ 73 h 117"/>
                  <a:gd name="T12" fmla="*/ 59 w 230"/>
                  <a:gd name="T13" fmla="*/ 83 h 117"/>
                  <a:gd name="T14" fmla="*/ 78 w 230"/>
                  <a:gd name="T15" fmla="*/ 93 h 117"/>
                  <a:gd name="T16" fmla="*/ 98 w 230"/>
                  <a:gd name="T17" fmla="*/ 97 h 117"/>
                  <a:gd name="T18" fmla="*/ 117 w 230"/>
                  <a:gd name="T19" fmla="*/ 102 h 117"/>
                  <a:gd name="T20" fmla="*/ 117 w 230"/>
                  <a:gd name="T21" fmla="*/ 102 h 117"/>
                  <a:gd name="T22" fmla="*/ 137 w 230"/>
                  <a:gd name="T23" fmla="*/ 97 h 117"/>
                  <a:gd name="T24" fmla="*/ 156 w 230"/>
                  <a:gd name="T25" fmla="*/ 93 h 117"/>
                  <a:gd name="T26" fmla="*/ 171 w 230"/>
                  <a:gd name="T27" fmla="*/ 83 h 117"/>
                  <a:gd name="T28" fmla="*/ 186 w 230"/>
                  <a:gd name="T29" fmla="*/ 73 h 117"/>
                  <a:gd name="T30" fmla="*/ 200 w 230"/>
                  <a:gd name="T31" fmla="*/ 58 h 117"/>
                  <a:gd name="T32" fmla="*/ 205 w 230"/>
                  <a:gd name="T33" fmla="*/ 39 h 117"/>
                  <a:gd name="T34" fmla="*/ 215 w 230"/>
                  <a:gd name="T35" fmla="*/ 19 h 117"/>
                  <a:gd name="T36" fmla="*/ 215 w 230"/>
                  <a:gd name="T37" fmla="*/ 0 h 117"/>
                  <a:gd name="T38" fmla="*/ 230 w 230"/>
                  <a:gd name="T39" fmla="*/ 0 h 117"/>
                  <a:gd name="T40" fmla="*/ 230 w 230"/>
                  <a:gd name="T41" fmla="*/ 0 h 117"/>
                  <a:gd name="T42" fmla="*/ 230 w 230"/>
                  <a:gd name="T43" fmla="*/ 24 h 117"/>
                  <a:gd name="T44" fmla="*/ 220 w 230"/>
                  <a:gd name="T45" fmla="*/ 44 h 117"/>
                  <a:gd name="T46" fmla="*/ 210 w 230"/>
                  <a:gd name="T47" fmla="*/ 63 h 117"/>
                  <a:gd name="T48" fmla="*/ 196 w 230"/>
                  <a:gd name="T49" fmla="*/ 83 h 117"/>
                  <a:gd name="T50" fmla="*/ 181 w 230"/>
                  <a:gd name="T51" fmla="*/ 97 h 117"/>
                  <a:gd name="T52" fmla="*/ 161 w 230"/>
                  <a:gd name="T53" fmla="*/ 107 h 117"/>
                  <a:gd name="T54" fmla="*/ 137 w 230"/>
                  <a:gd name="T55" fmla="*/ 112 h 117"/>
                  <a:gd name="T56" fmla="*/ 117 w 230"/>
                  <a:gd name="T57" fmla="*/ 117 h 117"/>
                  <a:gd name="T58" fmla="*/ 117 w 230"/>
                  <a:gd name="T59" fmla="*/ 117 h 117"/>
                  <a:gd name="T60" fmla="*/ 93 w 230"/>
                  <a:gd name="T61" fmla="*/ 112 h 117"/>
                  <a:gd name="T62" fmla="*/ 73 w 230"/>
                  <a:gd name="T63" fmla="*/ 107 h 117"/>
                  <a:gd name="T64" fmla="*/ 54 w 230"/>
                  <a:gd name="T65" fmla="*/ 97 h 117"/>
                  <a:gd name="T66" fmla="*/ 34 w 230"/>
                  <a:gd name="T67" fmla="*/ 83 h 117"/>
                  <a:gd name="T68" fmla="*/ 19 w 230"/>
                  <a:gd name="T69" fmla="*/ 63 h 117"/>
                  <a:gd name="T70" fmla="*/ 10 w 230"/>
                  <a:gd name="T71" fmla="*/ 44 h 117"/>
                  <a:gd name="T72" fmla="*/ 5 w 230"/>
                  <a:gd name="T73" fmla="*/ 24 h 117"/>
                  <a:gd name="T74" fmla="*/ 0 w 230"/>
                  <a:gd name="T75" fmla="*/ 0 h 117"/>
                  <a:gd name="T76" fmla="*/ 15 w 230"/>
                  <a:gd name="T7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7">
                    <a:moveTo>
                      <a:pt x="15" y="0"/>
                    </a:moveTo>
                    <a:lnTo>
                      <a:pt x="15" y="0"/>
                    </a:lnTo>
                    <a:lnTo>
                      <a:pt x="19" y="19"/>
                    </a:lnTo>
                    <a:lnTo>
                      <a:pt x="24" y="39"/>
                    </a:lnTo>
                    <a:lnTo>
                      <a:pt x="34" y="58"/>
                    </a:lnTo>
                    <a:lnTo>
                      <a:pt x="44" y="73"/>
                    </a:lnTo>
                    <a:lnTo>
                      <a:pt x="59" y="83"/>
                    </a:lnTo>
                    <a:lnTo>
                      <a:pt x="78" y="93"/>
                    </a:lnTo>
                    <a:lnTo>
                      <a:pt x="98" y="97"/>
                    </a:lnTo>
                    <a:lnTo>
                      <a:pt x="117" y="102"/>
                    </a:lnTo>
                    <a:lnTo>
                      <a:pt x="117" y="102"/>
                    </a:lnTo>
                    <a:lnTo>
                      <a:pt x="137" y="97"/>
                    </a:lnTo>
                    <a:lnTo>
                      <a:pt x="156" y="93"/>
                    </a:lnTo>
                    <a:lnTo>
                      <a:pt x="171" y="83"/>
                    </a:lnTo>
                    <a:lnTo>
                      <a:pt x="186" y="73"/>
                    </a:lnTo>
                    <a:lnTo>
                      <a:pt x="200" y="58"/>
                    </a:lnTo>
                    <a:lnTo>
                      <a:pt x="205" y="3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24"/>
                    </a:lnTo>
                    <a:lnTo>
                      <a:pt x="220" y="44"/>
                    </a:lnTo>
                    <a:lnTo>
                      <a:pt x="210" y="63"/>
                    </a:lnTo>
                    <a:lnTo>
                      <a:pt x="196" y="83"/>
                    </a:lnTo>
                    <a:lnTo>
                      <a:pt x="181" y="97"/>
                    </a:lnTo>
                    <a:lnTo>
                      <a:pt x="161" y="107"/>
                    </a:lnTo>
                    <a:lnTo>
                      <a:pt x="137" y="112"/>
                    </a:lnTo>
                    <a:lnTo>
                      <a:pt x="117" y="117"/>
                    </a:lnTo>
                    <a:lnTo>
                      <a:pt x="117" y="117"/>
                    </a:lnTo>
                    <a:lnTo>
                      <a:pt x="93" y="112"/>
                    </a:lnTo>
                    <a:lnTo>
                      <a:pt x="73" y="107"/>
                    </a:lnTo>
                    <a:lnTo>
                      <a:pt x="54" y="97"/>
                    </a:lnTo>
                    <a:lnTo>
                      <a:pt x="34" y="83"/>
                    </a:lnTo>
                    <a:lnTo>
                      <a:pt x="19" y="63"/>
                    </a:lnTo>
                    <a:lnTo>
                      <a:pt x="10" y="44"/>
                    </a:lnTo>
                    <a:lnTo>
                      <a:pt x="5" y="24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16" name="Freeform 2076"/>
              <p:cNvSpPr>
                <a:spLocks/>
              </p:cNvSpPr>
              <p:nvPr/>
            </p:nvSpPr>
            <p:spPr bwMode="auto">
              <a:xfrm>
                <a:off x="2463" y="1927"/>
                <a:ext cx="230" cy="113"/>
              </a:xfrm>
              <a:custGeom>
                <a:avLst/>
                <a:gdLst>
                  <a:gd name="T0" fmla="*/ 15 w 230"/>
                  <a:gd name="T1" fmla="*/ 113 h 113"/>
                  <a:gd name="T2" fmla="*/ 15 w 230"/>
                  <a:gd name="T3" fmla="*/ 113 h 113"/>
                  <a:gd name="T4" fmla="*/ 19 w 230"/>
                  <a:gd name="T5" fmla="*/ 93 h 113"/>
                  <a:gd name="T6" fmla="*/ 24 w 230"/>
                  <a:gd name="T7" fmla="*/ 73 h 113"/>
                  <a:gd name="T8" fmla="*/ 34 w 230"/>
                  <a:gd name="T9" fmla="*/ 59 h 113"/>
                  <a:gd name="T10" fmla="*/ 44 w 230"/>
                  <a:gd name="T11" fmla="*/ 44 h 113"/>
                  <a:gd name="T12" fmla="*/ 59 w 230"/>
                  <a:gd name="T13" fmla="*/ 29 h 113"/>
                  <a:gd name="T14" fmla="*/ 78 w 230"/>
                  <a:gd name="T15" fmla="*/ 20 h 113"/>
                  <a:gd name="T16" fmla="*/ 98 w 230"/>
                  <a:gd name="T17" fmla="*/ 15 h 113"/>
                  <a:gd name="T18" fmla="*/ 117 w 230"/>
                  <a:gd name="T19" fmla="*/ 15 h 113"/>
                  <a:gd name="T20" fmla="*/ 117 w 230"/>
                  <a:gd name="T21" fmla="*/ 15 h 113"/>
                  <a:gd name="T22" fmla="*/ 137 w 230"/>
                  <a:gd name="T23" fmla="*/ 15 h 113"/>
                  <a:gd name="T24" fmla="*/ 156 w 230"/>
                  <a:gd name="T25" fmla="*/ 20 h 113"/>
                  <a:gd name="T26" fmla="*/ 171 w 230"/>
                  <a:gd name="T27" fmla="*/ 29 h 113"/>
                  <a:gd name="T28" fmla="*/ 186 w 230"/>
                  <a:gd name="T29" fmla="*/ 44 h 113"/>
                  <a:gd name="T30" fmla="*/ 200 w 230"/>
                  <a:gd name="T31" fmla="*/ 59 h 113"/>
                  <a:gd name="T32" fmla="*/ 205 w 230"/>
                  <a:gd name="T33" fmla="*/ 73 h 113"/>
                  <a:gd name="T34" fmla="*/ 215 w 230"/>
                  <a:gd name="T35" fmla="*/ 93 h 113"/>
                  <a:gd name="T36" fmla="*/ 215 w 230"/>
                  <a:gd name="T37" fmla="*/ 113 h 113"/>
                  <a:gd name="T38" fmla="*/ 230 w 230"/>
                  <a:gd name="T39" fmla="*/ 113 h 113"/>
                  <a:gd name="T40" fmla="*/ 230 w 230"/>
                  <a:gd name="T41" fmla="*/ 113 h 113"/>
                  <a:gd name="T42" fmla="*/ 230 w 230"/>
                  <a:gd name="T43" fmla="*/ 88 h 113"/>
                  <a:gd name="T44" fmla="*/ 220 w 230"/>
                  <a:gd name="T45" fmla="*/ 69 h 113"/>
                  <a:gd name="T46" fmla="*/ 210 w 230"/>
                  <a:gd name="T47" fmla="*/ 49 h 113"/>
                  <a:gd name="T48" fmla="*/ 196 w 230"/>
                  <a:gd name="T49" fmla="*/ 34 h 113"/>
                  <a:gd name="T50" fmla="*/ 181 w 230"/>
                  <a:gd name="T51" fmla="*/ 20 h 113"/>
                  <a:gd name="T52" fmla="*/ 161 w 230"/>
                  <a:gd name="T53" fmla="*/ 10 h 113"/>
                  <a:gd name="T54" fmla="*/ 137 w 230"/>
                  <a:gd name="T55" fmla="*/ 0 h 113"/>
                  <a:gd name="T56" fmla="*/ 117 w 230"/>
                  <a:gd name="T57" fmla="*/ 0 h 113"/>
                  <a:gd name="T58" fmla="*/ 117 w 230"/>
                  <a:gd name="T59" fmla="*/ 0 h 113"/>
                  <a:gd name="T60" fmla="*/ 93 w 230"/>
                  <a:gd name="T61" fmla="*/ 0 h 113"/>
                  <a:gd name="T62" fmla="*/ 73 w 230"/>
                  <a:gd name="T63" fmla="*/ 10 h 113"/>
                  <a:gd name="T64" fmla="*/ 54 w 230"/>
                  <a:gd name="T65" fmla="*/ 20 h 113"/>
                  <a:gd name="T66" fmla="*/ 34 w 230"/>
                  <a:gd name="T67" fmla="*/ 34 h 113"/>
                  <a:gd name="T68" fmla="*/ 19 w 230"/>
                  <a:gd name="T69" fmla="*/ 49 h 113"/>
                  <a:gd name="T70" fmla="*/ 10 w 230"/>
                  <a:gd name="T71" fmla="*/ 69 h 113"/>
                  <a:gd name="T72" fmla="*/ 5 w 230"/>
                  <a:gd name="T73" fmla="*/ 88 h 113"/>
                  <a:gd name="T74" fmla="*/ 0 w 230"/>
                  <a:gd name="T75" fmla="*/ 113 h 113"/>
                  <a:gd name="T76" fmla="*/ 15 w 230"/>
                  <a:gd name="T7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3">
                    <a:moveTo>
                      <a:pt x="15" y="113"/>
                    </a:moveTo>
                    <a:lnTo>
                      <a:pt x="15" y="113"/>
                    </a:lnTo>
                    <a:lnTo>
                      <a:pt x="19" y="93"/>
                    </a:lnTo>
                    <a:lnTo>
                      <a:pt x="24" y="73"/>
                    </a:lnTo>
                    <a:lnTo>
                      <a:pt x="34" y="59"/>
                    </a:lnTo>
                    <a:lnTo>
                      <a:pt x="44" y="44"/>
                    </a:lnTo>
                    <a:lnTo>
                      <a:pt x="59" y="29"/>
                    </a:lnTo>
                    <a:lnTo>
                      <a:pt x="78" y="20"/>
                    </a:lnTo>
                    <a:lnTo>
                      <a:pt x="98" y="15"/>
                    </a:lnTo>
                    <a:lnTo>
                      <a:pt x="117" y="15"/>
                    </a:lnTo>
                    <a:lnTo>
                      <a:pt x="117" y="15"/>
                    </a:lnTo>
                    <a:lnTo>
                      <a:pt x="137" y="15"/>
                    </a:lnTo>
                    <a:lnTo>
                      <a:pt x="156" y="20"/>
                    </a:lnTo>
                    <a:lnTo>
                      <a:pt x="171" y="29"/>
                    </a:lnTo>
                    <a:lnTo>
                      <a:pt x="186" y="44"/>
                    </a:lnTo>
                    <a:lnTo>
                      <a:pt x="200" y="59"/>
                    </a:lnTo>
                    <a:lnTo>
                      <a:pt x="205" y="73"/>
                    </a:lnTo>
                    <a:lnTo>
                      <a:pt x="215" y="93"/>
                    </a:lnTo>
                    <a:lnTo>
                      <a:pt x="215" y="113"/>
                    </a:lnTo>
                    <a:lnTo>
                      <a:pt x="230" y="113"/>
                    </a:lnTo>
                    <a:lnTo>
                      <a:pt x="230" y="113"/>
                    </a:lnTo>
                    <a:lnTo>
                      <a:pt x="230" y="88"/>
                    </a:lnTo>
                    <a:lnTo>
                      <a:pt x="220" y="69"/>
                    </a:lnTo>
                    <a:lnTo>
                      <a:pt x="210" y="49"/>
                    </a:lnTo>
                    <a:lnTo>
                      <a:pt x="196" y="34"/>
                    </a:lnTo>
                    <a:lnTo>
                      <a:pt x="181" y="20"/>
                    </a:lnTo>
                    <a:lnTo>
                      <a:pt x="161" y="10"/>
                    </a:lnTo>
                    <a:lnTo>
                      <a:pt x="13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73" y="10"/>
                    </a:lnTo>
                    <a:lnTo>
                      <a:pt x="54" y="20"/>
                    </a:lnTo>
                    <a:lnTo>
                      <a:pt x="34" y="34"/>
                    </a:lnTo>
                    <a:lnTo>
                      <a:pt x="19" y="49"/>
                    </a:lnTo>
                    <a:lnTo>
                      <a:pt x="10" y="69"/>
                    </a:lnTo>
                    <a:lnTo>
                      <a:pt x="5" y="88"/>
                    </a:lnTo>
                    <a:lnTo>
                      <a:pt x="0" y="113"/>
                    </a:lnTo>
                    <a:lnTo>
                      <a:pt x="15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17" name="Rectangle 2077"/>
              <p:cNvSpPr>
                <a:spLocks noChangeArrowheads="1"/>
              </p:cNvSpPr>
              <p:nvPr/>
            </p:nvSpPr>
            <p:spPr bwMode="auto">
              <a:xfrm>
                <a:off x="2150" y="2030"/>
                <a:ext cx="171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18" name="Rectangle 2078"/>
              <p:cNvSpPr>
                <a:spLocks noChangeArrowheads="1"/>
              </p:cNvSpPr>
              <p:nvPr/>
            </p:nvSpPr>
            <p:spPr bwMode="auto">
              <a:xfrm>
                <a:off x="2840" y="2030"/>
                <a:ext cx="166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19" name="Rectangle 2079"/>
              <p:cNvSpPr>
                <a:spLocks noChangeArrowheads="1"/>
              </p:cNvSpPr>
              <p:nvPr/>
            </p:nvSpPr>
            <p:spPr bwMode="auto">
              <a:xfrm>
                <a:off x="2570" y="1609"/>
                <a:ext cx="15" cy="17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20" name="Rectangle 2080"/>
              <p:cNvSpPr>
                <a:spLocks noChangeArrowheads="1"/>
              </p:cNvSpPr>
              <p:nvPr/>
            </p:nvSpPr>
            <p:spPr bwMode="auto">
              <a:xfrm>
                <a:off x="2570" y="2299"/>
                <a:ext cx="15" cy="16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21" name="Freeform 2081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22" name="Freeform 2082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23" name="Freeform 2083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24" name="Freeform 2084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25" name="Freeform 2085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26" name="Freeform 2086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27" name="Freeform 2087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28" name="Freeform 2088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29" name="Freeform 2089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30" name="Freeform 2090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31" name="Freeform 2091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32" name="Freeform 2092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33" name="Freeform 2093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34" name="Freeform 2094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35" name="Freeform 2095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36" name="Freeform 2096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37" name="Freeform 2097"/>
              <p:cNvSpPr>
                <a:spLocks/>
              </p:cNvSpPr>
              <p:nvPr/>
            </p:nvSpPr>
            <p:spPr bwMode="auto">
              <a:xfrm>
                <a:off x="2345" y="1487"/>
                <a:ext cx="690" cy="699"/>
              </a:xfrm>
              <a:custGeom>
                <a:avLst/>
                <a:gdLst>
                  <a:gd name="T0" fmla="*/ 690 w 690"/>
                  <a:gd name="T1" fmla="*/ 63 h 699"/>
                  <a:gd name="T2" fmla="*/ 245 w 690"/>
                  <a:gd name="T3" fmla="*/ 699 h 699"/>
                  <a:gd name="T4" fmla="*/ 0 w 690"/>
                  <a:gd name="T5" fmla="*/ 445 h 699"/>
                  <a:gd name="T6" fmla="*/ 74 w 690"/>
                  <a:gd name="T7" fmla="*/ 381 h 699"/>
                  <a:gd name="T8" fmla="*/ 245 w 690"/>
                  <a:gd name="T9" fmla="*/ 616 h 699"/>
                  <a:gd name="T10" fmla="*/ 612 w 690"/>
                  <a:gd name="T11" fmla="*/ 0 h 699"/>
                  <a:gd name="T12" fmla="*/ 690 w 690"/>
                  <a:gd name="T13" fmla="*/ 63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0" h="699">
                    <a:moveTo>
                      <a:pt x="690" y="63"/>
                    </a:moveTo>
                    <a:lnTo>
                      <a:pt x="245" y="699"/>
                    </a:lnTo>
                    <a:lnTo>
                      <a:pt x="0" y="445"/>
                    </a:lnTo>
                    <a:lnTo>
                      <a:pt x="74" y="381"/>
                    </a:lnTo>
                    <a:lnTo>
                      <a:pt x="245" y="616"/>
                    </a:lnTo>
                    <a:lnTo>
                      <a:pt x="612" y="0"/>
                    </a:lnTo>
                    <a:lnTo>
                      <a:pt x="690" y="6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38" name="Freeform 2098"/>
              <p:cNvSpPr>
                <a:spLocks/>
              </p:cNvSpPr>
              <p:nvPr/>
            </p:nvSpPr>
            <p:spPr bwMode="auto">
              <a:xfrm>
                <a:off x="2345" y="1550"/>
                <a:ext cx="690" cy="636"/>
              </a:xfrm>
              <a:custGeom>
                <a:avLst/>
                <a:gdLst>
                  <a:gd name="T0" fmla="*/ 690 w 690"/>
                  <a:gd name="T1" fmla="*/ 0 h 636"/>
                  <a:gd name="T2" fmla="*/ 245 w 690"/>
                  <a:gd name="T3" fmla="*/ 636 h 636"/>
                  <a:gd name="T4" fmla="*/ 0 w 690"/>
                  <a:gd name="T5" fmla="*/ 382 h 636"/>
                  <a:gd name="T6" fmla="*/ 240 w 690"/>
                  <a:gd name="T7" fmla="*/ 592 h 636"/>
                  <a:gd name="T8" fmla="*/ 690 w 690"/>
                  <a:gd name="T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0" h="636">
                    <a:moveTo>
                      <a:pt x="690" y="0"/>
                    </a:moveTo>
                    <a:lnTo>
                      <a:pt x="245" y="636"/>
                    </a:lnTo>
                    <a:lnTo>
                      <a:pt x="0" y="382"/>
                    </a:lnTo>
                    <a:lnTo>
                      <a:pt x="240" y="592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4766198" y="10633"/>
            <a:ext cx="3362074" cy="212366"/>
            <a:chOff x="5375526" y="285750"/>
            <a:chExt cx="3362074" cy="212366"/>
          </a:xfrm>
        </p:grpSpPr>
        <p:sp>
          <p:nvSpPr>
            <p:cNvPr id="142" name="StickerRectangle"/>
            <p:cNvSpPr>
              <a:spLocks noChangeArrowheads="1"/>
            </p:cNvSpPr>
            <p:nvPr/>
          </p:nvSpPr>
          <p:spPr bwMode="auto">
            <a:xfrm>
              <a:off x="5375526" y="285750"/>
              <a:ext cx="336207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200" dirty="0" smtClean="0">
                  <a:solidFill>
                    <a:srgbClr val="808080"/>
                  </a:solidFill>
                  <a:latin typeface="+mn-lt"/>
                </a:rPr>
                <a:t>ИСПОЛНИТЕЛЬ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 – </a:t>
              </a:r>
              <a:r>
                <a:rPr lang="ru-RU" sz="1200" dirty="0" smtClean="0">
                  <a:solidFill>
                    <a:srgbClr val="808080"/>
                  </a:solidFill>
                  <a:latin typeface="+mn-lt"/>
                </a:rPr>
                <a:t>РУКОВОДИТЕЛЬ 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ПРОЕКТА</a:t>
              </a:r>
              <a:endParaRPr lang="en-US" sz="12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143" name="AutoShape 31"/>
            <p:cNvCxnSpPr>
              <a:cxnSpLocks noChangeShapeType="1"/>
              <a:stCxn id="142" idx="2"/>
              <a:endCxn id="142" idx="4"/>
            </p:cNvCxnSpPr>
            <p:nvPr/>
          </p:nvCxnSpPr>
          <p:spPr bwMode="auto">
            <a:xfrm>
              <a:off x="5375526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AutoShape 32"/>
            <p:cNvCxnSpPr>
              <a:cxnSpLocks noChangeShapeType="1"/>
              <a:stCxn id="142" idx="4"/>
              <a:endCxn id="142" idx="6"/>
            </p:cNvCxnSpPr>
            <p:nvPr/>
          </p:nvCxnSpPr>
          <p:spPr bwMode="auto">
            <a:xfrm>
              <a:off x="5375526" y="498116"/>
              <a:ext cx="336207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0" name="McKSticker"/>
          <p:cNvGrpSpPr/>
          <p:nvPr/>
        </p:nvGrpSpPr>
        <p:grpSpPr>
          <a:xfrm>
            <a:off x="6381702" y="1387714"/>
            <a:ext cx="2366482" cy="181588"/>
            <a:chOff x="6374293" y="285750"/>
            <a:chExt cx="2366482" cy="181588"/>
          </a:xfrm>
        </p:grpSpPr>
        <p:sp>
          <p:nvSpPr>
            <p:cNvPr id="101" name="StickerRectangle"/>
            <p:cNvSpPr>
              <a:spLocks noChangeArrowheads="1"/>
            </p:cNvSpPr>
            <p:nvPr/>
          </p:nvSpPr>
          <p:spPr bwMode="auto">
            <a:xfrm>
              <a:off x="6374293" y="285750"/>
              <a:ext cx="2366482" cy="1815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000" dirty="0" smtClean="0">
                  <a:solidFill>
                    <a:srgbClr val="808080"/>
                  </a:solidFill>
                  <a:latin typeface="+mn-lt"/>
                </a:rPr>
                <a:t>ПРИМЕР ЗАПОЛНЕННОГО ШАБЛОНА</a:t>
              </a:r>
              <a:endParaRPr lang="en-US" sz="10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102" name="AutoShape 31"/>
            <p:cNvCxnSpPr>
              <a:cxnSpLocks noChangeShapeType="1"/>
              <a:stCxn id="101" idx="2"/>
              <a:endCxn id="101" idx="4"/>
            </p:cNvCxnSpPr>
            <p:nvPr/>
          </p:nvCxnSpPr>
          <p:spPr bwMode="auto">
            <a:xfrm>
              <a:off x="6374293" y="285750"/>
              <a:ext cx="0" cy="18158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3" name="AutoShape 32"/>
            <p:cNvCxnSpPr>
              <a:cxnSpLocks noChangeShapeType="1"/>
              <a:stCxn id="101" idx="4"/>
              <a:endCxn id="101" idx="6"/>
            </p:cNvCxnSpPr>
            <p:nvPr/>
          </p:nvCxnSpPr>
          <p:spPr bwMode="auto">
            <a:xfrm>
              <a:off x="6374293" y="467338"/>
              <a:ext cx="236648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pic>
        <p:nvPicPr>
          <p:cNvPr id="161929" name="Picture 137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413" y="1648470"/>
            <a:ext cx="6371035" cy="3798798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olid"/>
            <a:miter lim="800000"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95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accent6">
              <a:lumMod val="75000"/>
            </a:schemeClr>
          </a:solidFill>
        </p:grpSpPr>
        <p:sp>
          <p:nvSpPr>
            <p:cNvPr id="96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7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Открытие и подготовка ПСР-проекта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8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4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5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106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0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5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146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7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8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149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50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51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52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517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1" name="Object 7885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165417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979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" name="Rectangle 52"/>
          <p:cNvSpPr txBox="1"/>
          <p:nvPr/>
        </p:nvSpPr>
        <p:spPr>
          <a:xfrm>
            <a:off x="2058268" y="1569302"/>
            <a:ext cx="6760417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45720" tIns="0" rIns="4572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ru-RU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99" y="330438"/>
            <a:ext cx="6878717" cy="292388"/>
          </a:xfrm>
        </p:spPr>
        <p:txBody>
          <a:bodyPr/>
          <a:lstStyle/>
          <a:p>
            <a:pPr marL="447675"/>
            <a:r>
              <a:rPr lang="ru-RU" dirty="0" smtClean="0"/>
              <a:t>Разработка плана-графика проекта</a:t>
            </a:r>
            <a:endParaRPr lang="en-US" dirty="0"/>
          </a:p>
        </p:txBody>
      </p:sp>
      <p:sp>
        <p:nvSpPr>
          <p:cNvPr id="96" name="Rectangle 52"/>
          <p:cNvSpPr txBox="1">
            <a:spLocks/>
          </p:cNvSpPr>
          <p:nvPr/>
        </p:nvSpPr>
        <p:spPr>
          <a:xfrm>
            <a:off x="366805" y="975245"/>
            <a:ext cx="8062674" cy="55718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/>
              <a:t>Для чего это нужно?</a:t>
            </a:r>
            <a:endParaRPr lang="ru-RU" sz="1200" b="1" dirty="0"/>
          </a:p>
          <a:p>
            <a:pPr lvl="1"/>
            <a:r>
              <a:rPr lang="ru-RU" sz="1200" dirty="0"/>
              <a:t>Для планирования и утверждения </a:t>
            </a:r>
            <a:r>
              <a:rPr lang="ru-RU" sz="1200" dirty="0" smtClean="0"/>
              <a:t>ключевых событий и сроков </a:t>
            </a:r>
            <a:r>
              <a:rPr lang="ru-RU" sz="1200" dirty="0"/>
              <a:t>проекта</a:t>
            </a:r>
          </a:p>
        </p:txBody>
      </p:sp>
      <p:grpSp>
        <p:nvGrpSpPr>
          <p:cNvPr id="102" name="Group 101"/>
          <p:cNvGrpSpPr>
            <a:grpSpLocks/>
          </p:cNvGrpSpPr>
          <p:nvPr/>
        </p:nvGrpSpPr>
        <p:grpSpPr>
          <a:xfrm>
            <a:off x="70418" y="911028"/>
            <a:ext cx="827231" cy="685617"/>
            <a:chOff x="1169295" y="884766"/>
            <a:chExt cx="627161" cy="515673"/>
          </a:xfrm>
        </p:grpSpPr>
        <p:grpSp>
          <p:nvGrpSpPr>
            <p:cNvPr id="103" name="Group 102"/>
            <p:cNvGrpSpPr/>
            <p:nvPr>
              <p:custDataLst>
                <p:tags r:id="rId15"/>
              </p:custDataLst>
            </p:nvPr>
          </p:nvGrpSpPr>
          <p:grpSpPr>
            <a:xfrm>
              <a:off x="1169295" y="884766"/>
              <a:ext cx="627161" cy="515673"/>
              <a:chOff x="1515968" y="5382479"/>
              <a:chExt cx="613216" cy="504207"/>
            </a:xfrm>
          </p:grpSpPr>
          <p:pic>
            <p:nvPicPr>
              <p:cNvPr id="107" name="Picture 125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611"/>
              <a:stretch>
                <a:fillRect/>
              </a:stretch>
            </p:blipFill>
            <p:spPr bwMode="auto">
              <a:xfrm rot="19634544">
                <a:off x="1610009" y="5737730"/>
                <a:ext cx="519175" cy="148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Oval 15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515968" y="5382479"/>
                <a:ext cx="453272" cy="4532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ru-RU" sz="1000" dirty="0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1306317" y="986347"/>
              <a:ext cx="174625" cy="266700"/>
              <a:chOff x="-204305" y="977900"/>
              <a:chExt cx="174625" cy="266700"/>
            </a:xfrm>
          </p:grpSpPr>
          <p:sp>
            <p:nvSpPr>
              <p:cNvPr id="105" name="Freeform 38"/>
              <p:cNvSpPr>
                <a:spLocks/>
              </p:cNvSpPr>
              <p:nvPr/>
            </p:nvSpPr>
            <p:spPr bwMode="auto">
              <a:xfrm>
                <a:off x="-138113" y="1196975"/>
                <a:ext cx="47625" cy="47625"/>
              </a:xfrm>
              <a:custGeom>
                <a:avLst/>
                <a:gdLst>
                  <a:gd name="T0" fmla="*/ 220 w 220"/>
                  <a:gd name="T1" fmla="*/ 216 h 216"/>
                  <a:gd name="T2" fmla="*/ 220 w 220"/>
                  <a:gd name="T3" fmla="*/ 0 h 216"/>
                  <a:gd name="T4" fmla="*/ 4 w 220"/>
                  <a:gd name="T5" fmla="*/ 0 h 216"/>
                  <a:gd name="T6" fmla="*/ 7 w 220"/>
                  <a:gd name="T7" fmla="*/ 216 h 216"/>
                  <a:gd name="T8" fmla="*/ 220 w 220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216">
                    <a:moveTo>
                      <a:pt x="220" y="216"/>
                    </a:moveTo>
                    <a:cubicBezTo>
                      <a:pt x="220" y="144"/>
                      <a:pt x="220" y="72"/>
                      <a:pt x="220" y="0"/>
                    </a:cubicBezTo>
                    <a:cubicBezTo>
                      <a:pt x="148" y="0"/>
                      <a:pt x="76" y="0"/>
                      <a:pt x="4" y="0"/>
                    </a:cubicBezTo>
                    <a:cubicBezTo>
                      <a:pt x="6" y="71"/>
                      <a:pt x="0" y="150"/>
                      <a:pt x="7" y="216"/>
                    </a:cubicBezTo>
                    <a:cubicBezTo>
                      <a:pt x="78" y="216"/>
                      <a:pt x="149" y="216"/>
                      <a:pt x="220" y="21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Freeform 39"/>
              <p:cNvSpPr>
                <a:spLocks/>
              </p:cNvSpPr>
              <p:nvPr/>
            </p:nvSpPr>
            <p:spPr bwMode="auto">
              <a:xfrm>
                <a:off x="-204305" y="977900"/>
                <a:ext cx="174625" cy="203200"/>
              </a:xfrm>
              <a:custGeom>
                <a:avLst/>
                <a:gdLst>
                  <a:gd name="T0" fmla="*/ 498 w 789"/>
                  <a:gd name="T1" fmla="*/ 926 h 926"/>
                  <a:gd name="T2" fmla="*/ 714 w 789"/>
                  <a:gd name="T3" fmla="*/ 608 h 926"/>
                  <a:gd name="T4" fmla="*/ 789 w 789"/>
                  <a:gd name="T5" fmla="*/ 407 h 926"/>
                  <a:gd name="T6" fmla="*/ 717 w 789"/>
                  <a:gd name="T7" fmla="*/ 194 h 926"/>
                  <a:gd name="T8" fmla="*/ 120 w 789"/>
                  <a:gd name="T9" fmla="*/ 140 h 926"/>
                  <a:gd name="T10" fmla="*/ 0 w 789"/>
                  <a:gd name="T11" fmla="*/ 422 h 926"/>
                  <a:gd name="T12" fmla="*/ 222 w 789"/>
                  <a:gd name="T13" fmla="*/ 422 h 926"/>
                  <a:gd name="T14" fmla="*/ 303 w 789"/>
                  <a:gd name="T15" fmla="*/ 269 h 926"/>
                  <a:gd name="T16" fmla="*/ 516 w 789"/>
                  <a:gd name="T17" fmla="*/ 305 h 926"/>
                  <a:gd name="T18" fmla="*/ 534 w 789"/>
                  <a:gd name="T19" fmla="*/ 485 h 926"/>
                  <a:gd name="T20" fmla="*/ 312 w 789"/>
                  <a:gd name="T21" fmla="*/ 728 h 926"/>
                  <a:gd name="T22" fmla="*/ 294 w 789"/>
                  <a:gd name="T23" fmla="*/ 926 h 926"/>
                  <a:gd name="T24" fmla="*/ 498 w 789"/>
                  <a:gd name="T25" fmla="*/ 926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9" h="926">
                    <a:moveTo>
                      <a:pt x="498" y="926"/>
                    </a:moveTo>
                    <a:cubicBezTo>
                      <a:pt x="481" y="739"/>
                      <a:pt x="632" y="700"/>
                      <a:pt x="714" y="608"/>
                    </a:cubicBezTo>
                    <a:cubicBezTo>
                      <a:pt x="755" y="561"/>
                      <a:pt x="789" y="496"/>
                      <a:pt x="789" y="407"/>
                    </a:cubicBezTo>
                    <a:cubicBezTo>
                      <a:pt x="789" y="317"/>
                      <a:pt x="762" y="246"/>
                      <a:pt x="717" y="194"/>
                    </a:cubicBezTo>
                    <a:cubicBezTo>
                      <a:pt x="585" y="44"/>
                      <a:pt x="291" y="0"/>
                      <a:pt x="120" y="140"/>
                    </a:cubicBezTo>
                    <a:cubicBezTo>
                      <a:pt x="45" y="201"/>
                      <a:pt x="1" y="295"/>
                      <a:pt x="0" y="422"/>
                    </a:cubicBezTo>
                    <a:cubicBezTo>
                      <a:pt x="74" y="422"/>
                      <a:pt x="148" y="422"/>
                      <a:pt x="222" y="422"/>
                    </a:cubicBezTo>
                    <a:cubicBezTo>
                      <a:pt x="226" y="347"/>
                      <a:pt x="253" y="292"/>
                      <a:pt x="303" y="269"/>
                    </a:cubicBezTo>
                    <a:cubicBezTo>
                      <a:pt x="378" y="234"/>
                      <a:pt x="480" y="257"/>
                      <a:pt x="516" y="305"/>
                    </a:cubicBezTo>
                    <a:cubicBezTo>
                      <a:pt x="547" y="347"/>
                      <a:pt x="562" y="424"/>
                      <a:pt x="534" y="485"/>
                    </a:cubicBezTo>
                    <a:cubicBezTo>
                      <a:pt x="489" y="582"/>
                      <a:pt x="355" y="616"/>
                      <a:pt x="312" y="728"/>
                    </a:cubicBezTo>
                    <a:cubicBezTo>
                      <a:pt x="294" y="774"/>
                      <a:pt x="287" y="875"/>
                      <a:pt x="294" y="926"/>
                    </a:cubicBezTo>
                    <a:cubicBezTo>
                      <a:pt x="362" y="926"/>
                      <a:pt x="430" y="926"/>
                      <a:pt x="498" y="9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09" name="Rectangle 52"/>
          <p:cNvSpPr txBox="1"/>
          <p:nvPr/>
        </p:nvSpPr>
        <p:spPr>
          <a:xfrm>
            <a:off x="354750" y="1569302"/>
            <a:ext cx="1569743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ru-RU" sz="1200" b="1" dirty="0" smtClean="0"/>
              <a:t>Основные шаги</a:t>
            </a:r>
            <a:endParaRPr lang="en-US" sz="1200" b="1" dirty="0" smtClean="0"/>
          </a:p>
          <a:p>
            <a:pPr>
              <a:spcBef>
                <a:spcPts val="300"/>
              </a:spcBef>
            </a:pPr>
            <a:endParaRPr lang="ru-RU" sz="1200" b="1" dirty="0"/>
          </a:p>
          <a:p>
            <a:pPr lvl="1">
              <a:spcBef>
                <a:spcPts val="300"/>
              </a:spcBef>
            </a:pPr>
            <a:r>
              <a:rPr lang="ru-RU" sz="1200" dirty="0" smtClean="0"/>
              <a:t>Заполнить шаблон с планом-графиком </a:t>
            </a:r>
            <a:r>
              <a:rPr lang="ru-RU" sz="1200" dirty="0"/>
              <a:t>проекта с указанием основных этапов проекта и сроков по ним</a:t>
            </a:r>
          </a:p>
          <a:p>
            <a:pPr lvl="1">
              <a:spcBef>
                <a:spcPts val="300"/>
              </a:spcBef>
            </a:pPr>
            <a:r>
              <a:rPr lang="ru-RU" sz="1200" dirty="0"/>
              <a:t>Представить план-график проекта на стартовом совещании для утверждения</a:t>
            </a:r>
          </a:p>
        </p:txBody>
      </p:sp>
      <p:sp>
        <p:nvSpPr>
          <p:cNvPr id="111" name="Oval 24"/>
          <p:cNvSpPr>
            <a:spLocks noChangeAspect="1" noChangeArrowheads="1"/>
          </p:cNvSpPr>
          <p:nvPr/>
        </p:nvSpPr>
        <p:spPr bwMode="auto">
          <a:xfrm>
            <a:off x="1250655" y="303542"/>
            <a:ext cx="360000" cy="3600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cs typeface="Arial"/>
              </a:rPr>
              <a:t>1.6</a:t>
            </a:r>
            <a:endParaRPr lang="ru-RU" b="1" dirty="0">
              <a:solidFill>
                <a:schemeClr val="bg2"/>
              </a:solidFill>
              <a:cs typeface="Arial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4766198" y="10633"/>
            <a:ext cx="3362074" cy="212366"/>
            <a:chOff x="5375526" y="285750"/>
            <a:chExt cx="3362074" cy="212366"/>
          </a:xfrm>
        </p:grpSpPr>
        <p:sp>
          <p:nvSpPr>
            <p:cNvPr id="135" name="StickerRectangle"/>
            <p:cNvSpPr>
              <a:spLocks noChangeArrowheads="1"/>
            </p:cNvSpPr>
            <p:nvPr/>
          </p:nvSpPr>
          <p:spPr bwMode="auto">
            <a:xfrm>
              <a:off x="5375526" y="285750"/>
              <a:ext cx="336207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200" dirty="0" smtClean="0">
                  <a:solidFill>
                    <a:srgbClr val="808080"/>
                  </a:solidFill>
                  <a:latin typeface="+mn-lt"/>
                </a:rPr>
                <a:t>ИСПОЛНИТЕЛЬ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 – </a:t>
              </a:r>
              <a:r>
                <a:rPr lang="ru-RU" sz="1200" dirty="0" smtClean="0">
                  <a:solidFill>
                    <a:srgbClr val="808080"/>
                  </a:solidFill>
                  <a:latin typeface="+mn-lt"/>
                </a:rPr>
                <a:t>РУКОВОДИТЕЛЬ 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ПРОЕКТА</a:t>
              </a:r>
              <a:endParaRPr lang="en-US" sz="12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136" name="AutoShape 31"/>
            <p:cNvCxnSpPr>
              <a:cxnSpLocks noChangeShapeType="1"/>
              <a:stCxn id="135" idx="2"/>
              <a:endCxn id="135" idx="4"/>
            </p:cNvCxnSpPr>
            <p:nvPr/>
          </p:nvCxnSpPr>
          <p:spPr bwMode="auto">
            <a:xfrm>
              <a:off x="5375526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AutoShape 32"/>
            <p:cNvCxnSpPr>
              <a:cxnSpLocks noChangeShapeType="1"/>
              <a:stCxn id="135" idx="4"/>
              <a:endCxn id="135" idx="6"/>
            </p:cNvCxnSpPr>
            <p:nvPr/>
          </p:nvCxnSpPr>
          <p:spPr bwMode="auto">
            <a:xfrm>
              <a:off x="5375526" y="498116"/>
              <a:ext cx="336207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8" name="Rectangle 52"/>
          <p:cNvSpPr txBox="1">
            <a:spLocks/>
          </p:cNvSpPr>
          <p:nvPr/>
        </p:nvSpPr>
        <p:spPr>
          <a:xfrm>
            <a:off x="347679" y="5578780"/>
            <a:ext cx="8062674" cy="6523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>
                <a:solidFill>
                  <a:schemeClr val="tx1"/>
                </a:solidFill>
              </a:rPr>
              <a:t>Результат и конечные продукты</a:t>
            </a:r>
          </a:p>
          <a:p>
            <a:pPr lvl="1"/>
            <a:r>
              <a:rPr lang="ru-RU" sz="1200" dirty="0"/>
              <a:t>Составлен и утвержден план-график проекта</a:t>
            </a:r>
          </a:p>
        </p:txBody>
      </p:sp>
      <p:sp>
        <p:nvSpPr>
          <p:cNvPr id="139" name="Oval 138"/>
          <p:cNvSpPr>
            <a:spLocks/>
          </p:cNvSpPr>
          <p:nvPr/>
        </p:nvSpPr>
        <p:spPr>
          <a:xfrm>
            <a:off x="39971" y="5578780"/>
            <a:ext cx="648000" cy="6480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grpSp>
        <p:nvGrpSpPr>
          <p:cNvPr id="140" name="Group 2100"/>
          <p:cNvGrpSpPr>
            <a:grpSpLocks/>
          </p:cNvGrpSpPr>
          <p:nvPr/>
        </p:nvGrpSpPr>
        <p:grpSpPr bwMode="auto">
          <a:xfrm>
            <a:off x="-10759" y="5430419"/>
            <a:ext cx="769272" cy="835376"/>
            <a:chOff x="2140" y="1477"/>
            <a:chExt cx="905" cy="998"/>
          </a:xfrm>
        </p:grpSpPr>
        <p:sp>
          <p:nvSpPr>
            <p:cNvPr id="141" name="AutoShape 2069"/>
            <p:cNvSpPr>
              <a:spLocks noChangeAspect="1" noChangeArrowheads="1" noTextEdit="1"/>
            </p:cNvSpPr>
            <p:nvPr/>
          </p:nvSpPr>
          <p:spPr bwMode="auto">
            <a:xfrm>
              <a:off x="2140" y="1477"/>
              <a:ext cx="905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42" name="Freeform 2071"/>
            <p:cNvSpPr>
              <a:spLocks/>
            </p:cNvSpPr>
            <p:nvPr/>
          </p:nvSpPr>
          <p:spPr bwMode="auto">
            <a:xfrm>
              <a:off x="2208" y="2040"/>
              <a:ext cx="739" cy="367"/>
            </a:xfrm>
            <a:custGeom>
              <a:avLst/>
              <a:gdLst>
                <a:gd name="T0" fmla="*/ 54 w 739"/>
                <a:gd name="T1" fmla="*/ 0 h 367"/>
                <a:gd name="T2" fmla="*/ 59 w 739"/>
                <a:gd name="T3" fmla="*/ 63 h 367"/>
                <a:gd name="T4" fmla="*/ 79 w 739"/>
                <a:gd name="T5" fmla="*/ 127 h 367"/>
                <a:gd name="T6" fmla="*/ 108 w 739"/>
                <a:gd name="T7" fmla="*/ 181 h 367"/>
                <a:gd name="T8" fmla="*/ 167 w 739"/>
                <a:gd name="T9" fmla="*/ 244 h 367"/>
                <a:gd name="T10" fmla="*/ 221 w 739"/>
                <a:gd name="T11" fmla="*/ 278 h 367"/>
                <a:gd name="T12" fmla="*/ 274 w 739"/>
                <a:gd name="T13" fmla="*/ 303 h 367"/>
                <a:gd name="T14" fmla="*/ 338 w 739"/>
                <a:gd name="T15" fmla="*/ 318 h 367"/>
                <a:gd name="T16" fmla="*/ 372 w 739"/>
                <a:gd name="T17" fmla="*/ 318 h 367"/>
                <a:gd name="T18" fmla="*/ 436 w 739"/>
                <a:gd name="T19" fmla="*/ 313 h 367"/>
                <a:gd name="T20" fmla="*/ 495 w 739"/>
                <a:gd name="T21" fmla="*/ 293 h 367"/>
                <a:gd name="T22" fmla="*/ 548 w 739"/>
                <a:gd name="T23" fmla="*/ 264 h 367"/>
                <a:gd name="T24" fmla="*/ 597 w 739"/>
                <a:gd name="T25" fmla="*/ 225 h 367"/>
                <a:gd name="T26" fmla="*/ 636 w 739"/>
                <a:gd name="T27" fmla="*/ 181 h 367"/>
                <a:gd name="T28" fmla="*/ 666 w 739"/>
                <a:gd name="T29" fmla="*/ 127 h 367"/>
                <a:gd name="T30" fmla="*/ 685 w 739"/>
                <a:gd name="T31" fmla="*/ 63 h 367"/>
                <a:gd name="T32" fmla="*/ 690 w 739"/>
                <a:gd name="T33" fmla="*/ 0 h 367"/>
                <a:gd name="T34" fmla="*/ 739 w 739"/>
                <a:gd name="T35" fmla="*/ 0 h 367"/>
                <a:gd name="T36" fmla="*/ 734 w 739"/>
                <a:gd name="T37" fmla="*/ 73 h 367"/>
                <a:gd name="T38" fmla="*/ 710 w 739"/>
                <a:gd name="T39" fmla="*/ 141 h 367"/>
                <a:gd name="T40" fmla="*/ 676 w 739"/>
                <a:gd name="T41" fmla="*/ 205 h 367"/>
                <a:gd name="T42" fmla="*/ 632 w 739"/>
                <a:gd name="T43" fmla="*/ 259 h 367"/>
                <a:gd name="T44" fmla="*/ 578 w 739"/>
                <a:gd name="T45" fmla="*/ 308 h 367"/>
                <a:gd name="T46" fmla="*/ 514 w 739"/>
                <a:gd name="T47" fmla="*/ 342 h 367"/>
                <a:gd name="T48" fmla="*/ 446 w 739"/>
                <a:gd name="T49" fmla="*/ 362 h 367"/>
                <a:gd name="T50" fmla="*/ 372 w 739"/>
                <a:gd name="T51" fmla="*/ 367 h 367"/>
                <a:gd name="T52" fmla="*/ 333 w 739"/>
                <a:gd name="T53" fmla="*/ 367 h 367"/>
                <a:gd name="T54" fmla="*/ 260 w 739"/>
                <a:gd name="T55" fmla="*/ 352 h 367"/>
                <a:gd name="T56" fmla="*/ 196 w 739"/>
                <a:gd name="T57" fmla="*/ 322 h 367"/>
                <a:gd name="T58" fmla="*/ 137 w 739"/>
                <a:gd name="T59" fmla="*/ 283 h 367"/>
                <a:gd name="T60" fmla="*/ 89 w 739"/>
                <a:gd name="T61" fmla="*/ 234 h 367"/>
                <a:gd name="T62" fmla="*/ 45 w 739"/>
                <a:gd name="T63" fmla="*/ 176 h 367"/>
                <a:gd name="T64" fmla="*/ 20 w 739"/>
                <a:gd name="T65" fmla="*/ 112 h 367"/>
                <a:gd name="T66" fmla="*/ 5 w 739"/>
                <a:gd name="T67" fmla="*/ 39 h 367"/>
                <a:gd name="T68" fmla="*/ 54 w 739"/>
                <a:gd name="T6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9" h="367">
                  <a:moveTo>
                    <a:pt x="54" y="0"/>
                  </a:moveTo>
                  <a:lnTo>
                    <a:pt x="54" y="0"/>
                  </a:lnTo>
                  <a:lnTo>
                    <a:pt x="54" y="34"/>
                  </a:lnTo>
                  <a:lnTo>
                    <a:pt x="59" y="63"/>
                  </a:lnTo>
                  <a:lnTo>
                    <a:pt x="64" y="97"/>
                  </a:lnTo>
                  <a:lnTo>
                    <a:pt x="79" y="127"/>
                  </a:lnTo>
                  <a:lnTo>
                    <a:pt x="89" y="151"/>
                  </a:lnTo>
                  <a:lnTo>
                    <a:pt x="108" y="181"/>
                  </a:lnTo>
                  <a:lnTo>
                    <a:pt x="147" y="225"/>
                  </a:lnTo>
                  <a:lnTo>
                    <a:pt x="167" y="244"/>
                  </a:lnTo>
                  <a:lnTo>
                    <a:pt x="191" y="264"/>
                  </a:lnTo>
                  <a:lnTo>
                    <a:pt x="221" y="278"/>
                  </a:lnTo>
                  <a:lnTo>
                    <a:pt x="245" y="293"/>
                  </a:lnTo>
                  <a:lnTo>
                    <a:pt x="274" y="303"/>
                  </a:lnTo>
                  <a:lnTo>
                    <a:pt x="309" y="313"/>
                  </a:lnTo>
                  <a:lnTo>
                    <a:pt x="338" y="318"/>
                  </a:lnTo>
                  <a:lnTo>
                    <a:pt x="372" y="318"/>
                  </a:lnTo>
                  <a:lnTo>
                    <a:pt x="372" y="318"/>
                  </a:lnTo>
                  <a:lnTo>
                    <a:pt x="402" y="318"/>
                  </a:lnTo>
                  <a:lnTo>
                    <a:pt x="436" y="313"/>
                  </a:lnTo>
                  <a:lnTo>
                    <a:pt x="465" y="303"/>
                  </a:lnTo>
                  <a:lnTo>
                    <a:pt x="495" y="293"/>
                  </a:lnTo>
                  <a:lnTo>
                    <a:pt x="524" y="278"/>
                  </a:lnTo>
                  <a:lnTo>
                    <a:pt x="548" y="264"/>
                  </a:lnTo>
                  <a:lnTo>
                    <a:pt x="573" y="244"/>
                  </a:lnTo>
                  <a:lnTo>
                    <a:pt x="597" y="225"/>
                  </a:lnTo>
                  <a:lnTo>
                    <a:pt x="617" y="205"/>
                  </a:lnTo>
                  <a:lnTo>
                    <a:pt x="636" y="181"/>
                  </a:lnTo>
                  <a:lnTo>
                    <a:pt x="651" y="151"/>
                  </a:lnTo>
                  <a:lnTo>
                    <a:pt x="666" y="127"/>
                  </a:lnTo>
                  <a:lnTo>
                    <a:pt x="676" y="97"/>
                  </a:lnTo>
                  <a:lnTo>
                    <a:pt x="685" y="63"/>
                  </a:lnTo>
                  <a:lnTo>
                    <a:pt x="690" y="34"/>
                  </a:lnTo>
                  <a:lnTo>
                    <a:pt x="690" y="0"/>
                  </a:lnTo>
                  <a:lnTo>
                    <a:pt x="739" y="0"/>
                  </a:lnTo>
                  <a:lnTo>
                    <a:pt x="739" y="0"/>
                  </a:lnTo>
                  <a:lnTo>
                    <a:pt x="739" y="39"/>
                  </a:lnTo>
                  <a:lnTo>
                    <a:pt x="734" y="73"/>
                  </a:lnTo>
                  <a:lnTo>
                    <a:pt x="724" y="112"/>
                  </a:lnTo>
                  <a:lnTo>
                    <a:pt x="710" y="141"/>
                  </a:lnTo>
                  <a:lnTo>
                    <a:pt x="695" y="176"/>
                  </a:lnTo>
                  <a:lnTo>
                    <a:pt x="676" y="205"/>
                  </a:lnTo>
                  <a:lnTo>
                    <a:pt x="656" y="234"/>
                  </a:lnTo>
                  <a:lnTo>
                    <a:pt x="632" y="259"/>
                  </a:lnTo>
                  <a:lnTo>
                    <a:pt x="607" y="283"/>
                  </a:lnTo>
                  <a:lnTo>
                    <a:pt x="578" y="308"/>
                  </a:lnTo>
                  <a:lnTo>
                    <a:pt x="548" y="322"/>
                  </a:lnTo>
                  <a:lnTo>
                    <a:pt x="514" y="342"/>
                  </a:lnTo>
                  <a:lnTo>
                    <a:pt x="480" y="352"/>
                  </a:lnTo>
                  <a:lnTo>
                    <a:pt x="446" y="362"/>
                  </a:lnTo>
                  <a:lnTo>
                    <a:pt x="407" y="367"/>
                  </a:lnTo>
                  <a:lnTo>
                    <a:pt x="372" y="367"/>
                  </a:lnTo>
                  <a:lnTo>
                    <a:pt x="372" y="367"/>
                  </a:lnTo>
                  <a:lnTo>
                    <a:pt x="333" y="367"/>
                  </a:lnTo>
                  <a:lnTo>
                    <a:pt x="299" y="362"/>
                  </a:lnTo>
                  <a:lnTo>
                    <a:pt x="260" y="352"/>
                  </a:lnTo>
                  <a:lnTo>
                    <a:pt x="226" y="342"/>
                  </a:lnTo>
                  <a:lnTo>
                    <a:pt x="196" y="322"/>
                  </a:lnTo>
                  <a:lnTo>
                    <a:pt x="167" y="308"/>
                  </a:lnTo>
                  <a:lnTo>
                    <a:pt x="137" y="283"/>
                  </a:lnTo>
                  <a:lnTo>
                    <a:pt x="108" y="259"/>
                  </a:lnTo>
                  <a:lnTo>
                    <a:pt x="89" y="234"/>
                  </a:lnTo>
                  <a:lnTo>
                    <a:pt x="64" y="205"/>
                  </a:lnTo>
                  <a:lnTo>
                    <a:pt x="45" y="176"/>
                  </a:lnTo>
                  <a:lnTo>
                    <a:pt x="30" y="141"/>
                  </a:lnTo>
                  <a:lnTo>
                    <a:pt x="20" y="112"/>
                  </a:lnTo>
                  <a:lnTo>
                    <a:pt x="10" y="73"/>
                  </a:lnTo>
                  <a:lnTo>
                    <a:pt x="5" y="39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43" name="Freeform 2072"/>
            <p:cNvSpPr>
              <a:spLocks/>
            </p:cNvSpPr>
            <p:nvPr/>
          </p:nvSpPr>
          <p:spPr bwMode="auto">
            <a:xfrm>
              <a:off x="2208" y="1673"/>
              <a:ext cx="739" cy="367"/>
            </a:xfrm>
            <a:custGeom>
              <a:avLst/>
              <a:gdLst>
                <a:gd name="T0" fmla="*/ 54 w 739"/>
                <a:gd name="T1" fmla="*/ 367 h 367"/>
                <a:gd name="T2" fmla="*/ 59 w 739"/>
                <a:gd name="T3" fmla="*/ 303 h 367"/>
                <a:gd name="T4" fmla="*/ 79 w 739"/>
                <a:gd name="T5" fmla="*/ 244 h 367"/>
                <a:gd name="T6" fmla="*/ 108 w 739"/>
                <a:gd name="T7" fmla="*/ 190 h 367"/>
                <a:gd name="T8" fmla="*/ 191 w 739"/>
                <a:gd name="T9" fmla="*/ 102 h 367"/>
                <a:gd name="T10" fmla="*/ 245 w 739"/>
                <a:gd name="T11" fmla="*/ 73 h 367"/>
                <a:gd name="T12" fmla="*/ 309 w 739"/>
                <a:gd name="T13" fmla="*/ 54 h 367"/>
                <a:gd name="T14" fmla="*/ 372 w 739"/>
                <a:gd name="T15" fmla="*/ 49 h 367"/>
                <a:gd name="T16" fmla="*/ 402 w 739"/>
                <a:gd name="T17" fmla="*/ 49 h 367"/>
                <a:gd name="T18" fmla="*/ 465 w 739"/>
                <a:gd name="T19" fmla="*/ 63 h 367"/>
                <a:gd name="T20" fmla="*/ 524 w 739"/>
                <a:gd name="T21" fmla="*/ 88 h 367"/>
                <a:gd name="T22" fmla="*/ 597 w 739"/>
                <a:gd name="T23" fmla="*/ 142 h 367"/>
                <a:gd name="T24" fmla="*/ 651 w 739"/>
                <a:gd name="T25" fmla="*/ 215 h 367"/>
                <a:gd name="T26" fmla="*/ 676 w 739"/>
                <a:gd name="T27" fmla="*/ 274 h 367"/>
                <a:gd name="T28" fmla="*/ 690 w 739"/>
                <a:gd name="T29" fmla="*/ 332 h 367"/>
                <a:gd name="T30" fmla="*/ 739 w 739"/>
                <a:gd name="T31" fmla="*/ 367 h 367"/>
                <a:gd name="T32" fmla="*/ 739 w 739"/>
                <a:gd name="T33" fmla="*/ 327 h 367"/>
                <a:gd name="T34" fmla="*/ 724 w 739"/>
                <a:gd name="T35" fmla="*/ 259 h 367"/>
                <a:gd name="T36" fmla="*/ 695 w 739"/>
                <a:gd name="T37" fmla="*/ 190 h 367"/>
                <a:gd name="T38" fmla="*/ 656 w 739"/>
                <a:gd name="T39" fmla="*/ 132 h 367"/>
                <a:gd name="T40" fmla="*/ 607 w 739"/>
                <a:gd name="T41" fmla="*/ 83 h 367"/>
                <a:gd name="T42" fmla="*/ 548 w 739"/>
                <a:gd name="T43" fmla="*/ 44 h 367"/>
                <a:gd name="T44" fmla="*/ 480 w 739"/>
                <a:gd name="T45" fmla="*/ 14 h 367"/>
                <a:gd name="T46" fmla="*/ 407 w 739"/>
                <a:gd name="T47" fmla="*/ 0 h 367"/>
                <a:gd name="T48" fmla="*/ 372 w 739"/>
                <a:gd name="T49" fmla="*/ 0 h 367"/>
                <a:gd name="T50" fmla="*/ 299 w 739"/>
                <a:gd name="T51" fmla="*/ 5 h 367"/>
                <a:gd name="T52" fmla="*/ 226 w 739"/>
                <a:gd name="T53" fmla="*/ 29 h 367"/>
                <a:gd name="T54" fmla="*/ 167 w 739"/>
                <a:gd name="T55" fmla="*/ 63 h 367"/>
                <a:gd name="T56" fmla="*/ 108 w 739"/>
                <a:gd name="T57" fmla="*/ 107 h 367"/>
                <a:gd name="T58" fmla="*/ 64 w 739"/>
                <a:gd name="T59" fmla="*/ 161 h 367"/>
                <a:gd name="T60" fmla="*/ 30 w 739"/>
                <a:gd name="T61" fmla="*/ 225 h 367"/>
                <a:gd name="T62" fmla="*/ 10 w 739"/>
                <a:gd name="T63" fmla="*/ 293 h 367"/>
                <a:gd name="T64" fmla="*/ 0 w 739"/>
                <a:gd name="T65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9" h="367">
                  <a:moveTo>
                    <a:pt x="54" y="367"/>
                  </a:moveTo>
                  <a:lnTo>
                    <a:pt x="54" y="367"/>
                  </a:lnTo>
                  <a:lnTo>
                    <a:pt x="54" y="332"/>
                  </a:lnTo>
                  <a:lnTo>
                    <a:pt x="59" y="303"/>
                  </a:lnTo>
                  <a:lnTo>
                    <a:pt x="64" y="274"/>
                  </a:lnTo>
                  <a:lnTo>
                    <a:pt x="79" y="244"/>
                  </a:lnTo>
                  <a:lnTo>
                    <a:pt x="89" y="215"/>
                  </a:lnTo>
                  <a:lnTo>
                    <a:pt x="108" y="190"/>
                  </a:lnTo>
                  <a:lnTo>
                    <a:pt x="147" y="142"/>
                  </a:lnTo>
                  <a:lnTo>
                    <a:pt x="191" y="102"/>
                  </a:lnTo>
                  <a:lnTo>
                    <a:pt x="221" y="88"/>
                  </a:lnTo>
                  <a:lnTo>
                    <a:pt x="245" y="73"/>
                  </a:lnTo>
                  <a:lnTo>
                    <a:pt x="274" y="63"/>
                  </a:lnTo>
                  <a:lnTo>
                    <a:pt x="309" y="54"/>
                  </a:lnTo>
                  <a:lnTo>
                    <a:pt x="338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402" y="49"/>
                  </a:lnTo>
                  <a:lnTo>
                    <a:pt x="436" y="54"/>
                  </a:lnTo>
                  <a:lnTo>
                    <a:pt x="465" y="63"/>
                  </a:lnTo>
                  <a:lnTo>
                    <a:pt x="495" y="73"/>
                  </a:lnTo>
                  <a:lnTo>
                    <a:pt x="524" y="88"/>
                  </a:lnTo>
                  <a:lnTo>
                    <a:pt x="548" y="102"/>
                  </a:lnTo>
                  <a:lnTo>
                    <a:pt x="597" y="142"/>
                  </a:lnTo>
                  <a:lnTo>
                    <a:pt x="636" y="190"/>
                  </a:lnTo>
                  <a:lnTo>
                    <a:pt x="651" y="215"/>
                  </a:lnTo>
                  <a:lnTo>
                    <a:pt x="666" y="244"/>
                  </a:lnTo>
                  <a:lnTo>
                    <a:pt x="676" y="274"/>
                  </a:lnTo>
                  <a:lnTo>
                    <a:pt x="685" y="303"/>
                  </a:lnTo>
                  <a:lnTo>
                    <a:pt x="690" y="332"/>
                  </a:lnTo>
                  <a:lnTo>
                    <a:pt x="690" y="367"/>
                  </a:lnTo>
                  <a:lnTo>
                    <a:pt x="739" y="367"/>
                  </a:lnTo>
                  <a:lnTo>
                    <a:pt x="739" y="367"/>
                  </a:lnTo>
                  <a:lnTo>
                    <a:pt x="739" y="327"/>
                  </a:lnTo>
                  <a:lnTo>
                    <a:pt x="734" y="293"/>
                  </a:lnTo>
                  <a:lnTo>
                    <a:pt x="724" y="259"/>
                  </a:lnTo>
                  <a:lnTo>
                    <a:pt x="710" y="225"/>
                  </a:lnTo>
                  <a:lnTo>
                    <a:pt x="695" y="190"/>
                  </a:lnTo>
                  <a:lnTo>
                    <a:pt x="676" y="161"/>
                  </a:lnTo>
                  <a:lnTo>
                    <a:pt x="656" y="132"/>
                  </a:lnTo>
                  <a:lnTo>
                    <a:pt x="632" y="107"/>
                  </a:lnTo>
                  <a:lnTo>
                    <a:pt x="607" y="83"/>
                  </a:lnTo>
                  <a:lnTo>
                    <a:pt x="578" y="63"/>
                  </a:lnTo>
                  <a:lnTo>
                    <a:pt x="548" y="44"/>
                  </a:lnTo>
                  <a:lnTo>
                    <a:pt x="514" y="29"/>
                  </a:lnTo>
                  <a:lnTo>
                    <a:pt x="480" y="14"/>
                  </a:lnTo>
                  <a:lnTo>
                    <a:pt x="446" y="5"/>
                  </a:lnTo>
                  <a:lnTo>
                    <a:pt x="407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33" y="0"/>
                  </a:lnTo>
                  <a:lnTo>
                    <a:pt x="299" y="5"/>
                  </a:lnTo>
                  <a:lnTo>
                    <a:pt x="260" y="14"/>
                  </a:lnTo>
                  <a:lnTo>
                    <a:pt x="226" y="29"/>
                  </a:lnTo>
                  <a:lnTo>
                    <a:pt x="196" y="44"/>
                  </a:lnTo>
                  <a:lnTo>
                    <a:pt x="167" y="63"/>
                  </a:lnTo>
                  <a:lnTo>
                    <a:pt x="137" y="83"/>
                  </a:lnTo>
                  <a:lnTo>
                    <a:pt x="108" y="107"/>
                  </a:lnTo>
                  <a:lnTo>
                    <a:pt x="89" y="132"/>
                  </a:lnTo>
                  <a:lnTo>
                    <a:pt x="64" y="161"/>
                  </a:lnTo>
                  <a:lnTo>
                    <a:pt x="45" y="190"/>
                  </a:lnTo>
                  <a:lnTo>
                    <a:pt x="30" y="225"/>
                  </a:lnTo>
                  <a:lnTo>
                    <a:pt x="20" y="259"/>
                  </a:lnTo>
                  <a:lnTo>
                    <a:pt x="10" y="293"/>
                  </a:lnTo>
                  <a:lnTo>
                    <a:pt x="5" y="327"/>
                  </a:lnTo>
                  <a:lnTo>
                    <a:pt x="0" y="367"/>
                  </a:lnTo>
                  <a:lnTo>
                    <a:pt x="54" y="36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44" name="Freeform 2073"/>
            <p:cNvSpPr>
              <a:spLocks/>
            </p:cNvSpPr>
            <p:nvPr/>
          </p:nvSpPr>
          <p:spPr bwMode="auto">
            <a:xfrm>
              <a:off x="2350" y="2040"/>
              <a:ext cx="460" cy="230"/>
            </a:xfrm>
            <a:custGeom>
              <a:avLst/>
              <a:gdLst>
                <a:gd name="T0" fmla="*/ 30 w 460"/>
                <a:gd name="T1" fmla="*/ 0 h 230"/>
                <a:gd name="T2" fmla="*/ 30 w 460"/>
                <a:gd name="T3" fmla="*/ 0 h 230"/>
                <a:gd name="T4" fmla="*/ 35 w 460"/>
                <a:gd name="T5" fmla="*/ 39 h 230"/>
                <a:gd name="T6" fmla="*/ 44 w 460"/>
                <a:gd name="T7" fmla="*/ 78 h 230"/>
                <a:gd name="T8" fmla="*/ 64 w 460"/>
                <a:gd name="T9" fmla="*/ 112 h 230"/>
                <a:gd name="T10" fmla="*/ 88 w 460"/>
                <a:gd name="T11" fmla="*/ 141 h 230"/>
                <a:gd name="T12" fmla="*/ 118 w 460"/>
                <a:gd name="T13" fmla="*/ 166 h 230"/>
                <a:gd name="T14" fmla="*/ 152 w 460"/>
                <a:gd name="T15" fmla="*/ 186 h 230"/>
                <a:gd name="T16" fmla="*/ 186 w 460"/>
                <a:gd name="T17" fmla="*/ 195 h 230"/>
                <a:gd name="T18" fmla="*/ 230 w 460"/>
                <a:gd name="T19" fmla="*/ 200 h 230"/>
                <a:gd name="T20" fmla="*/ 230 w 460"/>
                <a:gd name="T21" fmla="*/ 200 h 230"/>
                <a:gd name="T22" fmla="*/ 269 w 460"/>
                <a:gd name="T23" fmla="*/ 195 h 230"/>
                <a:gd name="T24" fmla="*/ 309 w 460"/>
                <a:gd name="T25" fmla="*/ 186 h 230"/>
                <a:gd name="T26" fmla="*/ 338 w 460"/>
                <a:gd name="T27" fmla="*/ 166 h 230"/>
                <a:gd name="T28" fmla="*/ 372 w 460"/>
                <a:gd name="T29" fmla="*/ 141 h 230"/>
                <a:gd name="T30" fmla="*/ 392 w 460"/>
                <a:gd name="T31" fmla="*/ 112 h 230"/>
                <a:gd name="T32" fmla="*/ 411 w 460"/>
                <a:gd name="T33" fmla="*/ 78 h 230"/>
                <a:gd name="T34" fmla="*/ 426 w 460"/>
                <a:gd name="T35" fmla="*/ 39 h 230"/>
                <a:gd name="T36" fmla="*/ 426 w 460"/>
                <a:gd name="T37" fmla="*/ 0 h 230"/>
                <a:gd name="T38" fmla="*/ 460 w 460"/>
                <a:gd name="T39" fmla="*/ 0 h 230"/>
                <a:gd name="T40" fmla="*/ 460 w 460"/>
                <a:gd name="T41" fmla="*/ 0 h 230"/>
                <a:gd name="T42" fmla="*/ 455 w 460"/>
                <a:gd name="T43" fmla="*/ 49 h 230"/>
                <a:gd name="T44" fmla="*/ 441 w 460"/>
                <a:gd name="T45" fmla="*/ 93 h 230"/>
                <a:gd name="T46" fmla="*/ 421 w 460"/>
                <a:gd name="T47" fmla="*/ 132 h 230"/>
                <a:gd name="T48" fmla="*/ 392 w 460"/>
                <a:gd name="T49" fmla="*/ 166 h 230"/>
                <a:gd name="T50" fmla="*/ 357 w 460"/>
                <a:gd name="T51" fmla="*/ 190 h 230"/>
                <a:gd name="T52" fmla="*/ 318 w 460"/>
                <a:gd name="T53" fmla="*/ 215 h 230"/>
                <a:gd name="T54" fmla="*/ 274 w 460"/>
                <a:gd name="T55" fmla="*/ 225 h 230"/>
                <a:gd name="T56" fmla="*/ 230 w 460"/>
                <a:gd name="T57" fmla="*/ 230 h 230"/>
                <a:gd name="T58" fmla="*/ 230 w 460"/>
                <a:gd name="T59" fmla="*/ 230 h 230"/>
                <a:gd name="T60" fmla="*/ 181 w 460"/>
                <a:gd name="T61" fmla="*/ 225 h 230"/>
                <a:gd name="T62" fmla="*/ 137 w 460"/>
                <a:gd name="T63" fmla="*/ 215 h 230"/>
                <a:gd name="T64" fmla="*/ 98 w 460"/>
                <a:gd name="T65" fmla="*/ 190 h 230"/>
                <a:gd name="T66" fmla="*/ 64 w 460"/>
                <a:gd name="T67" fmla="*/ 166 h 230"/>
                <a:gd name="T68" fmla="*/ 39 w 460"/>
                <a:gd name="T69" fmla="*/ 132 h 230"/>
                <a:gd name="T70" fmla="*/ 15 w 460"/>
                <a:gd name="T71" fmla="*/ 93 h 230"/>
                <a:gd name="T72" fmla="*/ 5 w 460"/>
                <a:gd name="T73" fmla="*/ 49 h 230"/>
                <a:gd name="T74" fmla="*/ 0 w 460"/>
                <a:gd name="T75" fmla="*/ 0 h 230"/>
                <a:gd name="T76" fmla="*/ 30 w 460"/>
                <a:gd name="T7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0" h="230">
                  <a:moveTo>
                    <a:pt x="30" y="0"/>
                  </a:moveTo>
                  <a:lnTo>
                    <a:pt x="30" y="0"/>
                  </a:lnTo>
                  <a:lnTo>
                    <a:pt x="35" y="39"/>
                  </a:lnTo>
                  <a:lnTo>
                    <a:pt x="44" y="78"/>
                  </a:lnTo>
                  <a:lnTo>
                    <a:pt x="64" y="112"/>
                  </a:lnTo>
                  <a:lnTo>
                    <a:pt x="88" y="141"/>
                  </a:lnTo>
                  <a:lnTo>
                    <a:pt x="118" y="166"/>
                  </a:lnTo>
                  <a:lnTo>
                    <a:pt x="152" y="186"/>
                  </a:lnTo>
                  <a:lnTo>
                    <a:pt x="186" y="195"/>
                  </a:lnTo>
                  <a:lnTo>
                    <a:pt x="230" y="200"/>
                  </a:lnTo>
                  <a:lnTo>
                    <a:pt x="230" y="200"/>
                  </a:lnTo>
                  <a:lnTo>
                    <a:pt x="269" y="195"/>
                  </a:lnTo>
                  <a:lnTo>
                    <a:pt x="309" y="186"/>
                  </a:lnTo>
                  <a:lnTo>
                    <a:pt x="338" y="166"/>
                  </a:lnTo>
                  <a:lnTo>
                    <a:pt x="372" y="141"/>
                  </a:lnTo>
                  <a:lnTo>
                    <a:pt x="392" y="112"/>
                  </a:lnTo>
                  <a:lnTo>
                    <a:pt x="411" y="78"/>
                  </a:lnTo>
                  <a:lnTo>
                    <a:pt x="426" y="39"/>
                  </a:lnTo>
                  <a:lnTo>
                    <a:pt x="426" y="0"/>
                  </a:lnTo>
                  <a:lnTo>
                    <a:pt x="460" y="0"/>
                  </a:lnTo>
                  <a:lnTo>
                    <a:pt x="460" y="0"/>
                  </a:lnTo>
                  <a:lnTo>
                    <a:pt x="455" y="49"/>
                  </a:lnTo>
                  <a:lnTo>
                    <a:pt x="441" y="93"/>
                  </a:lnTo>
                  <a:lnTo>
                    <a:pt x="421" y="132"/>
                  </a:lnTo>
                  <a:lnTo>
                    <a:pt x="392" y="166"/>
                  </a:lnTo>
                  <a:lnTo>
                    <a:pt x="357" y="190"/>
                  </a:lnTo>
                  <a:lnTo>
                    <a:pt x="318" y="215"/>
                  </a:lnTo>
                  <a:lnTo>
                    <a:pt x="274" y="225"/>
                  </a:lnTo>
                  <a:lnTo>
                    <a:pt x="230" y="230"/>
                  </a:lnTo>
                  <a:lnTo>
                    <a:pt x="230" y="230"/>
                  </a:lnTo>
                  <a:lnTo>
                    <a:pt x="181" y="225"/>
                  </a:lnTo>
                  <a:lnTo>
                    <a:pt x="137" y="215"/>
                  </a:lnTo>
                  <a:lnTo>
                    <a:pt x="98" y="190"/>
                  </a:lnTo>
                  <a:lnTo>
                    <a:pt x="64" y="166"/>
                  </a:lnTo>
                  <a:lnTo>
                    <a:pt x="39" y="132"/>
                  </a:lnTo>
                  <a:lnTo>
                    <a:pt x="15" y="93"/>
                  </a:lnTo>
                  <a:lnTo>
                    <a:pt x="5" y="4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45" name="Freeform 2074"/>
            <p:cNvSpPr>
              <a:spLocks/>
            </p:cNvSpPr>
            <p:nvPr/>
          </p:nvSpPr>
          <p:spPr bwMode="auto">
            <a:xfrm>
              <a:off x="2350" y="1810"/>
              <a:ext cx="460" cy="230"/>
            </a:xfrm>
            <a:custGeom>
              <a:avLst/>
              <a:gdLst>
                <a:gd name="T0" fmla="*/ 30 w 460"/>
                <a:gd name="T1" fmla="*/ 230 h 230"/>
                <a:gd name="T2" fmla="*/ 30 w 460"/>
                <a:gd name="T3" fmla="*/ 230 h 230"/>
                <a:gd name="T4" fmla="*/ 35 w 460"/>
                <a:gd name="T5" fmla="*/ 190 h 230"/>
                <a:gd name="T6" fmla="*/ 44 w 460"/>
                <a:gd name="T7" fmla="*/ 151 h 230"/>
                <a:gd name="T8" fmla="*/ 64 w 460"/>
                <a:gd name="T9" fmla="*/ 117 h 230"/>
                <a:gd name="T10" fmla="*/ 88 w 460"/>
                <a:gd name="T11" fmla="*/ 88 h 230"/>
                <a:gd name="T12" fmla="*/ 118 w 460"/>
                <a:gd name="T13" fmla="*/ 63 h 230"/>
                <a:gd name="T14" fmla="*/ 152 w 460"/>
                <a:gd name="T15" fmla="*/ 49 h 230"/>
                <a:gd name="T16" fmla="*/ 186 w 460"/>
                <a:gd name="T17" fmla="*/ 34 h 230"/>
                <a:gd name="T18" fmla="*/ 230 w 460"/>
                <a:gd name="T19" fmla="*/ 29 h 230"/>
                <a:gd name="T20" fmla="*/ 230 w 460"/>
                <a:gd name="T21" fmla="*/ 29 h 230"/>
                <a:gd name="T22" fmla="*/ 269 w 460"/>
                <a:gd name="T23" fmla="*/ 34 h 230"/>
                <a:gd name="T24" fmla="*/ 309 w 460"/>
                <a:gd name="T25" fmla="*/ 49 h 230"/>
                <a:gd name="T26" fmla="*/ 338 w 460"/>
                <a:gd name="T27" fmla="*/ 63 h 230"/>
                <a:gd name="T28" fmla="*/ 372 w 460"/>
                <a:gd name="T29" fmla="*/ 88 h 230"/>
                <a:gd name="T30" fmla="*/ 392 w 460"/>
                <a:gd name="T31" fmla="*/ 117 h 230"/>
                <a:gd name="T32" fmla="*/ 411 w 460"/>
                <a:gd name="T33" fmla="*/ 151 h 230"/>
                <a:gd name="T34" fmla="*/ 426 w 460"/>
                <a:gd name="T35" fmla="*/ 190 h 230"/>
                <a:gd name="T36" fmla="*/ 426 w 460"/>
                <a:gd name="T37" fmla="*/ 230 h 230"/>
                <a:gd name="T38" fmla="*/ 460 w 460"/>
                <a:gd name="T39" fmla="*/ 230 h 230"/>
                <a:gd name="T40" fmla="*/ 460 w 460"/>
                <a:gd name="T41" fmla="*/ 230 h 230"/>
                <a:gd name="T42" fmla="*/ 455 w 460"/>
                <a:gd name="T43" fmla="*/ 186 h 230"/>
                <a:gd name="T44" fmla="*/ 441 w 460"/>
                <a:gd name="T45" fmla="*/ 142 h 230"/>
                <a:gd name="T46" fmla="*/ 421 w 460"/>
                <a:gd name="T47" fmla="*/ 102 h 230"/>
                <a:gd name="T48" fmla="*/ 392 w 460"/>
                <a:gd name="T49" fmla="*/ 68 h 230"/>
                <a:gd name="T50" fmla="*/ 357 w 460"/>
                <a:gd name="T51" fmla="*/ 39 h 230"/>
                <a:gd name="T52" fmla="*/ 318 w 460"/>
                <a:gd name="T53" fmla="*/ 19 h 230"/>
                <a:gd name="T54" fmla="*/ 274 w 460"/>
                <a:gd name="T55" fmla="*/ 5 h 230"/>
                <a:gd name="T56" fmla="*/ 230 w 460"/>
                <a:gd name="T57" fmla="*/ 0 h 230"/>
                <a:gd name="T58" fmla="*/ 230 w 460"/>
                <a:gd name="T59" fmla="*/ 0 h 230"/>
                <a:gd name="T60" fmla="*/ 181 w 460"/>
                <a:gd name="T61" fmla="*/ 5 h 230"/>
                <a:gd name="T62" fmla="*/ 137 w 460"/>
                <a:gd name="T63" fmla="*/ 19 h 230"/>
                <a:gd name="T64" fmla="*/ 98 w 460"/>
                <a:gd name="T65" fmla="*/ 39 h 230"/>
                <a:gd name="T66" fmla="*/ 64 w 460"/>
                <a:gd name="T67" fmla="*/ 68 h 230"/>
                <a:gd name="T68" fmla="*/ 39 w 460"/>
                <a:gd name="T69" fmla="*/ 102 h 230"/>
                <a:gd name="T70" fmla="*/ 15 w 460"/>
                <a:gd name="T71" fmla="*/ 142 h 230"/>
                <a:gd name="T72" fmla="*/ 5 w 460"/>
                <a:gd name="T73" fmla="*/ 186 h 230"/>
                <a:gd name="T74" fmla="*/ 0 w 460"/>
                <a:gd name="T75" fmla="*/ 230 h 230"/>
                <a:gd name="T76" fmla="*/ 30 w 460"/>
                <a:gd name="T77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0" h="230">
                  <a:moveTo>
                    <a:pt x="30" y="230"/>
                  </a:moveTo>
                  <a:lnTo>
                    <a:pt x="30" y="230"/>
                  </a:lnTo>
                  <a:lnTo>
                    <a:pt x="35" y="190"/>
                  </a:lnTo>
                  <a:lnTo>
                    <a:pt x="44" y="151"/>
                  </a:lnTo>
                  <a:lnTo>
                    <a:pt x="64" y="117"/>
                  </a:lnTo>
                  <a:lnTo>
                    <a:pt x="88" y="88"/>
                  </a:lnTo>
                  <a:lnTo>
                    <a:pt x="118" y="63"/>
                  </a:lnTo>
                  <a:lnTo>
                    <a:pt x="152" y="49"/>
                  </a:lnTo>
                  <a:lnTo>
                    <a:pt x="186" y="34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69" y="34"/>
                  </a:lnTo>
                  <a:lnTo>
                    <a:pt x="309" y="49"/>
                  </a:lnTo>
                  <a:lnTo>
                    <a:pt x="338" y="63"/>
                  </a:lnTo>
                  <a:lnTo>
                    <a:pt x="372" y="88"/>
                  </a:lnTo>
                  <a:lnTo>
                    <a:pt x="392" y="117"/>
                  </a:lnTo>
                  <a:lnTo>
                    <a:pt x="411" y="151"/>
                  </a:lnTo>
                  <a:lnTo>
                    <a:pt x="426" y="190"/>
                  </a:lnTo>
                  <a:lnTo>
                    <a:pt x="426" y="230"/>
                  </a:lnTo>
                  <a:lnTo>
                    <a:pt x="460" y="230"/>
                  </a:lnTo>
                  <a:lnTo>
                    <a:pt x="460" y="230"/>
                  </a:lnTo>
                  <a:lnTo>
                    <a:pt x="455" y="186"/>
                  </a:lnTo>
                  <a:lnTo>
                    <a:pt x="441" y="142"/>
                  </a:lnTo>
                  <a:lnTo>
                    <a:pt x="421" y="102"/>
                  </a:lnTo>
                  <a:lnTo>
                    <a:pt x="392" y="68"/>
                  </a:lnTo>
                  <a:lnTo>
                    <a:pt x="357" y="39"/>
                  </a:lnTo>
                  <a:lnTo>
                    <a:pt x="318" y="19"/>
                  </a:lnTo>
                  <a:lnTo>
                    <a:pt x="274" y="5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181" y="5"/>
                  </a:lnTo>
                  <a:lnTo>
                    <a:pt x="137" y="19"/>
                  </a:lnTo>
                  <a:lnTo>
                    <a:pt x="98" y="39"/>
                  </a:lnTo>
                  <a:lnTo>
                    <a:pt x="64" y="68"/>
                  </a:lnTo>
                  <a:lnTo>
                    <a:pt x="39" y="102"/>
                  </a:lnTo>
                  <a:lnTo>
                    <a:pt x="15" y="142"/>
                  </a:lnTo>
                  <a:lnTo>
                    <a:pt x="5" y="186"/>
                  </a:lnTo>
                  <a:lnTo>
                    <a:pt x="0" y="230"/>
                  </a:lnTo>
                  <a:lnTo>
                    <a:pt x="30" y="23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46" name="Freeform 2075"/>
            <p:cNvSpPr>
              <a:spLocks/>
            </p:cNvSpPr>
            <p:nvPr/>
          </p:nvSpPr>
          <p:spPr bwMode="auto">
            <a:xfrm>
              <a:off x="2463" y="2040"/>
              <a:ext cx="230" cy="117"/>
            </a:xfrm>
            <a:custGeom>
              <a:avLst/>
              <a:gdLst>
                <a:gd name="T0" fmla="*/ 15 w 230"/>
                <a:gd name="T1" fmla="*/ 0 h 117"/>
                <a:gd name="T2" fmla="*/ 15 w 230"/>
                <a:gd name="T3" fmla="*/ 0 h 117"/>
                <a:gd name="T4" fmla="*/ 19 w 230"/>
                <a:gd name="T5" fmla="*/ 19 h 117"/>
                <a:gd name="T6" fmla="*/ 24 w 230"/>
                <a:gd name="T7" fmla="*/ 39 h 117"/>
                <a:gd name="T8" fmla="*/ 34 w 230"/>
                <a:gd name="T9" fmla="*/ 58 h 117"/>
                <a:gd name="T10" fmla="*/ 44 w 230"/>
                <a:gd name="T11" fmla="*/ 73 h 117"/>
                <a:gd name="T12" fmla="*/ 59 w 230"/>
                <a:gd name="T13" fmla="*/ 83 h 117"/>
                <a:gd name="T14" fmla="*/ 78 w 230"/>
                <a:gd name="T15" fmla="*/ 93 h 117"/>
                <a:gd name="T16" fmla="*/ 98 w 230"/>
                <a:gd name="T17" fmla="*/ 97 h 117"/>
                <a:gd name="T18" fmla="*/ 117 w 230"/>
                <a:gd name="T19" fmla="*/ 102 h 117"/>
                <a:gd name="T20" fmla="*/ 117 w 230"/>
                <a:gd name="T21" fmla="*/ 102 h 117"/>
                <a:gd name="T22" fmla="*/ 137 w 230"/>
                <a:gd name="T23" fmla="*/ 97 h 117"/>
                <a:gd name="T24" fmla="*/ 156 w 230"/>
                <a:gd name="T25" fmla="*/ 93 h 117"/>
                <a:gd name="T26" fmla="*/ 171 w 230"/>
                <a:gd name="T27" fmla="*/ 83 h 117"/>
                <a:gd name="T28" fmla="*/ 186 w 230"/>
                <a:gd name="T29" fmla="*/ 73 h 117"/>
                <a:gd name="T30" fmla="*/ 200 w 230"/>
                <a:gd name="T31" fmla="*/ 58 h 117"/>
                <a:gd name="T32" fmla="*/ 205 w 230"/>
                <a:gd name="T33" fmla="*/ 39 h 117"/>
                <a:gd name="T34" fmla="*/ 215 w 230"/>
                <a:gd name="T35" fmla="*/ 19 h 117"/>
                <a:gd name="T36" fmla="*/ 215 w 230"/>
                <a:gd name="T37" fmla="*/ 0 h 117"/>
                <a:gd name="T38" fmla="*/ 230 w 230"/>
                <a:gd name="T39" fmla="*/ 0 h 117"/>
                <a:gd name="T40" fmla="*/ 230 w 230"/>
                <a:gd name="T41" fmla="*/ 0 h 117"/>
                <a:gd name="T42" fmla="*/ 230 w 230"/>
                <a:gd name="T43" fmla="*/ 24 h 117"/>
                <a:gd name="T44" fmla="*/ 220 w 230"/>
                <a:gd name="T45" fmla="*/ 44 h 117"/>
                <a:gd name="T46" fmla="*/ 210 w 230"/>
                <a:gd name="T47" fmla="*/ 63 h 117"/>
                <a:gd name="T48" fmla="*/ 196 w 230"/>
                <a:gd name="T49" fmla="*/ 83 h 117"/>
                <a:gd name="T50" fmla="*/ 181 w 230"/>
                <a:gd name="T51" fmla="*/ 97 h 117"/>
                <a:gd name="T52" fmla="*/ 161 w 230"/>
                <a:gd name="T53" fmla="*/ 107 h 117"/>
                <a:gd name="T54" fmla="*/ 137 w 230"/>
                <a:gd name="T55" fmla="*/ 112 h 117"/>
                <a:gd name="T56" fmla="*/ 117 w 230"/>
                <a:gd name="T57" fmla="*/ 117 h 117"/>
                <a:gd name="T58" fmla="*/ 117 w 230"/>
                <a:gd name="T59" fmla="*/ 117 h 117"/>
                <a:gd name="T60" fmla="*/ 93 w 230"/>
                <a:gd name="T61" fmla="*/ 112 h 117"/>
                <a:gd name="T62" fmla="*/ 73 w 230"/>
                <a:gd name="T63" fmla="*/ 107 h 117"/>
                <a:gd name="T64" fmla="*/ 54 w 230"/>
                <a:gd name="T65" fmla="*/ 97 h 117"/>
                <a:gd name="T66" fmla="*/ 34 w 230"/>
                <a:gd name="T67" fmla="*/ 83 h 117"/>
                <a:gd name="T68" fmla="*/ 19 w 230"/>
                <a:gd name="T69" fmla="*/ 63 h 117"/>
                <a:gd name="T70" fmla="*/ 10 w 230"/>
                <a:gd name="T71" fmla="*/ 44 h 117"/>
                <a:gd name="T72" fmla="*/ 5 w 230"/>
                <a:gd name="T73" fmla="*/ 24 h 117"/>
                <a:gd name="T74" fmla="*/ 0 w 230"/>
                <a:gd name="T75" fmla="*/ 0 h 117"/>
                <a:gd name="T76" fmla="*/ 15 w 230"/>
                <a:gd name="T7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0" h="117">
                  <a:moveTo>
                    <a:pt x="15" y="0"/>
                  </a:moveTo>
                  <a:lnTo>
                    <a:pt x="15" y="0"/>
                  </a:lnTo>
                  <a:lnTo>
                    <a:pt x="19" y="19"/>
                  </a:lnTo>
                  <a:lnTo>
                    <a:pt x="24" y="39"/>
                  </a:lnTo>
                  <a:lnTo>
                    <a:pt x="34" y="58"/>
                  </a:lnTo>
                  <a:lnTo>
                    <a:pt x="44" y="73"/>
                  </a:lnTo>
                  <a:lnTo>
                    <a:pt x="59" y="83"/>
                  </a:lnTo>
                  <a:lnTo>
                    <a:pt x="78" y="93"/>
                  </a:lnTo>
                  <a:lnTo>
                    <a:pt x="98" y="97"/>
                  </a:lnTo>
                  <a:lnTo>
                    <a:pt x="117" y="102"/>
                  </a:lnTo>
                  <a:lnTo>
                    <a:pt x="117" y="102"/>
                  </a:lnTo>
                  <a:lnTo>
                    <a:pt x="137" y="97"/>
                  </a:lnTo>
                  <a:lnTo>
                    <a:pt x="156" y="93"/>
                  </a:lnTo>
                  <a:lnTo>
                    <a:pt x="171" y="83"/>
                  </a:lnTo>
                  <a:lnTo>
                    <a:pt x="186" y="73"/>
                  </a:lnTo>
                  <a:lnTo>
                    <a:pt x="200" y="58"/>
                  </a:lnTo>
                  <a:lnTo>
                    <a:pt x="205" y="39"/>
                  </a:lnTo>
                  <a:lnTo>
                    <a:pt x="215" y="19"/>
                  </a:lnTo>
                  <a:lnTo>
                    <a:pt x="215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24"/>
                  </a:lnTo>
                  <a:lnTo>
                    <a:pt x="220" y="44"/>
                  </a:lnTo>
                  <a:lnTo>
                    <a:pt x="210" y="63"/>
                  </a:lnTo>
                  <a:lnTo>
                    <a:pt x="196" y="83"/>
                  </a:lnTo>
                  <a:lnTo>
                    <a:pt x="181" y="97"/>
                  </a:lnTo>
                  <a:lnTo>
                    <a:pt x="161" y="107"/>
                  </a:lnTo>
                  <a:lnTo>
                    <a:pt x="137" y="112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93" y="112"/>
                  </a:lnTo>
                  <a:lnTo>
                    <a:pt x="73" y="107"/>
                  </a:lnTo>
                  <a:lnTo>
                    <a:pt x="54" y="97"/>
                  </a:lnTo>
                  <a:lnTo>
                    <a:pt x="34" y="83"/>
                  </a:lnTo>
                  <a:lnTo>
                    <a:pt x="19" y="63"/>
                  </a:lnTo>
                  <a:lnTo>
                    <a:pt x="10" y="44"/>
                  </a:lnTo>
                  <a:lnTo>
                    <a:pt x="5" y="24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47" name="Freeform 2076"/>
            <p:cNvSpPr>
              <a:spLocks/>
            </p:cNvSpPr>
            <p:nvPr/>
          </p:nvSpPr>
          <p:spPr bwMode="auto">
            <a:xfrm>
              <a:off x="2463" y="1927"/>
              <a:ext cx="230" cy="113"/>
            </a:xfrm>
            <a:custGeom>
              <a:avLst/>
              <a:gdLst>
                <a:gd name="T0" fmla="*/ 15 w 230"/>
                <a:gd name="T1" fmla="*/ 113 h 113"/>
                <a:gd name="T2" fmla="*/ 15 w 230"/>
                <a:gd name="T3" fmla="*/ 113 h 113"/>
                <a:gd name="T4" fmla="*/ 19 w 230"/>
                <a:gd name="T5" fmla="*/ 93 h 113"/>
                <a:gd name="T6" fmla="*/ 24 w 230"/>
                <a:gd name="T7" fmla="*/ 73 h 113"/>
                <a:gd name="T8" fmla="*/ 34 w 230"/>
                <a:gd name="T9" fmla="*/ 59 h 113"/>
                <a:gd name="T10" fmla="*/ 44 w 230"/>
                <a:gd name="T11" fmla="*/ 44 h 113"/>
                <a:gd name="T12" fmla="*/ 59 w 230"/>
                <a:gd name="T13" fmla="*/ 29 h 113"/>
                <a:gd name="T14" fmla="*/ 78 w 230"/>
                <a:gd name="T15" fmla="*/ 20 h 113"/>
                <a:gd name="T16" fmla="*/ 98 w 230"/>
                <a:gd name="T17" fmla="*/ 15 h 113"/>
                <a:gd name="T18" fmla="*/ 117 w 230"/>
                <a:gd name="T19" fmla="*/ 15 h 113"/>
                <a:gd name="T20" fmla="*/ 117 w 230"/>
                <a:gd name="T21" fmla="*/ 15 h 113"/>
                <a:gd name="T22" fmla="*/ 137 w 230"/>
                <a:gd name="T23" fmla="*/ 15 h 113"/>
                <a:gd name="T24" fmla="*/ 156 w 230"/>
                <a:gd name="T25" fmla="*/ 20 h 113"/>
                <a:gd name="T26" fmla="*/ 171 w 230"/>
                <a:gd name="T27" fmla="*/ 29 h 113"/>
                <a:gd name="T28" fmla="*/ 186 w 230"/>
                <a:gd name="T29" fmla="*/ 44 h 113"/>
                <a:gd name="T30" fmla="*/ 200 w 230"/>
                <a:gd name="T31" fmla="*/ 59 h 113"/>
                <a:gd name="T32" fmla="*/ 205 w 230"/>
                <a:gd name="T33" fmla="*/ 73 h 113"/>
                <a:gd name="T34" fmla="*/ 215 w 230"/>
                <a:gd name="T35" fmla="*/ 93 h 113"/>
                <a:gd name="T36" fmla="*/ 215 w 230"/>
                <a:gd name="T37" fmla="*/ 113 h 113"/>
                <a:gd name="T38" fmla="*/ 230 w 230"/>
                <a:gd name="T39" fmla="*/ 113 h 113"/>
                <a:gd name="T40" fmla="*/ 230 w 230"/>
                <a:gd name="T41" fmla="*/ 113 h 113"/>
                <a:gd name="T42" fmla="*/ 230 w 230"/>
                <a:gd name="T43" fmla="*/ 88 h 113"/>
                <a:gd name="T44" fmla="*/ 220 w 230"/>
                <a:gd name="T45" fmla="*/ 69 h 113"/>
                <a:gd name="T46" fmla="*/ 210 w 230"/>
                <a:gd name="T47" fmla="*/ 49 h 113"/>
                <a:gd name="T48" fmla="*/ 196 w 230"/>
                <a:gd name="T49" fmla="*/ 34 h 113"/>
                <a:gd name="T50" fmla="*/ 181 w 230"/>
                <a:gd name="T51" fmla="*/ 20 h 113"/>
                <a:gd name="T52" fmla="*/ 161 w 230"/>
                <a:gd name="T53" fmla="*/ 10 h 113"/>
                <a:gd name="T54" fmla="*/ 137 w 230"/>
                <a:gd name="T55" fmla="*/ 0 h 113"/>
                <a:gd name="T56" fmla="*/ 117 w 230"/>
                <a:gd name="T57" fmla="*/ 0 h 113"/>
                <a:gd name="T58" fmla="*/ 117 w 230"/>
                <a:gd name="T59" fmla="*/ 0 h 113"/>
                <a:gd name="T60" fmla="*/ 93 w 230"/>
                <a:gd name="T61" fmla="*/ 0 h 113"/>
                <a:gd name="T62" fmla="*/ 73 w 230"/>
                <a:gd name="T63" fmla="*/ 10 h 113"/>
                <a:gd name="T64" fmla="*/ 54 w 230"/>
                <a:gd name="T65" fmla="*/ 20 h 113"/>
                <a:gd name="T66" fmla="*/ 34 w 230"/>
                <a:gd name="T67" fmla="*/ 34 h 113"/>
                <a:gd name="T68" fmla="*/ 19 w 230"/>
                <a:gd name="T69" fmla="*/ 49 h 113"/>
                <a:gd name="T70" fmla="*/ 10 w 230"/>
                <a:gd name="T71" fmla="*/ 69 h 113"/>
                <a:gd name="T72" fmla="*/ 5 w 230"/>
                <a:gd name="T73" fmla="*/ 88 h 113"/>
                <a:gd name="T74" fmla="*/ 0 w 230"/>
                <a:gd name="T75" fmla="*/ 113 h 113"/>
                <a:gd name="T76" fmla="*/ 15 w 230"/>
                <a:gd name="T7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0" h="113">
                  <a:moveTo>
                    <a:pt x="15" y="113"/>
                  </a:moveTo>
                  <a:lnTo>
                    <a:pt x="15" y="113"/>
                  </a:lnTo>
                  <a:lnTo>
                    <a:pt x="19" y="93"/>
                  </a:lnTo>
                  <a:lnTo>
                    <a:pt x="24" y="73"/>
                  </a:lnTo>
                  <a:lnTo>
                    <a:pt x="34" y="59"/>
                  </a:lnTo>
                  <a:lnTo>
                    <a:pt x="44" y="44"/>
                  </a:lnTo>
                  <a:lnTo>
                    <a:pt x="59" y="29"/>
                  </a:lnTo>
                  <a:lnTo>
                    <a:pt x="78" y="20"/>
                  </a:lnTo>
                  <a:lnTo>
                    <a:pt x="98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37" y="15"/>
                  </a:lnTo>
                  <a:lnTo>
                    <a:pt x="156" y="20"/>
                  </a:lnTo>
                  <a:lnTo>
                    <a:pt x="171" y="29"/>
                  </a:lnTo>
                  <a:lnTo>
                    <a:pt x="186" y="44"/>
                  </a:lnTo>
                  <a:lnTo>
                    <a:pt x="200" y="59"/>
                  </a:lnTo>
                  <a:lnTo>
                    <a:pt x="205" y="73"/>
                  </a:lnTo>
                  <a:lnTo>
                    <a:pt x="215" y="93"/>
                  </a:lnTo>
                  <a:lnTo>
                    <a:pt x="215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0" y="88"/>
                  </a:lnTo>
                  <a:lnTo>
                    <a:pt x="220" y="69"/>
                  </a:lnTo>
                  <a:lnTo>
                    <a:pt x="210" y="49"/>
                  </a:lnTo>
                  <a:lnTo>
                    <a:pt x="196" y="34"/>
                  </a:lnTo>
                  <a:lnTo>
                    <a:pt x="181" y="20"/>
                  </a:lnTo>
                  <a:lnTo>
                    <a:pt x="161" y="10"/>
                  </a:lnTo>
                  <a:lnTo>
                    <a:pt x="13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93" y="0"/>
                  </a:lnTo>
                  <a:lnTo>
                    <a:pt x="73" y="10"/>
                  </a:lnTo>
                  <a:lnTo>
                    <a:pt x="54" y="20"/>
                  </a:lnTo>
                  <a:lnTo>
                    <a:pt x="34" y="34"/>
                  </a:lnTo>
                  <a:lnTo>
                    <a:pt x="19" y="49"/>
                  </a:lnTo>
                  <a:lnTo>
                    <a:pt x="10" y="69"/>
                  </a:lnTo>
                  <a:lnTo>
                    <a:pt x="5" y="88"/>
                  </a:lnTo>
                  <a:lnTo>
                    <a:pt x="0" y="113"/>
                  </a:lnTo>
                  <a:lnTo>
                    <a:pt x="15" y="1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48" name="Rectangle 2077"/>
            <p:cNvSpPr>
              <a:spLocks noChangeArrowheads="1"/>
            </p:cNvSpPr>
            <p:nvPr/>
          </p:nvSpPr>
          <p:spPr bwMode="auto">
            <a:xfrm>
              <a:off x="2150" y="2030"/>
              <a:ext cx="171" cy="1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49" name="Rectangle 2078"/>
            <p:cNvSpPr>
              <a:spLocks noChangeArrowheads="1"/>
            </p:cNvSpPr>
            <p:nvPr/>
          </p:nvSpPr>
          <p:spPr bwMode="auto">
            <a:xfrm>
              <a:off x="2840" y="2030"/>
              <a:ext cx="166" cy="1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50" name="Rectangle 2079"/>
            <p:cNvSpPr>
              <a:spLocks noChangeArrowheads="1"/>
            </p:cNvSpPr>
            <p:nvPr/>
          </p:nvSpPr>
          <p:spPr bwMode="auto">
            <a:xfrm>
              <a:off x="2570" y="1609"/>
              <a:ext cx="15" cy="17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51" name="Rectangle 2080"/>
            <p:cNvSpPr>
              <a:spLocks noChangeArrowheads="1"/>
            </p:cNvSpPr>
            <p:nvPr/>
          </p:nvSpPr>
          <p:spPr bwMode="auto">
            <a:xfrm>
              <a:off x="2570" y="2299"/>
              <a:ext cx="15" cy="16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52" name="Freeform 2081"/>
            <p:cNvSpPr>
              <a:spLocks/>
            </p:cNvSpPr>
            <p:nvPr/>
          </p:nvSpPr>
          <p:spPr bwMode="auto">
            <a:xfrm>
              <a:off x="2566" y="1682"/>
              <a:ext cx="24" cy="25"/>
            </a:xfrm>
            <a:custGeom>
              <a:avLst/>
              <a:gdLst>
                <a:gd name="T0" fmla="*/ 24 w 24"/>
                <a:gd name="T1" fmla="*/ 15 h 25"/>
                <a:gd name="T2" fmla="*/ 24 w 24"/>
                <a:gd name="T3" fmla="*/ 15 h 25"/>
                <a:gd name="T4" fmla="*/ 19 w 24"/>
                <a:gd name="T5" fmla="*/ 5 h 25"/>
                <a:gd name="T6" fmla="*/ 9 w 24"/>
                <a:gd name="T7" fmla="*/ 0 h 25"/>
                <a:gd name="T8" fmla="*/ 9 w 24"/>
                <a:gd name="T9" fmla="*/ 0 h 25"/>
                <a:gd name="T10" fmla="*/ 4 w 24"/>
                <a:gd name="T11" fmla="*/ 5 h 25"/>
                <a:gd name="T12" fmla="*/ 0 w 24"/>
                <a:gd name="T13" fmla="*/ 15 h 25"/>
                <a:gd name="T14" fmla="*/ 0 w 24"/>
                <a:gd name="T15" fmla="*/ 15 h 25"/>
                <a:gd name="T16" fmla="*/ 4 w 24"/>
                <a:gd name="T17" fmla="*/ 20 h 25"/>
                <a:gd name="T18" fmla="*/ 9 w 24"/>
                <a:gd name="T19" fmla="*/ 25 h 25"/>
                <a:gd name="T20" fmla="*/ 9 w 24"/>
                <a:gd name="T21" fmla="*/ 25 h 25"/>
                <a:gd name="T22" fmla="*/ 19 w 24"/>
                <a:gd name="T23" fmla="*/ 20 h 25"/>
                <a:gd name="T24" fmla="*/ 24 w 24"/>
                <a:gd name="T25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24" y="15"/>
                  </a:moveTo>
                  <a:lnTo>
                    <a:pt x="24" y="15"/>
                  </a:lnTo>
                  <a:lnTo>
                    <a:pt x="19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20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9" y="20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53" name="Freeform 2082"/>
            <p:cNvSpPr>
              <a:spLocks/>
            </p:cNvSpPr>
            <p:nvPr/>
          </p:nvSpPr>
          <p:spPr bwMode="auto">
            <a:xfrm>
              <a:off x="2566" y="1682"/>
              <a:ext cx="24" cy="25"/>
            </a:xfrm>
            <a:custGeom>
              <a:avLst/>
              <a:gdLst>
                <a:gd name="T0" fmla="*/ 24 w 24"/>
                <a:gd name="T1" fmla="*/ 15 h 25"/>
                <a:gd name="T2" fmla="*/ 24 w 24"/>
                <a:gd name="T3" fmla="*/ 15 h 25"/>
                <a:gd name="T4" fmla="*/ 19 w 24"/>
                <a:gd name="T5" fmla="*/ 5 h 25"/>
                <a:gd name="T6" fmla="*/ 9 w 24"/>
                <a:gd name="T7" fmla="*/ 0 h 25"/>
                <a:gd name="T8" fmla="*/ 9 w 24"/>
                <a:gd name="T9" fmla="*/ 0 h 25"/>
                <a:gd name="T10" fmla="*/ 4 w 24"/>
                <a:gd name="T11" fmla="*/ 5 h 25"/>
                <a:gd name="T12" fmla="*/ 0 w 24"/>
                <a:gd name="T13" fmla="*/ 15 h 25"/>
                <a:gd name="T14" fmla="*/ 0 w 24"/>
                <a:gd name="T15" fmla="*/ 15 h 25"/>
                <a:gd name="T16" fmla="*/ 4 w 24"/>
                <a:gd name="T17" fmla="*/ 20 h 25"/>
                <a:gd name="T18" fmla="*/ 9 w 24"/>
                <a:gd name="T19" fmla="*/ 25 h 25"/>
                <a:gd name="T20" fmla="*/ 9 w 24"/>
                <a:gd name="T21" fmla="*/ 25 h 25"/>
                <a:gd name="T22" fmla="*/ 19 w 24"/>
                <a:gd name="T23" fmla="*/ 20 h 25"/>
                <a:gd name="T24" fmla="*/ 24 w 24"/>
                <a:gd name="T25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24" y="15"/>
                  </a:moveTo>
                  <a:lnTo>
                    <a:pt x="24" y="15"/>
                  </a:lnTo>
                  <a:lnTo>
                    <a:pt x="19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20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9" y="20"/>
                  </a:lnTo>
                  <a:lnTo>
                    <a:pt x="24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54" name="Freeform 2083"/>
            <p:cNvSpPr>
              <a:spLocks/>
            </p:cNvSpPr>
            <p:nvPr/>
          </p:nvSpPr>
          <p:spPr bwMode="auto">
            <a:xfrm>
              <a:off x="2805" y="1780"/>
              <a:ext cx="30" cy="25"/>
            </a:xfrm>
            <a:custGeom>
              <a:avLst/>
              <a:gdLst>
                <a:gd name="T0" fmla="*/ 25 w 30"/>
                <a:gd name="T1" fmla="*/ 25 h 25"/>
                <a:gd name="T2" fmla="*/ 25 w 30"/>
                <a:gd name="T3" fmla="*/ 25 h 25"/>
                <a:gd name="T4" fmla="*/ 30 w 30"/>
                <a:gd name="T5" fmla="*/ 15 h 25"/>
                <a:gd name="T6" fmla="*/ 25 w 30"/>
                <a:gd name="T7" fmla="*/ 5 h 25"/>
                <a:gd name="T8" fmla="*/ 25 w 30"/>
                <a:gd name="T9" fmla="*/ 5 h 25"/>
                <a:gd name="T10" fmla="*/ 15 w 30"/>
                <a:gd name="T11" fmla="*/ 0 h 25"/>
                <a:gd name="T12" fmla="*/ 5 w 30"/>
                <a:gd name="T13" fmla="*/ 5 h 25"/>
                <a:gd name="T14" fmla="*/ 5 w 30"/>
                <a:gd name="T15" fmla="*/ 5 h 25"/>
                <a:gd name="T16" fmla="*/ 0 w 30"/>
                <a:gd name="T17" fmla="*/ 15 h 25"/>
                <a:gd name="T18" fmla="*/ 5 w 30"/>
                <a:gd name="T19" fmla="*/ 25 h 25"/>
                <a:gd name="T20" fmla="*/ 5 w 30"/>
                <a:gd name="T21" fmla="*/ 25 h 25"/>
                <a:gd name="T22" fmla="*/ 15 w 30"/>
                <a:gd name="T23" fmla="*/ 25 h 25"/>
                <a:gd name="T24" fmla="*/ 25 w 30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5">
                  <a:moveTo>
                    <a:pt x="25" y="25"/>
                  </a:moveTo>
                  <a:lnTo>
                    <a:pt x="25" y="25"/>
                  </a:lnTo>
                  <a:lnTo>
                    <a:pt x="30" y="1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1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1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15" y="25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55" name="Freeform 2084"/>
            <p:cNvSpPr>
              <a:spLocks/>
            </p:cNvSpPr>
            <p:nvPr/>
          </p:nvSpPr>
          <p:spPr bwMode="auto">
            <a:xfrm>
              <a:off x="2805" y="1780"/>
              <a:ext cx="30" cy="25"/>
            </a:xfrm>
            <a:custGeom>
              <a:avLst/>
              <a:gdLst>
                <a:gd name="T0" fmla="*/ 25 w 30"/>
                <a:gd name="T1" fmla="*/ 25 h 25"/>
                <a:gd name="T2" fmla="*/ 25 w 30"/>
                <a:gd name="T3" fmla="*/ 25 h 25"/>
                <a:gd name="T4" fmla="*/ 30 w 30"/>
                <a:gd name="T5" fmla="*/ 15 h 25"/>
                <a:gd name="T6" fmla="*/ 25 w 30"/>
                <a:gd name="T7" fmla="*/ 5 h 25"/>
                <a:gd name="T8" fmla="*/ 25 w 30"/>
                <a:gd name="T9" fmla="*/ 5 h 25"/>
                <a:gd name="T10" fmla="*/ 15 w 30"/>
                <a:gd name="T11" fmla="*/ 0 h 25"/>
                <a:gd name="T12" fmla="*/ 5 w 30"/>
                <a:gd name="T13" fmla="*/ 5 h 25"/>
                <a:gd name="T14" fmla="*/ 5 w 30"/>
                <a:gd name="T15" fmla="*/ 5 h 25"/>
                <a:gd name="T16" fmla="*/ 0 w 30"/>
                <a:gd name="T17" fmla="*/ 15 h 25"/>
                <a:gd name="T18" fmla="*/ 5 w 30"/>
                <a:gd name="T19" fmla="*/ 25 h 25"/>
                <a:gd name="T20" fmla="*/ 5 w 30"/>
                <a:gd name="T21" fmla="*/ 25 h 25"/>
                <a:gd name="T22" fmla="*/ 15 w 30"/>
                <a:gd name="T23" fmla="*/ 25 h 25"/>
                <a:gd name="T24" fmla="*/ 25 w 30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5">
                  <a:moveTo>
                    <a:pt x="25" y="25"/>
                  </a:moveTo>
                  <a:lnTo>
                    <a:pt x="25" y="25"/>
                  </a:lnTo>
                  <a:lnTo>
                    <a:pt x="30" y="1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1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1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15" y="25"/>
                  </a:lnTo>
                  <a:lnTo>
                    <a:pt x="25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56" name="Freeform 2085"/>
            <p:cNvSpPr>
              <a:spLocks/>
            </p:cNvSpPr>
            <p:nvPr/>
          </p:nvSpPr>
          <p:spPr bwMode="auto">
            <a:xfrm>
              <a:off x="2908" y="2025"/>
              <a:ext cx="24" cy="24"/>
            </a:xfrm>
            <a:custGeom>
              <a:avLst/>
              <a:gdLst>
                <a:gd name="T0" fmla="*/ 15 w 24"/>
                <a:gd name="T1" fmla="*/ 24 h 24"/>
                <a:gd name="T2" fmla="*/ 15 w 24"/>
                <a:gd name="T3" fmla="*/ 24 h 24"/>
                <a:gd name="T4" fmla="*/ 20 w 24"/>
                <a:gd name="T5" fmla="*/ 19 h 24"/>
                <a:gd name="T6" fmla="*/ 24 w 24"/>
                <a:gd name="T7" fmla="*/ 10 h 24"/>
                <a:gd name="T8" fmla="*/ 24 w 24"/>
                <a:gd name="T9" fmla="*/ 10 h 24"/>
                <a:gd name="T10" fmla="*/ 20 w 24"/>
                <a:gd name="T11" fmla="*/ 0 h 24"/>
                <a:gd name="T12" fmla="*/ 15 w 24"/>
                <a:gd name="T13" fmla="*/ 0 h 24"/>
                <a:gd name="T14" fmla="*/ 15 w 24"/>
                <a:gd name="T15" fmla="*/ 0 h 24"/>
                <a:gd name="T16" fmla="*/ 5 w 24"/>
                <a:gd name="T17" fmla="*/ 0 h 24"/>
                <a:gd name="T18" fmla="*/ 0 w 24"/>
                <a:gd name="T19" fmla="*/ 10 h 24"/>
                <a:gd name="T20" fmla="*/ 0 w 24"/>
                <a:gd name="T21" fmla="*/ 10 h 24"/>
                <a:gd name="T22" fmla="*/ 5 w 24"/>
                <a:gd name="T23" fmla="*/ 19 h 24"/>
                <a:gd name="T24" fmla="*/ 15 w 24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4">
                  <a:moveTo>
                    <a:pt x="15" y="24"/>
                  </a:moveTo>
                  <a:lnTo>
                    <a:pt x="15" y="24"/>
                  </a:lnTo>
                  <a:lnTo>
                    <a:pt x="20" y="1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5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19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57" name="Freeform 2086"/>
            <p:cNvSpPr>
              <a:spLocks/>
            </p:cNvSpPr>
            <p:nvPr/>
          </p:nvSpPr>
          <p:spPr bwMode="auto">
            <a:xfrm>
              <a:off x="2908" y="2025"/>
              <a:ext cx="24" cy="24"/>
            </a:xfrm>
            <a:custGeom>
              <a:avLst/>
              <a:gdLst>
                <a:gd name="T0" fmla="*/ 15 w 24"/>
                <a:gd name="T1" fmla="*/ 24 h 24"/>
                <a:gd name="T2" fmla="*/ 15 w 24"/>
                <a:gd name="T3" fmla="*/ 24 h 24"/>
                <a:gd name="T4" fmla="*/ 20 w 24"/>
                <a:gd name="T5" fmla="*/ 19 h 24"/>
                <a:gd name="T6" fmla="*/ 24 w 24"/>
                <a:gd name="T7" fmla="*/ 10 h 24"/>
                <a:gd name="T8" fmla="*/ 24 w 24"/>
                <a:gd name="T9" fmla="*/ 10 h 24"/>
                <a:gd name="T10" fmla="*/ 20 w 24"/>
                <a:gd name="T11" fmla="*/ 0 h 24"/>
                <a:gd name="T12" fmla="*/ 15 w 24"/>
                <a:gd name="T13" fmla="*/ 0 h 24"/>
                <a:gd name="T14" fmla="*/ 15 w 24"/>
                <a:gd name="T15" fmla="*/ 0 h 24"/>
                <a:gd name="T16" fmla="*/ 5 w 24"/>
                <a:gd name="T17" fmla="*/ 0 h 24"/>
                <a:gd name="T18" fmla="*/ 0 w 24"/>
                <a:gd name="T19" fmla="*/ 10 h 24"/>
                <a:gd name="T20" fmla="*/ 0 w 24"/>
                <a:gd name="T21" fmla="*/ 10 h 24"/>
                <a:gd name="T22" fmla="*/ 5 w 24"/>
                <a:gd name="T23" fmla="*/ 19 h 24"/>
                <a:gd name="T24" fmla="*/ 15 w 24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4">
                  <a:moveTo>
                    <a:pt x="15" y="24"/>
                  </a:moveTo>
                  <a:lnTo>
                    <a:pt x="15" y="24"/>
                  </a:lnTo>
                  <a:lnTo>
                    <a:pt x="20" y="1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5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19"/>
                  </a:lnTo>
                  <a:lnTo>
                    <a:pt x="15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58" name="Freeform 2087"/>
            <p:cNvSpPr>
              <a:spLocks/>
            </p:cNvSpPr>
            <p:nvPr/>
          </p:nvSpPr>
          <p:spPr bwMode="auto">
            <a:xfrm>
              <a:off x="2810" y="2265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0 w 25"/>
                <a:gd name="T3" fmla="*/ 24 h 24"/>
                <a:gd name="T4" fmla="*/ 10 w 25"/>
                <a:gd name="T5" fmla="*/ 24 h 24"/>
                <a:gd name="T6" fmla="*/ 20 w 25"/>
                <a:gd name="T7" fmla="*/ 24 h 24"/>
                <a:gd name="T8" fmla="*/ 20 w 25"/>
                <a:gd name="T9" fmla="*/ 24 h 24"/>
                <a:gd name="T10" fmla="*/ 25 w 25"/>
                <a:gd name="T11" fmla="*/ 14 h 24"/>
                <a:gd name="T12" fmla="*/ 20 w 25"/>
                <a:gd name="T13" fmla="*/ 5 h 24"/>
                <a:gd name="T14" fmla="*/ 20 w 25"/>
                <a:gd name="T15" fmla="*/ 5 h 24"/>
                <a:gd name="T16" fmla="*/ 10 w 25"/>
                <a:gd name="T17" fmla="*/ 0 h 24"/>
                <a:gd name="T18" fmla="*/ 0 w 25"/>
                <a:gd name="T19" fmla="*/ 5 h 24"/>
                <a:gd name="T20" fmla="*/ 0 w 25"/>
                <a:gd name="T21" fmla="*/ 5 h 24"/>
                <a:gd name="T22" fmla="*/ 0 w 25"/>
                <a:gd name="T23" fmla="*/ 14 h 24"/>
                <a:gd name="T24" fmla="*/ 0 w 25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0" y="24"/>
                  </a:lnTo>
                  <a:lnTo>
                    <a:pt x="1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5" y="1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59" name="Freeform 2088"/>
            <p:cNvSpPr>
              <a:spLocks/>
            </p:cNvSpPr>
            <p:nvPr/>
          </p:nvSpPr>
          <p:spPr bwMode="auto">
            <a:xfrm>
              <a:off x="2810" y="2265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0 w 25"/>
                <a:gd name="T3" fmla="*/ 24 h 24"/>
                <a:gd name="T4" fmla="*/ 10 w 25"/>
                <a:gd name="T5" fmla="*/ 24 h 24"/>
                <a:gd name="T6" fmla="*/ 20 w 25"/>
                <a:gd name="T7" fmla="*/ 24 h 24"/>
                <a:gd name="T8" fmla="*/ 20 w 25"/>
                <a:gd name="T9" fmla="*/ 24 h 24"/>
                <a:gd name="T10" fmla="*/ 25 w 25"/>
                <a:gd name="T11" fmla="*/ 14 h 24"/>
                <a:gd name="T12" fmla="*/ 20 w 25"/>
                <a:gd name="T13" fmla="*/ 5 h 24"/>
                <a:gd name="T14" fmla="*/ 20 w 25"/>
                <a:gd name="T15" fmla="*/ 5 h 24"/>
                <a:gd name="T16" fmla="*/ 10 w 25"/>
                <a:gd name="T17" fmla="*/ 0 h 24"/>
                <a:gd name="T18" fmla="*/ 0 w 25"/>
                <a:gd name="T19" fmla="*/ 5 h 24"/>
                <a:gd name="T20" fmla="*/ 0 w 25"/>
                <a:gd name="T21" fmla="*/ 5 h 24"/>
                <a:gd name="T22" fmla="*/ 0 w 25"/>
                <a:gd name="T23" fmla="*/ 14 h 24"/>
                <a:gd name="T24" fmla="*/ 0 w 25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0" y="24"/>
                  </a:lnTo>
                  <a:lnTo>
                    <a:pt x="1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5" y="1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60" name="Freeform 2089"/>
            <p:cNvSpPr>
              <a:spLocks/>
            </p:cNvSpPr>
            <p:nvPr/>
          </p:nvSpPr>
          <p:spPr bwMode="auto">
            <a:xfrm>
              <a:off x="2566" y="2367"/>
              <a:ext cx="24" cy="25"/>
            </a:xfrm>
            <a:custGeom>
              <a:avLst/>
              <a:gdLst>
                <a:gd name="T0" fmla="*/ 0 w 24"/>
                <a:gd name="T1" fmla="*/ 10 h 25"/>
                <a:gd name="T2" fmla="*/ 0 w 24"/>
                <a:gd name="T3" fmla="*/ 10 h 25"/>
                <a:gd name="T4" fmla="*/ 4 w 24"/>
                <a:gd name="T5" fmla="*/ 20 h 25"/>
                <a:gd name="T6" fmla="*/ 14 w 24"/>
                <a:gd name="T7" fmla="*/ 25 h 25"/>
                <a:gd name="T8" fmla="*/ 14 w 24"/>
                <a:gd name="T9" fmla="*/ 25 h 25"/>
                <a:gd name="T10" fmla="*/ 24 w 24"/>
                <a:gd name="T11" fmla="*/ 20 h 25"/>
                <a:gd name="T12" fmla="*/ 24 w 24"/>
                <a:gd name="T13" fmla="*/ 10 h 25"/>
                <a:gd name="T14" fmla="*/ 24 w 24"/>
                <a:gd name="T15" fmla="*/ 10 h 25"/>
                <a:gd name="T16" fmla="*/ 24 w 24"/>
                <a:gd name="T17" fmla="*/ 5 h 25"/>
                <a:gd name="T18" fmla="*/ 14 w 24"/>
                <a:gd name="T19" fmla="*/ 0 h 25"/>
                <a:gd name="T20" fmla="*/ 14 w 24"/>
                <a:gd name="T21" fmla="*/ 0 h 25"/>
                <a:gd name="T22" fmla="*/ 4 w 24"/>
                <a:gd name="T23" fmla="*/ 5 h 25"/>
                <a:gd name="T24" fmla="*/ 0 w 24"/>
                <a:gd name="T2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0" y="10"/>
                  </a:moveTo>
                  <a:lnTo>
                    <a:pt x="0" y="10"/>
                  </a:lnTo>
                  <a:lnTo>
                    <a:pt x="4" y="20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24" y="2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4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61" name="Freeform 2090"/>
            <p:cNvSpPr>
              <a:spLocks/>
            </p:cNvSpPr>
            <p:nvPr/>
          </p:nvSpPr>
          <p:spPr bwMode="auto">
            <a:xfrm>
              <a:off x="2566" y="2367"/>
              <a:ext cx="24" cy="25"/>
            </a:xfrm>
            <a:custGeom>
              <a:avLst/>
              <a:gdLst>
                <a:gd name="T0" fmla="*/ 0 w 24"/>
                <a:gd name="T1" fmla="*/ 10 h 25"/>
                <a:gd name="T2" fmla="*/ 0 w 24"/>
                <a:gd name="T3" fmla="*/ 10 h 25"/>
                <a:gd name="T4" fmla="*/ 4 w 24"/>
                <a:gd name="T5" fmla="*/ 20 h 25"/>
                <a:gd name="T6" fmla="*/ 14 w 24"/>
                <a:gd name="T7" fmla="*/ 25 h 25"/>
                <a:gd name="T8" fmla="*/ 14 w 24"/>
                <a:gd name="T9" fmla="*/ 25 h 25"/>
                <a:gd name="T10" fmla="*/ 24 w 24"/>
                <a:gd name="T11" fmla="*/ 20 h 25"/>
                <a:gd name="T12" fmla="*/ 24 w 24"/>
                <a:gd name="T13" fmla="*/ 10 h 25"/>
                <a:gd name="T14" fmla="*/ 24 w 24"/>
                <a:gd name="T15" fmla="*/ 10 h 25"/>
                <a:gd name="T16" fmla="*/ 24 w 24"/>
                <a:gd name="T17" fmla="*/ 5 h 25"/>
                <a:gd name="T18" fmla="*/ 14 w 24"/>
                <a:gd name="T19" fmla="*/ 0 h 25"/>
                <a:gd name="T20" fmla="*/ 14 w 24"/>
                <a:gd name="T21" fmla="*/ 0 h 25"/>
                <a:gd name="T22" fmla="*/ 4 w 24"/>
                <a:gd name="T23" fmla="*/ 5 h 25"/>
                <a:gd name="T24" fmla="*/ 0 w 24"/>
                <a:gd name="T2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0" y="10"/>
                  </a:moveTo>
                  <a:lnTo>
                    <a:pt x="0" y="10"/>
                  </a:lnTo>
                  <a:lnTo>
                    <a:pt x="4" y="20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24" y="2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4" y="5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62" name="Freeform 2091"/>
            <p:cNvSpPr>
              <a:spLocks/>
            </p:cNvSpPr>
            <p:nvPr/>
          </p:nvSpPr>
          <p:spPr bwMode="auto">
            <a:xfrm>
              <a:off x="2326" y="2265"/>
              <a:ext cx="24" cy="29"/>
            </a:xfrm>
            <a:custGeom>
              <a:avLst/>
              <a:gdLst>
                <a:gd name="T0" fmla="*/ 5 w 24"/>
                <a:gd name="T1" fmla="*/ 5 h 29"/>
                <a:gd name="T2" fmla="*/ 5 w 24"/>
                <a:gd name="T3" fmla="*/ 5 h 29"/>
                <a:gd name="T4" fmla="*/ 0 w 24"/>
                <a:gd name="T5" fmla="*/ 14 h 29"/>
                <a:gd name="T6" fmla="*/ 5 w 24"/>
                <a:gd name="T7" fmla="*/ 24 h 29"/>
                <a:gd name="T8" fmla="*/ 5 w 24"/>
                <a:gd name="T9" fmla="*/ 24 h 29"/>
                <a:gd name="T10" fmla="*/ 10 w 24"/>
                <a:gd name="T11" fmla="*/ 29 h 29"/>
                <a:gd name="T12" fmla="*/ 19 w 24"/>
                <a:gd name="T13" fmla="*/ 24 h 29"/>
                <a:gd name="T14" fmla="*/ 19 w 24"/>
                <a:gd name="T15" fmla="*/ 24 h 29"/>
                <a:gd name="T16" fmla="*/ 24 w 24"/>
                <a:gd name="T17" fmla="*/ 14 h 29"/>
                <a:gd name="T18" fmla="*/ 19 w 24"/>
                <a:gd name="T19" fmla="*/ 5 h 29"/>
                <a:gd name="T20" fmla="*/ 19 w 24"/>
                <a:gd name="T21" fmla="*/ 5 h 29"/>
                <a:gd name="T22" fmla="*/ 10 w 24"/>
                <a:gd name="T23" fmla="*/ 0 h 29"/>
                <a:gd name="T24" fmla="*/ 5 w 24"/>
                <a:gd name="T2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9">
                  <a:moveTo>
                    <a:pt x="5" y="5"/>
                  </a:moveTo>
                  <a:lnTo>
                    <a:pt x="5" y="5"/>
                  </a:lnTo>
                  <a:lnTo>
                    <a:pt x="0" y="1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0" y="29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4" y="1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63" name="Freeform 2092"/>
            <p:cNvSpPr>
              <a:spLocks/>
            </p:cNvSpPr>
            <p:nvPr/>
          </p:nvSpPr>
          <p:spPr bwMode="auto">
            <a:xfrm>
              <a:off x="2326" y="2265"/>
              <a:ext cx="24" cy="29"/>
            </a:xfrm>
            <a:custGeom>
              <a:avLst/>
              <a:gdLst>
                <a:gd name="T0" fmla="*/ 5 w 24"/>
                <a:gd name="T1" fmla="*/ 5 h 29"/>
                <a:gd name="T2" fmla="*/ 5 w 24"/>
                <a:gd name="T3" fmla="*/ 5 h 29"/>
                <a:gd name="T4" fmla="*/ 0 w 24"/>
                <a:gd name="T5" fmla="*/ 14 h 29"/>
                <a:gd name="T6" fmla="*/ 5 w 24"/>
                <a:gd name="T7" fmla="*/ 24 h 29"/>
                <a:gd name="T8" fmla="*/ 5 w 24"/>
                <a:gd name="T9" fmla="*/ 24 h 29"/>
                <a:gd name="T10" fmla="*/ 10 w 24"/>
                <a:gd name="T11" fmla="*/ 29 h 29"/>
                <a:gd name="T12" fmla="*/ 19 w 24"/>
                <a:gd name="T13" fmla="*/ 24 h 29"/>
                <a:gd name="T14" fmla="*/ 19 w 24"/>
                <a:gd name="T15" fmla="*/ 24 h 29"/>
                <a:gd name="T16" fmla="*/ 24 w 24"/>
                <a:gd name="T17" fmla="*/ 14 h 29"/>
                <a:gd name="T18" fmla="*/ 19 w 24"/>
                <a:gd name="T19" fmla="*/ 5 h 29"/>
                <a:gd name="T20" fmla="*/ 19 w 24"/>
                <a:gd name="T21" fmla="*/ 5 h 29"/>
                <a:gd name="T22" fmla="*/ 10 w 24"/>
                <a:gd name="T23" fmla="*/ 0 h 29"/>
                <a:gd name="T24" fmla="*/ 5 w 24"/>
                <a:gd name="T2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9">
                  <a:moveTo>
                    <a:pt x="5" y="5"/>
                  </a:moveTo>
                  <a:lnTo>
                    <a:pt x="5" y="5"/>
                  </a:lnTo>
                  <a:lnTo>
                    <a:pt x="0" y="1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0" y="29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4" y="1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0" y="0"/>
                  </a:lnTo>
                  <a:lnTo>
                    <a:pt x="5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64" name="Freeform 2093"/>
            <p:cNvSpPr>
              <a:spLocks/>
            </p:cNvSpPr>
            <p:nvPr/>
          </p:nvSpPr>
          <p:spPr bwMode="auto">
            <a:xfrm>
              <a:off x="2223" y="2025"/>
              <a:ext cx="25" cy="24"/>
            </a:xfrm>
            <a:custGeom>
              <a:avLst/>
              <a:gdLst>
                <a:gd name="T0" fmla="*/ 15 w 25"/>
                <a:gd name="T1" fmla="*/ 0 h 24"/>
                <a:gd name="T2" fmla="*/ 15 w 25"/>
                <a:gd name="T3" fmla="*/ 0 h 24"/>
                <a:gd name="T4" fmla="*/ 5 w 25"/>
                <a:gd name="T5" fmla="*/ 5 h 24"/>
                <a:gd name="T6" fmla="*/ 0 w 25"/>
                <a:gd name="T7" fmla="*/ 15 h 24"/>
                <a:gd name="T8" fmla="*/ 0 w 25"/>
                <a:gd name="T9" fmla="*/ 15 h 24"/>
                <a:gd name="T10" fmla="*/ 5 w 25"/>
                <a:gd name="T11" fmla="*/ 19 h 24"/>
                <a:gd name="T12" fmla="*/ 15 w 25"/>
                <a:gd name="T13" fmla="*/ 24 h 24"/>
                <a:gd name="T14" fmla="*/ 15 w 25"/>
                <a:gd name="T15" fmla="*/ 24 h 24"/>
                <a:gd name="T16" fmla="*/ 25 w 25"/>
                <a:gd name="T17" fmla="*/ 19 h 24"/>
                <a:gd name="T18" fmla="*/ 25 w 25"/>
                <a:gd name="T19" fmla="*/ 15 h 24"/>
                <a:gd name="T20" fmla="*/ 25 w 25"/>
                <a:gd name="T21" fmla="*/ 15 h 24"/>
                <a:gd name="T22" fmla="*/ 25 w 25"/>
                <a:gd name="T23" fmla="*/ 5 h 24"/>
                <a:gd name="T24" fmla="*/ 15 w 25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4">
                  <a:moveTo>
                    <a:pt x="15" y="0"/>
                  </a:moveTo>
                  <a:lnTo>
                    <a:pt x="15" y="0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19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25" y="19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65" name="Freeform 2094"/>
            <p:cNvSpPr>
              <a:spLocks/>
            </p:cNvSpPr>
            <p:nvPr/>
          </p:nvSpPr>
          <p:spPr bwMode="auto">
            <a:xfrm>
              <a:off x="2223" y="2025"/>
              <a:ext cx="25" cy="24"/>
            </a:xfrm>
            <a:custGeom>
              <a:avLst/>
              <a:gdLst>
                <a:gd name="T0" fmla="*/ 15 w 25"/>
                <a:gd name="T1" fmla="*/ 0 h 24"/>
                <a:gd name="T2" fmla="*/ 15 w 25"/>
                <a:gd name="T3" fmla="*/ 0 h 24"/>
                <a:gd name="T4" fmla="*/ 5 w 25"/>
                <a:gd name="T5" fmla="*/ 5 h 24"/>
                <a:gd name="T6" fmla="*/ 0 w 25"/>
                <a:gd name="T7" fmla="*/ 15 h 24"/>
                <a:gd name="T8" fmla="*/ 0 w 25"/>
                <a:gd name="T9" fmla="*/ 15 h 24"/>
                <a:gd name="T10" fmla="*/ 5 w 25"/>
                <a:gd name="T11" fmla="*/ 19 h 24"/>
                <a:gd name="T12" fmla="*/ 15 w 25"/>
                <a:gd name="T13" fmla="*/ 24 h 24"/>
                <a:gd name="T14" fmla="*/ 15 w 25"/>
                <a:gd name="T15" fmla="*/ 24 h 24"/>
                <a:gd name="T16" fmla="*/ 25 w 25"/>
                <a:gd name="T17" fmla="*/ 19 h 24"/>
                <a:gd name="T18" fmla="*/ 25 w 25"/>
                <a:gd name="T19" fmla="*/ 15 h 24"/>
                <a:gd name="T20" fmla="*/ 25 w 25"/>
                <a:gd name="T21" fmla="*/ 15 h 24"/>
                <a:gd name="T22" fmla="*/ 25 w 25"/>
                <a:gd name="T23" fmla="*/ 5 h 24"/>
                <a:gd name="T24" fmla="*/ 15 w 25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4">
                  <a:moveTo>
                    <a:pt x="15" y="0"/>
                  </a:moveTo>
                  <a:lnTo>
                    <a:pt x="15" y="0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19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25" y="19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5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66" name="Freeform 2095"/>
            <p:cNvSpPr>
              <a:spLocks/>
            </p:cNvSpPr>
            <p:nvPr/>
          </p:nvSpPr>
          <p:spPr bwMode="auto">
            <a:xfrm>
              <a:off x="2326" y="1785"/>
              <a:ext cx="24" cy="25"/>
            </a:xfrm>
            <a:custGeom>
              <a:avLst/>
              <a:gdLst>
                <a:gd name="T0" fmla="*/ 19 w 24"/>
                <a:gd name="T1" fmla="*/ 0 h 25"/>
                <a:gd name="T2" fmla="*/ 19 w 24"/>
                <a:gd name="T3" fmla="*/ 0 h 25"/>
                <a:gd name="T4" fmla="*/ 10 w 24"/>
                <a:gd name="T5" fmla="*/ 0 h 25"/>
                <a:gd name="T6" fmla="*/ 0 w 24"/>
                <a:gd name="T7" fmla="*/ 0 h 25"/>
                <a:gd name="T8" fmla="*/ 0 w 24"/>
                <a:gd name="T9" fmla="*/ 0 h 25"/>
                <a:gd name="T10" fmla="*/ 0 w 24"/>
                <a:gd name="T11" fmla="*/ 10 h 25"/>
                <a:gd name="T12" fmla="*/ 0 w 24"/>
                <a:gd name="T13" fmla="*/ 20 h 25"/>
                <a:gd name="T14" fmla="*/ 0 w 24"/>
                <a:gd name="T15" fmla="*/ 20 h 25"/>
                <a:gd name="T16" fmla="*/ 10 w 24"/>
                <a:gd name="T17" fmla="*/ 25 h 25"/>
                <a:gd name="T18" fmla="*/ 19 w 24"/>
                <a:gd name="T19" fmla="*/ 20 h 25"/>
                <a:gd name="T20" fmla="*/ 19 w 24"/>
                <a:gd name="T21" fmla="*/ 20 h 25"/>
                <a:gd name="T22" fmla="*/ 24 w 24"/>
                <a:gd name="T23" fmla="*/ 10 h 25"/>
                <a:gd name="T24" fmla="*/ 19 w 24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19" y="0"/>
                  </a:move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0" y="25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4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67" name="Freeform 2096"/>
            <p:cNvSpPr>
              <a:spLocks/>
            </p:cNvSpPr>
            <p:nvPr/>
          </p:nvSpPr>
          <p:spPr bwMode="auto">
            <a:xfrm>
              <a:off x="2326" y="1785"/>
              <a:ext cx="24" cy="25"/>
            </a:xfrm>
            <a:custGeom>
              <a:avLst/>
              <a:gdLst>
                <a:gd name="T0" fmla="*/ 19 w 24"/>
                <a:gd name="T1" fmla="*/ 0 h 25"/>
                <a:gd name="T2" fmla="*/ 19 w 24"/>
                <a:gd name="T3" fmla="*/ 0 h 25"/>
                <a:gd name="T4" fmla="*/ 10 w 24"/>
                <a:gd name="T5" fmla="*/ 0 h 25"/>
                <a:gd name="T6" fmla="*/ 0 w 24"/>
                <a:gd name="T7" fmla="*/ 0 h 25"/>
                <a:gd name="T8" fmla="*/ 0 w 24"/>
                <a:gd name="T9" fmla="*/ 0 h 25"/>
                <a:gd name="T10" fmla="*/ 0 w 24"/>
                <a:gd name="T11" fmla="*/ 10 h 25"/>
                <a:gd name="T12" fmla="*/ 0 w 24"/>
                <a:gd name="T13" fmla="*/ 20 h 25"/>
                <a:gd name="T14" fmla="*/ 0 w 24"/>
                <a:gd name="T15" fmla="*/ 20 h 25"/>
                <a:gd name="T16" fmla="*/ 10 w 24"/>
                <a:gd name="T17" fmla="*/ 25 h 25"/>
                <a:gd name="T18" fmla="*/ 19 w 24"/>
                <a:gd name="T19" fmla="*/ 20 h 25"/>
                <a:gd name="T20" fmla="*/ 19 w 24"/>
                <a:gd name="T21" fmla="*/ 20 h 25"/>
                <a:gd name="T22" fmla="*/ 24 w 24"/>
                <a:gd name="T23" fmla="*/ 10 h 25"/>
                <a:gd name="T24" fmla="*/ 19 w 24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19" y="0"/>
                  </a:move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0" y="25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4" y="1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68" name="Freeform 2097"/>
            <p:cNvSpPr>
              <a:spLocks/>
            </p:cNvSpPr>
            <p:nvPr/>
          </p:nvSpPr>
          <p:spPr bwMode="auto">
            <a:xfrm>
              <a:off x="2345" y="1487"/>
              <a:ext cx="690" cy="699"/>
            </a:xfrm>
            <a:custGeom>
              <a:avLst/>
              <a:gdLst>
                <a:gd name="T0" fmla="*/ 690 w 690"/>
                <a:gd name="T1" fmla="*/ 63 h 699"/>
                <a:gd name="T2" fmla="*/ 245 w 690"/>
                <a:gd name="T3" fmla="*/ 699 h 699"/>
                <a:gd name="T4" fmla="*/ 0 w 690"/>
                <a:gd name="T5" fmla="*/ 445 h 699"/>
                <a:gd name="T6" fmla="*/ 74 w 690"/>
                <a:gd name="T7" fmla="*/ 381 h 699"/>
                <a:gd name="T8" fmla="*/ 245 w 690"/>
                <a:gd name="T9" fmla="*/ 616 h 699"/>
                <a:gd name="T10" fmla="*/ 612 w 690"/>
                <a:gd name="T11" fmla="*/ 0 h 699"/>
                <a:gd name="T12" fmla="*/ 690 w 690"/>
                <a:gd name="T13" fmla="*/ 63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699">
                  <a:moveTo>
                    <a:pt x="690" y="63"/>
                  </a:moveTo>
                  <a:lnTo>
                    <a:pt x="245" y="699"/>
                  </a:lnTo>
                  <a:lnTo>
                    <a:pt x="0" y="445"/>
                  </a:lnTo>
                  <a:lnTo>
                    <a:pt x="74" y="381"/>
                  </a:lnTo>
                  <a:lnTo>
                    <a:pt x="245" y="616"/>
                  </a:lnTo>
                  <a:lnTo>
                    <a:pt x="612" y="0"/>
                  </a:lnTo>
                  <a:lnTo>
                    <a:pt x="690" y="6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69" name="Freeform 2098"/>
            <p:cNvSpPr>
              <a:spLocks/>
            </p:cNvSpPr>
            <p:nvPr/>
          </p:nvSpPr>
          <p:spPr bwMode="auto">
            <a:xfrm>
              <a:off x="2345" y="1550"/>
              <a:ext cx="690" cy="636"/>
            </a:xfrm>
            <a:custGeom>
              <a:avLst/>
              <a:gdLst>
                <a:gd name="T0" fmla="*/ 690 w 690"/>
                <a:gd name="T1" fmla="*/ 0 h 636"/>
                <a:gd name="T2" fmla="*/ 245 w 690"/>
                <a:gd name="T3" fmla="*/ 636 h 636"/>
                <a:gd name="T4" fmla="*/ 0 w 690"/>
                <a:gd name="T5" fmla="*/ 382 h 636"/>
                <a:gd name="T6" fmla="*/ 240 w 690"/>
                <a:gd name="T7" fmla="*/ 592 h 636"/>
                <a:gd name="T8" fmla="*/ 690 w 690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636">
                  <a:moveTo>
                    <a:pt x="690" y="0"/>
                  </a:moveTo>
                  <a:lnTo>
                    <a:pt x="245" y="636"/>
                  </a:lnTo>
                  <a:lnTo>
                    <a:pt x="0" y="382"/>
                  </a:lnTo>
                  <a:lnTo>
                    <a:pt x="240" y="592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</p:grpSp>
      <p:sp>
        <p:nvSpPr>
          <p:cNvPr id="85" name="Flowchart: Decision 84"/>
          <p:cNvSpPr/>
          <p:nvPr/>
        </p:nvSpPr>
        <p:spPr>
          <a:xfrm>
            <a:off x="6076607" y="4136701"/>
            <a:ext cx="104163" cy="123011"/>
          </a:xfrm>
          <a:prstGeom prst="flowChartDecision">
            <a:avLst/>
          </a:prstGeom>
          <a:solidFill>
            <a:schemeClr val="accent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grpSp>
        <p:nvGrpSpPr>
          <p:cNvPr id="88" name="McKSticker"/>
          <p:cNvGrpSpPr/>
          <p:nvPr/>
        </p:nvGrpSpPr>
        <p:grpSpPr>
          <a:xfrm>
            <a:off x="6381702" y="1387714"/>
            <a:ext cx="2366482" cy="181588"/>
            <a:chOff x="6374293" y="285750"/>
            <a:chExt cx="2366482" cy="181588"/>
          </a:xfrm>
        </p:grpSpPr>
        <p:sp>
          <p:nvSpPr>
            <p:cNvPr id="89" name="StickerRectangle"/>
            <p:cNvSpPr>
              <a:spLocks noChangeArrowheads="1"/>
            </p:cNvSpPr>
            <p:nvPr/>
          </p:nvSpPr>
          <p:spPr bwMode="auto">
            <a:xfrm>
              <a:off x="6374293" y="285750"/>
              <a:ext cx="2366482" cy="1815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000" dirty="0" smtClean="0">
                  <a:solidFill>
                    <a:srgbClr val="808080"/>
                  </a:solidFill>
                  <a:latin typeface="+mn-lt"/>
                </a:rPr>
                <a:t>ПРИМЕР ЗАПОЛНЕННОГО ШАБЛОНА</a:t>
              </a:r>
              <a:endParaRPr lang="en-US" sz="10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90" name="AutoShape 31"/>
            <p:cNvCxnSpPr>
              <a:cxnSpLocks noChangeShapeType="1"/>
              <a:stCxn id="89" idx="2"/>
              <a:endCxn id="89" idx="4"/>
            </p:cNvCxnSpPr>
            <p:nvPr/>
          </p:nvCxnSpPr>
          <p:spPr bwMode="auto">
            <a:xfrm>
              <a:off x="6374293" y="285750"/>
              <a:ext cx="0" cy="18158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1" name="AutoShape 32"/>
            <p:cNvCxnSpPr>
              <a:cxnSpLocks noChangeShapeType="1"/>
              <a:stCxn id="89" idx="4"/>
              <a:endCxn id="89" idx="6"/>
            </p:cNvCxnSpPr>
            <p:nvPr/>
          </p:nvCxnSpPr>
          <p:spPr bwMode="auto">
            <a:xfrm>
              <a:off x="6374293" y="467338"/>
              <a:ext cx="236648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7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accent6">
              <a:lumMod val="75000"/>
            </a:schemeClr>
          </a:solidFill>
        </p:grpSpPr>
        <p:sp>
          <p:nvSpPr>
            <p:cNvPr id="92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3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Открытие и подготовка ПСР-проекта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5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7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98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9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0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101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0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2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113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4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5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6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pic>
        <p:nvPicPr>
          <p:cNvPr id="160963" name="Picture 195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365" y="1770019"/>
            <a:ext cx="6588659" cy="3344244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olid"/>
            <a:miter lim="800000"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36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9691664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013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" name="Rectangle 52"/>
          <p:cNvSpPr txBox="1"/>
          <p:nvPr/>
        </p:nvSpPr>
        <p:spPr>
          <a:xfrm>
            <a:off x="2179177" y="1569302"/>
            <a:ext cx="6639508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45720" tIns="0" rIns="4572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ru-RU" sz="1000" dirty="0"/>
          </a:p>
        </p:txBody>
      </p:sp>
      <p:sp>
        <p:nvSpPr>
          <p:cNvPr id="174" name="Rectangle 52"/>
          <p:cNvSpPr txBox="1"/>
          <p:nvPr/>
        </p:nvSpPr>
        <p:spPr>
          <a:xfrm>
            <a:off x="354750" y="1569302"/>
            <a:ext cx="1777349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100" b="1" dirty="0" smtClean="0"/>
              <a:t>Основные шаги</a:t>
            </a:r>
            <a:endParaRPr lang="en-US" sz="1100" b="1" dirty="0" smtClean="0"/>
          </a:p>
          <a:p>
            <a:pPr lvl="1">
              <a:spcBef>
                <a:spcPts val="600"/>
              </a:spcBef>
            </a:pPr>
            <a:r>
              <a:rPr lang="ru-RU" sz="1100" dirty="0" smtClean="0"/>
              <a:t>Подготовить </a:t>
            </a:r>
            <a:r>
              <a:rPr lang="ru-RU" sz="1100" dirty="0"/>
              <a:t>план встречи, ориентируясь на </a:t>
            </a:r>
            <a:r>
              <a:rPr lang="ru-RU" sz="1100" dirty="0" smtClean="0"/>
              <a:t>типовой шаблон</a:t>
            </a:r>
            <a:endParaRPr lang="ru-RU" sz="1100" dirty="0"/>
          </a:p>
          <a:p>
            <a:pPr lvl="1">
              <a:spcBef>
                <a:spcPts val="600"/>
              </a:spcBef>
            </a:pPr>
            <a:r>
              <a:rPr lang="ru-RU" sz="1100" dirty="0"/>
              <a:t>Подготовить презентацию для встречи, которая включает повестку, план-график проекта, карточку проекта, проект решения о запуске проекта</a:t>
            </a:r>
          </a:p>
          <a:p>
            <a:pPr lvl="1">
              <a:spcBef>
                <a:spcPts val="600"/>
              </a:spcBef>
            </a:pPr>
            <a:r>
              <a:rPr lang="ru-RU" sz="1100" dirty="0"/>
              <a:t>При проведении встречи договориться с руководством о регулярных совещаниях по проекту, правилах и процессе работы по проекту</a:t>
            </a:r>
          </a:p>
        </p:txBody>
      </p:sp>
      <p:pic>
        <p:nvPicPr>
          <p:cNvPr id="56539" name="Picture 219"/>
          <p:cNvPicPr>
            <a:picLocks noChangeArrowheads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88"/>
          <a:stretch/>
        </p:blipFill>
        <p:spPr bwMode="auto">
          <a:xfrm>
            <a:off x="2377149" y="1722584"/>
            <a:ext cx="6371035" cy="365057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olid"/>
            <a:miter lim="800000"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99" y="184245"/>
            <a:ext cx="6878717" cy="584775"/>
          </a:xfrm>
        </p:spPr>
        <p:txBody>
          <a:bodyPr/>
          <a:lstStyle/>
          <a:p>
            <a:pPr marL="447675"/>
            <a:r>
              <a:rPr lang="ru-RU" dirty="0" smtClean="0"/>
              <a:t>Проведение </a:t>
            </a:r>
            <a:r>
              <a:rPr lang="ru-RU" dirty="0"/>
              <a:t>стартового </a:t>
            </a:r>
            <a:r>
              <a:rPr lang="ru-RU" dirty="0" smtClean="0"/>
              <a:t>совещания и выпуск приказа о реализации проекта</a:t>
            </a:r>
            <a:endParaRPr lang="ru-RU" dirty="0"/>
          </a:p>
        </p:txBody>
      </p:sp>
      <p:sp>
        <p:nvSpPr>
          <p:cNvPr id="65" name="Oval 24"/>
          <p:cNvSpPr>
            <a:spLocks noChangeAspect="1" noChangeArrowheads="1"/>
          </p:cNvSpPr>
          <p:nvPr/>
        </p:nvSpPr>
        <p:spPr bwMode="auto">
          <a:xfrm>
            <a:off x="1250655" y="303542"/>
            <a:ext cx="360000" cy="3600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  <a:cs typeface="Arial"/>
              </a:rPr>
              <a:t>1</a:t>
            </a:r>
            <a:r>
              <a:rPr lang="en-US" b="1" dirty="0" smtClean="0">
                <a:solidFill>
                  <a:schemeClr val="bg2"/>
                </a:solidFill>
                <a:cs typeface="Arial"/>
              </a:rPr>
              <a:t>.</a:t>
            </a:r>
            <a:r>
              <a:rPr lang="ru-RU" b="1" dirty="0" smtClean="0">
                <a:solidFill>
                  <a:schemeClr val="bg2"/>
                </a:solidFill>
                <a:cs typeface="Arial"/>
              </a:rPr>
              <a:t>7</a:t>
            </a:r>
            <a:endParaRPr lang="ru-RU" b="1" dirty="0">
              <a:solidFill>
                <a:schemeClr val="bg2"/>
              </a:solidFill>
              <a:cs typeface="Arial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766198" y="10633"/>
            <a:ext cx="3362074" cy="212366"/>
            <a:chOff x="5375526" y="285750"/>
            <a:chExt cx="3362074" cy="212366"/>
          </a:xfrm>
        </p:grpSpPr>
        <p:sp>
          <p:nvSpPr>
            <p:cNvPr id="67" name="StickerRectangle"/>
            <p:cNvSpPr>
              <a:spLocks noChangeArrowheads="1"/>
            </p:cNvSpPr>
            <p:nvPr/>
          </p:nvSpPr>
          <p:spPr bwMode="auto">
            <a:xfrm>
              <a:off x="5375526" y="285750"/>
              <a:ext cx="336207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200" dirty="0" smtClean="0">
                  <a:solidFill>
                    <a:srgbClr val="808080"/>
                  </a:solidFill>
                  <a:latin typeface="+mn-lt"/>
                </a:rPr>
                <a:t>ИСПОЛНИТЕЛЬ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 – </a:t>
              </a:r>
              <a:r>
                <a:rPr lang="ru-RU" sz="1200" dirty="0" smtClean="0">
                  <a:solidFill>
                    <a:srgbClr val="808080"/>
                  </a:solidFill>
                  <a:latin typeface="+mn-lt"/>
                </a:rPr>
                <a:t>РУКОВОДИТЕЛЬ 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ПРОЕКТА</a:t>
              </a:r>
              <a:endParaRPr lang="en-US" sz="12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68" name="AutoShape 31"/>
            <p:cNvCxnSpPr>
              <a:cxnSpLocks noChangeShapeType="1"/>
              <a:stCxn id="67" idx="2"/>
              <a:endCxn id="67" idx="4"/>
            </p:cNvCxnSpPr>
            <p:nvPr/>
          </p:nvCxnSpPr>
          <p:spPr bwMode="auto">
            <a:xfrm>
              <a:off x="5375526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9" name="AutoShape 32"/>
            <p:cNvCxnSpPr>
              <a:cxnSpLocks noChangeShapeType="1"/>
              <a:stCxn id="67" idx="4"/>
              <a:endCxn id="67" idx="6"/>
            </p:cNvCxnSpPr>
            <p:nvPr/>
          </p:nvCxnSpPr>
          <p:spPr bwMode="auto">
            <a:xfrm>
              <a:off x="5375526" y="498116"/>
              <a:ext cx="336207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0" name="Rectangle 52"/>
          <p:cNvSpPr txBox="1">
            <a:spLocks/>
          </p:cNvSpPr>
          <p:nvPr/>
        </p:nvSpPr>
        <p:spPr>
          <a:xfrm>
            <a:off x="366805" y="975245"/>
            <a:ext cx="8062674" cy="55718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b="1" dirty="0" smtClean="0"/>
              <a:t>Для чего это нужно?</a:t>
            </a:r>
            <a:endParaRPr lang="ru-RU" sz="1100" b="1" dirty="0"/>
          </a:p>
          <a:p>
            <a:pPr lvl="1"/>
            <a:r>
              <a:rPr lang="ru-RU" sz="1100" dirty="0" smtClean="0"/>
              <a:t>Для</a:t>
            </a:r>
            <a:r>
              <a:rPr lang="en-US" sz="1100" dirty="0" smtClean="0"/>
              <a:t> </a:t>
            </a:r>
            <a:r>
              <a:rPr lang="ru-RU" sz="1100" dirty="0" smtClean="0"/>
              <a:t>официального старта проекта и ознакомления рабочей группы с целями, планом проекта и ролями участников проекта</a:t>
            </a:r>
            <a:endParaRPr lang="ru-RU" sz="1100" dirty="0"/>
          </a:p>
        </p:txBody>
      </p:sp>
      <p:grpSp>
        <p:nvGrpSpPr>
          <p:cNvPr id="100" name="Group 99"/>
          <p:cNvGrpSpPr>
            <a:grpSpLocks/>
          </p:cNvGrpSpPr>
          <p:nvPr/>
        </p:nvGrpSpPr>
        <p:grpSpPr>
          <a:xfrm>
            <a:off x="70418" y="911028"/>
            <a:ext cx="827231" cy="685617"/>
            <a:chOff x="1169295" y="884766"/>
            <a:chExt cx="627161" cy="515673"/>
          </a:xfrm>
        </p:grpSpPr>
        <p:grpSp>
          <p:nvGrpSpPr>
            <p:cNvPr id="101" name="Group 100"/>
            <p:cNvGrpSpPr/>
            <p:nvPr>
              <p:custDataLst>
                <p:tags r:id="rId15"/>
              </p:custDataLst>
            </p:nvPr>
          </p:nvGrpSpPr>
          <p:grpSpPr>
            <a:xfrm>
              <a:off x="1169295" y="884766"/>
              <a:ext cx="627161" cy="515673"/>
              <a:chOff x="1515968" y="5382479"/>
              <a:chExt cx="613216" cy="504207"/>
            </a:xfrm>
          </p:grpSpPr>
          <p:pic>
            <p:nvPicPr>
              <p:cNvPr id="140" name="Picture 125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3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611"/>
              <a:stretch>
                <a:fillRect/>
              </a:stretch>
            </p:blipFill>
            <p:spPr bwMode="auto">
              <a:xfrm rot="19634544">
                <a:off x="1610009" y="5737730"/>
                <a:ext cx="519175" cy="148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1" name="Oval 15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515968" y="5382479"/>
                <a:ext cx="453272" cy="4532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ru-RU" sz="1000" dirty="0"/>
              </a:p>
            </p:txBody>
          </p:sp>
        </p:grpSp>
        <p:grpSp>
          <p:nvGrpSpPr>
            <p:cNvPr id="102" name="Group 101"/>
            <p:cNvGrpSpPr/>
            <p:nvPr/>
          </p:nvGrpSpPr>
          <p:grpSpPr>
            <a:xfrm>
              <a:off x="1306317" y="986347"/>
              <a:ext cx="174625" cy="266700"/>
              <a:chOff x="-204305" y="977900"/>
              <a:chExt cx="174625" cy="266700"/>
            </a:xfrm>
          </p:grpSpPr>
          <p:sp>
            <p:nvSpPr>
              <p:cNvPr id="138" name="Freeform 38"/>
              <p:cNvSpPr>
                <a:spLocks/>
              </p:cNvSpPr>
              <p:nvPr/>
            </p:nvSpPr>
            <p:spPr bwMode="auto">
              <a:xfrm>
                <a:off x="-138113" y="1196975"/>
                <a:ext cx="47625" cy="47625"/>
              </a:xfrm>
              <a:custGeom>
                <a:avLst/>
                <a:gdLst>
                  <a:gd name="T0" fmla="*/ 220 w 220"/>
                  <a:gd name="T1" fmla="*/ 216 h 216"/>
                  <a:gd name="T2" fmla="*/ 220 w 220"/>
                  <a:gd name="T3" fmla="*/ 0 h 216"/>
                  <a:gd name="T4" fmla="*/ 4 w 220"/>
                  <a:gd name="T5" fmla="*/ 0 h 216"/>
                  <a:gd name="T6" fmla="*/ 7 w 220"/>
                  <a:gd name="T7" fmla="*/ 216 h 216"/>
                  <a:gd name="T8" fmla="*/ 220 w 220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216">
                    <a:moveTo>
                      <a:pt x="220" y="216"/>
                    </a:moveTo>
                    <a:cubicBezTo>
                      <a:pt x="220" y="144"/>
                      <a:pt x="220" y="72"/>
                      <a:pt x="220" y="0"/>
                    </a:cubicBezTo>
                    <a:cubicBezTo>
                      <a:pt x="148" y="0"/>
                      <a:pt x="76" y="0"/>
                      <a:pt x="4" y="0"/>
                    </a:cubicBezTo>
                    <a:cubicBezTo>
                      <a:pt x="6" y="71"/>
                      <a:pt x="0" y="150"/>
                      <a:pt x="7" y="216"/>
                    </a:cubicBezTo>
                    <a:cubicBezTo>
                      <a:pt x="78" y="216"/>
                      <a:pt x="149" y="216"/>
                      <a:pt x="220" y="21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9" name="Freeform 39"/>
              <p:cNvSpPr>
                <a:spLocks/>
              </p:cNvSpPr>
              <p:nvPr/>
            </p:nvSpPr>
            <p:spPr bwMode="auto">
              <a:xfrm>
                <a:off x="-204305" y="977900"/>
                <a:ext cx="174625" cy="203200"/>
              </a:xfrm>
              <a:custGeom>
                <a:avLst/>
                <a:gdLst>
                  <a:gd name="T0" fmla="*/ 498 w 789"/>
                  <a:gd name="T1" fmla="*/ 926 h 926"/>
                  <a:gd name="T2" fmla="*/ 714 w 789"/>
                  <a:gd name="T3" fmla="*/ 608 h 926"/>
                  <a:gd name="T4" fmla="*/ 789 w 789"/>
                  <a:gd name="T5" fmla="*/ 407 h 926"/>
                  <a:gd name="T6" fmla="*/ 717 w 789"/>
                  <a:gd name="T7" fmla="*/ 194 h 926"/>
                  <a:gd name="T8" fmla="*/ 120 w 789"/>
                  <a:gd name="T9" fmla="*/ 140 h 926"/>
                  <a:gd name="T10" fmla="*/ 0 w 789"/>
                  <a:gd name="T11" fmla="*/ 422 h 926"/>
                  <a:gd name="T12" fmla="*/ 222 w 789"/>
                  <a:gd name="T13" fmla="*/ 422 h 926"/>
                  <a:gd name="T14" fmla="*/ 303 w 789"/>
                  <a:gd name="T15" fmla="*/ 269 h 926"/>
                  <a:gd name="T16" fmla="*/ 516 w 789"/>
                  <a:gd name="T17" fmla="*/ 305 h 926"/>
                  <a:gd name="T18" fmla="*/ 534 w 789"/>
                  <a:gd name="T19" fmla="*/ 485 h 926"/>
                  <a:gd name="T20" fmla="*/ 312 w 789"/>
                  <a:gd name="T21" fmla="*/ 728 h 926"/>
                  <a:gd name="T22" fmla="*/ 294 w 789"/>
                  <a:gd name="T23" fmla="*/ 926 h 926"/>
                  <a:gd name="T24" fmla="*/ 498 w 789"/>
                  <a:gd name="T25" fmla="*/ 926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9" h="926">
                    <a:moveTo>
                      <a:pt x="498" y="926"/>
                    </a:moveTo>
                    <a:cubicBezTo>
                      <a:pt x="481" y="739"/>
                      <a:pt x="632" y="700"/>
                      <a:pt x="714" y="608"/>
                    </a:cubicBezTo>
                    <a:cubicBezTo>
                      <a:pt x="755" y="561"/>
                      <a:pt x="789" y="496"/>
                      <a:pt x="789" y="407"/>
                    </a:cubicBezTo>
                    <a:cubicBezTo>
                      <a:pt x="789" y="317"/>
                      <a:pt x="762" y="246"/>
                      <a:pt x="717" y="194"/>
                    </a:cubicBezTo>
                    <a:cubicBezTo>
                      <a:pt x="585" y="44"/>
                      <a:pt x="291" y="0"/>
                      <a:pt x="120" y="140"/>
                    </a:cubicBezTo>
                    <a:cubicBezTo>
                      <a:pt x="45" y="201"/>
                      <a:pt x="1" y="295"/>
                      <a:pt x="0" y="422"/>
                    </a:cubicBezTo>
                    <a:cubicBezTo>
                      <a:pt x="74" y="422"/>
                      <a:pt x="148" y="422"/>
                      <a:pt x="222" y="422"/>
                    </a:cubicBezTo>
                    <a:cubicBezTo>
                      <a:pt x="226" y="347"/>
                      <a:pt x="253" y="292"/>
                      <a:pt x="303" y="269"/>
                    </a:cubicBezTo>
                    <a:cubicBezTo>
                      <a:pt x="378" y="234"/>
                      <a:pt x="480" y="257"/>
                      <a:pt x="516" y="305"/>
                    </a:cubicBezTo>
                    <a:cubicBezTo>
                      <a:pt x="547" y="347"/>
                      <a:pt x="562" y="424"/>
                      <a:pt x="534" y="485"/>
                    </a:cubicBezTo>
                    <a:cubicBezTo>
                      <a:pt x="489" y="582"/>
                      <a:pt x="355" y="616"/>
                      <a:pt x="312" y="728"/>
                    </a:cubicBezTo>
                    <a:cubicBezTo>
                      <a:pt x="294" y="774"/>
                      <a:pt x="287" y="875"/>
                      <a:pt x="294" y="926"/>
                    </a:cubicBezTo>
                    <a:cubicBezTo>
                      <a:pt x="362" y="926"/>
                      <a:pt x="430" y="926"/>
                      <a:pt x="498" y="9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42" name="Rectangle 52"/>
          <p:cNvSpPr txBox="1">
            <a:spLocks/>
          </p:cNvSpPr>
          <p:nvPr/>
        </p:nvSpPr>
        <p:spPr>
          <a:xfrm>
            <a:off x="347679" y="5578780"/>
            <a:ext cx="8062674" cy="6523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b="1" dirty="0">
                <a:solidFill>
                  <a:schemeClr val="tx1"/>
                </a:solidFill>
              </a:rPr>
              <a:t>Результат и конечные продукты</a:t>
            </a:r>
          </a:p>
          <a:p>
            <a:pPr lvl="1"/>
            <a:r>
              <a:rPr lang="ru-RU" sz="1100" dirty="0"/>
              <a:t>Подготовлены презентация и материалы для встречи</a:t>
            </a:r>
          </a:p>
          <a:p>
            <a:pPr lvl="1"/>
            <a:r>
              <a:rPr lang="ru-RU" sz="1100" dirty="0"/>
              <a:t>Проведено стартовое совещания, проект </a:t>
            </a:r>
            <a:r>
              <a:rPr lang="ru-RU" sz="1100" dirty="0" smtClean="0"/>
              <a:t>официально запущен </a:t>
            </a:r>
            <a:endParaRPr lang="ru-RU" sz="1100" dirty="0"/>
          </a:p>
          <a:p>
            <a:pPr lvl="1"/>
            <a:r>
              <a:rPr lang="ru-RU" sz="1100" dirty="0"/>
              <a:t>Утвержден протокол </a:t>
            </a:r>
            <a:r>
              <a:rPr lang="ru-RU" sz="1100" dirty="0" smtClean="0"/>
              <a:t>стартового совещания</a:t>
            </a:r>
            <a:endParaRPr lang="ru-RU" sz="1100" dirty="0"/>
          </a:p>
        </p:txBody>
      </p:sp>
      <p:grpSp>
        <p:nvGrpSpPr>
          <p:cNvPr id="177" name="Group 176"/>
          <p:cNvGrpSpPr/>
          <p:nvPr/>
        </p:nvGrpSpPr>
        <p:grpSpPr>
          <a:xfrm>
            <a:off x="-10759" y="5430419"/>
            <a:ext cx="769272" cy="835376"/>
            <a:chOff x="-10759" y="5430419"/>
            <a:chExt cx="769272" cy="835376"/>
          </a:xfrm>
        </p:grpSpPr>
        <p:sp>
          <p:nvSpPr>
            <p:cNvPr id="178" name="Oval 177"/>
            <p:cNvSpPr>
              <a:spLocks/>
            </p:cNvSpPr>
            <p:nvPr/>
          </p:nvSpPr>
          <p:spPr>
            <a:xfrm>
              <a:off x="39971" y="5578780"/>
              <a:ext cx="648000" cy="648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79" name="Group 2100"/>
            <p:cNvGrpSpPr>
              <a:grpSpLocks/>
            </p:cNvGrpSpPr>
            <p:nvPr/>
          </p:nvGrpSpPr>
          <p:grpSpPr bwMode="auto">
            <a:xfrm>
              <a:off x="-10759" y="5430419"/>
              <a:ext cx="769272" cy="835376"/>
              <a:chOff x="2140" y="1477"/>
              <a:chExt cx="905" cy="998"/>
            </a:xfrm>
          </p:grpSpPr>
          <p:sp>
            <p:nvSpPr>
              <p:cNvPr id="180" name="AutoShape 2069"/>
              <p:cNvSpPr>
                <a:spLocks noChangeAspect="1" noChangeArrowheads="1" noTextEdit="1"/>
              </p:cNvSpPr>
              <p:nvPr/>
            </p:nvSpPr>
            <p:spPr bwMode="auto">
              <a:xfrm>
                <a:off x="2140" y="1477"/>
                <a:ext cx="905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1" name="Freeform 2071"/>
              <p:cNvSpPr>
                <a:spLocks/>
              </p:cNvSpPr>
              <p:nvPr/>
            </p:nvSpPr>
            <p:spPr bwMode="auto">
              <a:xfrm>
                <a:off x="2208" y="2040"/>
                <a:ext cx="739" cy="367"/>
              </a:xfrm>
              <a:custGeom>
                <a:avLst/>
                <a:gdLst>
                  <a:gd name="T0" fmla="*/ 54 w 739"/>
                  <a:gd name="T1" fmla="*/ 0 h 367"/>
                  <a:gd name="T2" fmla="*/ 59 w 739"/>
                  <a:gd name="T3" fmla="*/ 63 h 367"/>
                  <a:gd name="T4" fmla="*/ 79 w 739"/>
                  <a:gd name="T5" fmla="*/ 127 h 367"/>
                  <a:gd name="T6" fmla="*/ 108 w 739"/>
                  <a:gd name="T7" fmla="*/ 181 h 367"/>
                  <a:gd name="T8" fmla="*/ 167 w 739"/>
                  <a:gd name="T9" fmla="*/ 244 h 367"/>
                  <a:gd name="T10" fmla="*/ 221 w 739"/>
                  <a:gd name="T11" fmla="*/ 278 h 367"/>
                  <a:gd name="T12" fmla="*/ 274 w 739"/>
                  <a:gd name="T13" fmla="*/ 303 h 367"/>
                  <a:gd name="T14" fmla="*/ 338 w 739"/>
                  <a:gd name="T15" fmla="*/ 318 h 367"/>
                  <a:gd name="T16" fmla="*/ 372 w 739"/>
                  <a:gd name="T17" fmla="*/ 318 h 367"/>
                  <a:gd name="T18" fmla="*/ 436 w 739"/>
                  <a:gd name="T19" fmla="*/ 313 h 367"/>
                  <a:gd name="T20" fmla="*/ 495 w 739"/>
                  <a:gd name="T21" fmla="*/ 293 h 367"/>
                  <a:gd name="T22" fmla="*/ 548 w 739"/>
                  <a:gd name="T23" fmla="*/ 264 h 367"/>
                  <a:gd name="T24" fmla="*/ 597 w 739"/>
                  <a:gd name="T25" fmla="*/ 225 h 367"/>
                  <a:gd name="T26" fmla="*/ 636 w 739"/>
                  <a:gd name="T27" fmla="*/ 181 h 367"/>
                  <a:gd name="T28" fmla="*/ 666 w 739"/>
                  <a:gd name="T29" fmla="*/ 127 h 367"/>
                  <a:gd name="T30" fmla="*/ 685 w 739"/>
                  <a:gd name="T31" fmla="*/ 63 h 367"/>
                  <a:gd name="T32" fmla="*/ 690 w 739"/>
                  <a:gd name="T33" fmla="*/ 0 h 367"/>
                  <a:gd name="T34" fmla="*/ 739 w 739"/>
                  <a:gd name="T35" fmla="*/ 0 h 367"/>
                  <a:gd name="T36" fmla="*/ 734 w 739"/>
                  <a:gd name="T37" fmla="*/ 73 h 367"/>
                  <a:gd name="T38" fmla="*/ 710 w 739"/>
                  <a:gd name="T39" fmla="*/ 141 h 367"/>
                  <a:gd name="T40" fmla="*/ 676 w 739"/>
                  <a:gd name="T41" fmla="*/ 205 h 367"/>
                  <a:gd name="T42" fmla="*/ 632 w 739"/>
                  <a:gd name="T43" fmla="*/ 259 h 367"/>
                  <a:gd name="T44" fmla="*/ 578 w 739"/>
                  <a:gd name="T45" fmla="*/ 308 h 367"/>
                  <a:gd name="T46" fmla="*/ 514 w 739"/>
                  <a:gd name="T47" fmla="*/ 342 h 367"/>
                  <a:gd name="T48" fmla="*/ 446 w 739"/>
                  <a:gd name="T49" fmla="*/ 362 h 367"/>
                  <a:gd name="T50" fmla="*/ 372 w 739"/>
                  <a:gd name="T51" fmla="*/ 367 h 367"/>
                  <a:gd name="T52" fmla="*/ 333 w 739"/>
                  <a:gd name="T53" fmla="*/ 367 h 367"/>
                  <a:gd name="T54" fmla="*/ 260 w 739"/>
                  <a:gd name="T55" fmla="*/ 352 h 367"/>
                  <a:gd name="T56" fmla="*/ 196 w 739"/>
                  <a:gd name="T57" fmla="*/ 322 h 367"/>
                  <a:gd name="T58" fmla="*/ 137 w 739"/>
                  <a:gd name="T59" fmla="*/ 283 h 367"/>
                  <a:gd name="T60" fmla="*/ 89 w 739"/>
                  <a:gd name="T61" fmla="*/ 234 h 367"/>
                  <a:gd name="T62" fmla="*/ 45 w 739"/>
                  <a:gd name="T63" fmla="*/ 176 h 367"/>
                  <a:gd name="T64" fmla="*/ 20 w 739"/>
                  <a:gd name="T65" fmla="*/ 112 h 367"/>
                  <a:gd name="T66" fmla="*/ 5 w 739"/>
                  <a:gd name="T67" fmla="*/ 39 h 367"/>
                  <a:gd name="T68" fmla="*/ 54 w 739"/>
                  <a:gd name="T6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39" h="367">
                    <a:moveTo>
                      <a:pt x="54" y="0"/>
                    </a:moveTo>
                    <a:lnTo>
                      <a:pt x="54" y="0"/>
                    </a:lnTo>
                    <a:lnTo>
                      <a:pt x="54" y="34"/>
                    </a:lnTo>
                    <a:lnTo>
                      <a:pt x="59" y="63"/>
                    </a:lnTo>
                    <a:lnTo>
                      <a:pt x="64" y="97"/>
                    </a:lnTo>
                    <a:lnTo>
                      <a:pt x="79" y="127"/>
                    </a:lnTo>
                    <a:lnTo>
                      <a:pt x="89" y="151"/>
                    </a:lnTo>
                    <a:lnTo>
                      <a:pt x="108" y="181"/>
                    </a:lnTo>
                    <a:lnTo>
                      <a:pt x="147" y="225"/>
                    </a:lnTo>
                    <a:lnTo>
                      <a:pt x="167" y="244"/>
                    </a:lnTo>
                    <a:lnTo>
                      <a:pt x="191" y="264"/>
                    </a:lnTo>
                    <a:lnTo>
                      <a:pt x="221" y="278"/>
                    </a:lnTo>
                    <a:lnTo>
                      <a:pt x="245" y="293"/>
                    </a:lnTo>
                    <a:lnTo>
                      <a:pt x="274" y="303"/>
                    </a:lnTo>
                    <a:lnTo>
                      <a:pt x="309" y="313"/>
                    </a:lnTo>
                    <a:lnTo>
                      <a:pt x="338" y="318"/>
                    </a:lnTo>
                    <a:lnTo>
                      <a:pt x="372" y="318"/>
                    </a:lnTo>
                    <a:lnTo>
                      <a:pt x="372" y="318"/>
                    </a:lnTo>
                    <a:lnTo>
                      <a:pt x="402" y="318"/>
                    </a:lnTo>
                    <a:lnTo>
                      <a:pt x="436" y="313"/>
                    </a:lnTo>
                    <a:lnTo>
                      <a:pt x="465" y="303"/>
                    </a:lnTo>
                    <a:lnTo>
                      <a:pt x="495" y="293"/>
                    </a:lnTo>
                    <a:lnTo>
                      <a:pt x="524" y="278"/>
                    </a:lnTo>
                    <a:lnTo>
                      <a:pt x="548" y="264"/>
                    </a:lnTo>
                    <a:lnTo>
                      <a:pt x="573" y="244"/>
                    </a:lnTo>
                    <a:lnTo>
                      <a:pt x="597" y="225"/>
                    </a:lnTo>
                    <a:lnTo>
                      <a:pt x="617" y="205"/>
                    </a:lnTo>
                    <a:lnTo>
                      <a:pt x="636" y="181"/>
                    </a:lnTo>
                    <a:lnTo>
                      <a:pt x="651" y="151"/>
                    </a:lnTo>
                    <a:lnTo>
                      <a:pt x="666" y="127"/>
                    </a:lnTo>
                    <a:lnTo>
                      <a:pt x="676" y="97"/>
                    </a:lnTo>
                    <a:lnTo>
                      <a:pt x="685" y="63"/>
                    </a:lnTo>
                    <a:lnTo>
                      <a:pt x="690" y="34"/>
                    </a:lnTo>
                    <a:lnTo>
                      <a:pt x="690" y="0"/>
                    </a:lnTo>
                    <a:lnTo>
                      <a:pt x="739" y="0"/>
                    </a:lnTo>
                    <a:lnTo>
                      <a:pt x="739" y="0"/>
                    </a:lnTo>
                    <a:lnTo>
                      <a:pt x="739" y="39"/>
                    </a:lnTo>
                    <a:lnTo>
                      <a:pt x="734" y="73"/>
                    </a:lnTo>
                    <a:lnTo>
                      <a:pt x="724" y="112"/>
                    </a:lnTo>
                    <a:lnTo>
                      <a:pt x="710" y="141"/>
                    </a:lnTo>
                    <a:lnTo>
                      <a:pt x="695" y="176"/>
                    </a:lnTo>
                    <a:lnTo>
                      <a:pt x="676" y="205"/>
                    </a:lnTo>
                    <a:lnTo>
                      <a:pt x="656" y="234"/>
                    </a:lnTo>
                    <a:lnTo>
                      <a:pt x="632" y="259"/>
                    </a:lnTo>
                    <a:lnTo>
                      <a:pt x="607" y="283"/>
                    </a:lnTo>
                    <a:lnTo>
                      <a:pt x="578" y="308"/>
                    </a:lnTo>
                    <a:lnTo>
                      <a:pt x="548" y="322"/>
                    </a:lnTo>
                    <a:lnTo>
                      <a:pt x="514" y="342"/>
                    </a:lnTo>
                    <a:lnTo>
                      <a:pt x="480" y="352"/>
                    </a:lnTo>
                    <a:lnTo>
                      <a:pt x="446" y="362"/>
                    </a:lnTo>
                    <a:lnTo>
                      <a:pt x="407" y="367"/>
                    </a:lnTo>
                    <a:lnTo>
                      <a:pt x="372" y="367"/>
                    </a:lnTo>
                    <a:lnTo>
                      <a:pt x="372" y="367"/>
                    </a:lnTo>
                    <a:lnTo>
                      <a:pt x="333" y="367"/>
                    </a:lnTo>
                    <a:lnTo>
                      <a:pt x="299" y="362"/>
                    </a:lnTo>
                    <a:lnTo>
                      <a:pt x="260" y="352"/>
                    </a:lnTo>
                    <a:lnTo>
                      <a:pt x="226" y="342"/>
                    </a:lnTo>
                    <a:lnTo>
                      <a:pt x="196" y="322"/>
                    </a:lnTo>
                    <a:lnTo>
                      <a:pt x="167" y="308"/>
                    </a:lnTo>
                    <a:lnTo>
                      <a:pt x="137" y="283"/>
                    </a:lnTo>
                    <a:lnTo>
                      <a:pt x="108" y="259"/>
                    </a:lnTo>
                    <a:lnTo>
                      <a:pt x="89" y="234"/>
                    </a:lnTo>
                    <a:lnTo>
                      <a:pt x="64" y="205"/>
                    </a:lnTo>
                    <a:lnTo>
                      <a:pt x="45" y="176"/>
                    </a:lnTo>
                    <a:lnTo>
                      <a:pt x="30" y="141"/>
                    </a:lnTo>
                    <a:lnTo>
                      <a:pt x="20" y="112"/>
                    </a:lnTo>
                    <a:lnTo>
                      <a:pt x="10" y="73"/>
                    </a:lnTo>
                    <a:lnTo>
                      <a:pt x="5" y="39"/>
                    </a:lnTo>
                    <a:lnTo>
                      <a:pt x="0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2" name="Freeform 2072"/>
              <p:cNvSpPr>
                <a:spLocks/>
              </p:cNvSpPr>
              <p:nvPr/>
            </p:nvSpPr>
            <p:spPr bwMode="auto">
              <a:xfrm>
                <a:off x="2208" y="1673"/>
                <a:ext cx="739" cy="367"/>
              </a:xfrm>
              <a:custGeom>
                <a:avLst/>
                <a:gdLst>
                  <a:gd name="T0" fmla="*/ 54 w 739"/>
                  <a:gd name="T1" fmla="*/ 367 h 367"/>
                  <a:gd name="T2" fmla="*/ 59 w 739"/>
                  <a:gd name="T3" fmla="*/ 303 h 367"/>
                  <a:gd name="T4" fmla="*/ 79 w 739"/>
                  <a:gd name="T5" fmla="*/ 244 h 367"/>
                  <a:gd name="T6" fmla="*/ 108 w 739"/>
                  <a:gd name="T7" fmla="*/ 190 h 367"/>
                  <a:gd name="T8" fmla="*/ 191 w 739"/>
                  <a:gd name="T9" fmla="*/ 102 h 367"/>
                  <a:gd name="T10" fmla="*/ 245 w 739"/>
                  <a:gd name="T11" fmla="*/ 73 h 367"/>
                  <a:gd name="T12" fmla="*/ 309 w 739"/>
                  <a:gd name="T13" fmla="*/ 54 h 367"/>
                  <a:gd name="T14" fmla="*/ 372 w 739"/>
                  <a:gd name="T15" fmla="*/ 49 h 367"/>
                  <a:gd name="T16" fmla="*/ 402 w 739"/>
                  <a:gd name="T17" fmla="*/ 49 h 367"/>
                  <a:gd name="T18" fmla="*/ 465 w 739"/>
                  <a:gd name="T19" fmla="*/ 63 h 367"/>
                  <a:gd name="T20" fmla="*/ 524 w 739"/>
                  <a:gd name="T21" fmla="*/ 88 h 367"/>
                  <a:gd name="T22" fmla="*/ 597 w 739"/>
                  <a:gd name="T23" fmla="*/ 142 h 367"/>
                  <a:gd name="T24" fmla="*/ 651 w 739"/>
                  <a:gd name="T25" fmla="*/ 215 h 367"/>
                  <a:gd name="T26" fmla="*/ 676 w 739"/>
                  <a:gd name="T27" fmla="*/ 274 h 367"/>
                  <a:gd name="T28" fmla="*/ 690 w 739"/>
                  <a:gd name="T29" fmla="*/ 332 h 367"/>
                  <a:gd name="T30" fmla="*/ 739 w 739"/>
                  <a:gd name="T31" fmla="*/ 367 h 367"/>
                  <a:gd name="T32" fmla="*/ 739 w 739"/>
                  <a:gd name="T33" fmla="*/ 327 h 367"/>
                  <a:gd name="T34" fmla="*/ 724 w 739"/>
                  <a:gd name="T35" fmla="*/ 259 h 367"/>
                  <a:gd name="T36" fmla="*/ 695 w 739"/>
                  <a:gd name="T37" fmla="*/ 190 h 367"/>
                  <a:gd name="T38" fmla="*/ 656 w 739"/>
                  <a:gd name="T39" fmla="*/ 132 h 367"/>
                  <a:gd name="T40" fmla="*/ 607 w 739"/>
                  <a:gd name="T41" fmla="*/ 83 h 367"/>
                  <a:gd name="T42" fmla="*/ 548 w 739"/>
                  <a:gd name="T43" fmla="*/ 44 h 367"/>
                  <a:gd name="T44" fmla="*/ 480 w 739"/>
                  <a:gd name="T45" fmla="*/ 14 h 367"/>
                  <a:gd name="T46" fmla="*/ 407 w 739"/>
                  <a:gd name="T47" fmla="*/ 0 h 367"/>
                  <a:gd name="T48" fmla="*/ 372 w 739"/>
                  <a:gd name="T49" fmla="*/ 0 h 367"/>
                  <a:gd name="T50" fmla="*/ 299 w 739"/>
                  <a:gd name="T51" fmla="*/ 5 h 367"/>
                  <a:gd name="T52" fmla="*/ 226 w 739"/>
                  <a:gd name="T53" fmla="*/ 29 h 367"/>
                  <a:gd name="T54" fmla="*/ 167 w 739"/>
                  <a:gd name="T55" fmla="*/ 63 h 367"/>
                  <a:gd name="T56" fmla="*/ 108 w 739"/>
                  <a:gd name="T57" fmla="*/ 107 h 367"/>
                  <a:gd name="T58" fmla="*/ 64 w 739"/>
                  <a:gd name="T59" fmla="*/ 161 h 367"/>
                  <a:gd name="T60" fmla="*/ 30 w 739"/>
                  <a:gd name="T61" fmla="*/ 225 h 367"/>
                  <a:gd name="T62" fmla="*/ 10 w 739"/>
                  <a:gd name="T63" fmla="*/ 293 h 367"/>
                  <a:gd name="T64" fmla="*/ 0 w 739"/>
                  <a:gd name="T65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9" h="367">
                    <a:moveTo>
                      <a:pt x="54" y="367"/>
                    </a:moveTo>
                    <a:lnTo>
                      <a:pt x="54" y="367"/>
                    </a:lnTo>
                    <a:lnTo>
                      <a:pt x="54" y="332"/>
                    </a:lnTo>
                    <a:lnTo>
                      <a:pt x="59" y="303"/>
                    </a:lnTo>
                    <a:lnTo>
                      <a:pt x="64" y="274"/>
                    </a:lnTo>
                    <a:lnTo>
                      <a:pt x="79" y="244"/>
                    </a:lnTo>
                    <a:lnTo>
                      <a:pt x="89" y="215"/>
                    </a:lnTo>
                    <a:lnTo>
                      <a:pt x="108" y="190"/>
                    </a:lnTo>
                    <a:lnTo>
                      <a:pt x="147" y="142"/>
                    </a:lnTo>
                    <a:lnTo>
                      <a:pt x="191" y="102"/>
                    </a:lnTo>
                    <a:lnTo>
                      <a:pt x="221" y="88"/>
                    </a:lnTo>
                    <a:lnTo>
                      <a:pt x="245" y="73"/>
                    </a:lnTo>
                    <a:lnTo>
                      <a:pt x="274" y="63"/>
                    </a:lnTo>
                    <a:lnTo>
                      <a:pt x="309" y="54"/>
                    </a:lnTo>
                    <a:lnTo>
                      <a:pt x="338" y="49"/>
                    </a:lnTo>
                    <a:lnTo>
                      <a:pt x="372" y="49"/>
                    </a:lnTo>
                    <a:lnTo>
                      <a:pt x="372" y="49"/>
                    </a:lnTo>
                    <a:lnTo>
                      <a:pt x="402" y="49"/>
                    </a:lnTo>
                    <a:lnTo>
                      <a:pt x="436" y="54"/>
                    </a:lnTo>
                    <a:lnTo>
                      <a:pt x="465" y="63"/>
                    </a:lnTo>
                    <a:lnTo>
                      <a:pt x="495" y="73"/>
                    </a:lnTo>
                    <a:lnTo>
                      <a:pt x="524" y="88"/>
                    </a:lnTo>
                    <a:lnTo>
                      <a:pt x="548" y="102"/>
                    </a:lnTo>
                    <a:lnTo>
                      <a:pt x="597" y="142"/>
                    </a:lnTo>
                    <a:lnTo>
                      <a:pt x="636" y="190"/>
                    </a:lnTo>
                    <a:lnTo>
                      <a:pt x="651" y="215"/>
                    </a:lnTo>
                    <a:lnTo>
                      <a:pt x="666" y="244"/>
                    </a:lnTo>
                    <a:lnTo>
                      <a:pt x="676" y="274"/>
                    </a:lnTo>
                    <a:lnTo>
                      <a:pt x="685" y="303"/>
                    </a:lnTo>
                    <a:lnTo>
                      <a:pt x="690" y="332"/>
                    </a:lnTo>
                    <a:lnTo>
                      <a:pt x="690" y="367"/>
                    </a:lnTo>
                    <a:lnTo>
                      <a:pt x="739" y="367"/>
                    </a:lnTo>
                    <a:lnTo>
                      <a:pt x="739" y="367"/>
                    </a:lnTo>
                    <a:lnTo>
                      <a:pt x="739" y="327"/>
                    </a:lnTo>
                    <a:lnTo>
                      <a:pt x="734" y="293"/>
                    </a:lnTo>
                    <a:lnTo>
                      <a:pt x="724" y="259"/>
                    </a:lnTo>
                    <a:lnTo>
                      <a:pt x="710" y="225"/>
                    </a:lnTo>
                    <a:lnTo>
                      <a:pt x="695" y="190"/>
                    </a:lnTo>
                    <a:lnTo>
                      <a:pt x="676" y="161"/>
                    </a:lnTo>
                    <a:lnTo>
                      <a:pt x="656" y="132"/>
                    </a:lnTo>
                    <a:lnTo>
                      <a:pt x="632" y="107"/>
                    </a:lnTo>
                    <a:lnTo>
                      <a:pt x="607" y="83"/>
                    </a:lnTo>
                    <a:lnTo>
                      <a:pt x="578" y="63"/>
                    </a:lnTo>
                    <a:lnTo>
                      <a:pt x="548" y="44"/>
                    </a:lnTo>
                    <a:lnTo>
                      <a:pt x="514" y="29"/>
                    </a:lnTo>
                    <a:lnTo>
                      <a:pt x="480" y="14"/>
                    </a:lnTo>
                    <a:lnTo>
                      <a:pt x="446" y="5"/>
                    </a:lnTo>
                    <a:lnTo>
                      <a:pt x="407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33" y="0"/>
                    </a:lnTo>
                    <a:lnTo>
                      <a:pt x="299" y="5"/>
                    </a:lnTo>
                    <a:lnTo>
                      <a:pt x="260" y="14"/>
                    </a:lnTo>
                    <a:lnTo>
                      <a:pt x="226" y="29"/>
                    </a:lnTo>
                    <a:lnTo>
                      <a:pt x="196" y="44"/>
                    </a:lnTo>
                    <a:lnTo>
                      <a:pt x="167" y="63"/>
                    </a:lnTo>
                    <a:lnTo>
                      <a:pt x="137" y="83"/>
                    </a:lnTo>
                    <a:lnTo>
                      <a:pt x="108" y="107"/>
                    </a:lnTo>
                    <a:lnTo>
                      <a:pt x="89" y="132"/>
                    </a:lnTo>
                    <a:lnTo>
                      <a:pt x="64" y="161"/>
                    </a:lnTo>
                    <a:lnTo>
                      <a:pt x="45" y="190"/>
                    </a:lnTo>
                    <a:lnTo>
                      <a:pt x="30" y="225"/>
                    </a:lnTo>
                    <a:lnTo>
                      <a:pt x="20" y="259"/>
                    </a:lnTo>
                    <a:lnTo>
                      <a:pt x="10" y="293"/>
                    </a:lnTo>
                    <a:lnTo>
                      <a:pt x="5" y="327"/>
                    </a:lnTo>
                    <a:lnTo>
                      <a:pt x="0" y="367"/>
                    </a:lnTo>
                    <a:lnTo>
                      <a:pt x="54" y="36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3" name="Freeform 2073"/>
              <p:cNvSpPr>
                <a:spLocks/>
              </p:cNvSpPr>
              <p:nvPr/>
            </p:nvSpPr>
            <p:spPr bwMode="auto">
              <a:xfrm>
                <a:off x="2350" y="2040"/>
                <a:ext cx="460" cy="230"/>
              </a:xfrm>
              <a:custGeom>
                <a:avLst/>
                <a:gdLst>
                  <a:gd name="T0" fmla="*/ 30 w 460"/>
                  <a:gd name="T1" fmla="*/ 0 h 230"/>
                  <a:gd name="T2" fmla="*/ 30 w 460"/>
                  <a:gd name="T3" fmla="*/ 0 h 230"/>
                  <a:gd name="T4" fmla="*/ 35 w 460"/>
                  <a:gd name="T5" fmla="*/ 39 h 230"/>
                  <a:gd name="T6" fmla="*/ 44 w 460"/>
                  <a:gd name="T7" fmla="*/ 78 h 230"/>
                  <a:gd name="T8" fmla="*/ 64 w 460"/>
                  <a:gd name="T9" fmla="*/ 112 h 230"/>
                  <a:gd name="T10" fmla="*/ 88 w 460"/>
                  <a:gd name="T11" fmla="*/ 141 h 230"/>
                  <a:gd name="T12" fmla="*/ 118 w 460"/>
                  <a:gd name="T13" fmla="*/ 166 h 230"/>
                  <a:gd name="T14" fmla="*/ 152 w 460"/>
                  <a:gd name="T15" fmla="*/ 186 h 230"/>
                  <a:gd name="T16" fmla="*/ 186 w 460"/>
                  <a:gd name="T17" fmla="*/ 195 h 230"/>
                  <a:gd name="T18" fmla="*/ 230 w 460"/>
                  <a:gd name="T19" fmla="*/ 200 h 230"/>
                  <a:gd name="T20" fmla="*/ 230 w 460"/>
                  <a:gd name="T21" fmla="*/ 200 h 230"/>
                  <a:gd name="T22" fmla="*/ 269 w 460"/>
                  <a:gd name="T23" fmla="*/ 195 h 230"/>
                  <a:gd name="T24" fmla="*/ 309 w 460"/>
                  <a:gd name="T25" fmla="*/ 186 h 230"/>
                  <a:gd name="T26" fmla="*/ 338 w 460"/>
                  <a:gd name="T27" fmla="*/ 166 h 230"/>
                  <a:gd name="T28" fmla="*/ 372 w 460"/>
                  <a:gd name="T29" fmla="*/ 141 h 230"/>
                  <a:gd name="T30" fmla="*/ 392 w 460"/>
                  <a:gd name="T31" fmla="*/ 112 h 230"/>
                  <a:gd name="T32" fmla="*/ 411 w 460"/>
                  <a:gd name="T33" fmla="*/ 78 h 230"/>
                  <a:gd name="T34" fmla="*/ 426 w 460"/>
                  <a:gd name="T35" fmla="*/ 39 h 230"/>
                  <a:gd name="T36" fmla="*/ 426 w 460"/>
                  <a:gd name="T37" fmla="*/ 0 h 230"/>
                  <a:gd name="T38" fmla="*/ 460 w 460"/>
                  <a:gd name="T39" fmla="*/ 0 h 230"/>
                  <a:gd name="T40" fmla="*/ 460 w 460"/>
                  <a:gd name="T41" fmla="*/ 0 h 230"/>
                  <a:gd name="T42" fmla="*/ 455 w 460"/>
                  <a:gd name="T43" fmla="*/ 49 h 230"/>
                  <a:gd name="T44" fmla="*/ 441 w 460"/>
                  <a:gd name="T45" fmla="*/ 93 h 230"/>
                  <a:gd name="T46" fmla="*/ 421 w 460"/>
                  <a:gd name="T47" fmla="*/ 132 h 230"/>
                  <a:gd name="T48" fmla="*/ 392 w 460"/>
                  <a:gd name="T49" fmla="*/ 166 h 230"/>
                  <a:gd name="T50" fmla="*/ 357 w 460"/>
                  <a:gd name="T51" fmla="*/ 190 h 230"/>
                  <a:gd name="T52" fmla="*/ 318 w 460"/>
                  <a:gd name="T53" fmla="*/ 215 h 230"/>
                  <a:gd name="T54" fmla="*/ 274 w 460"/>
                  <a:gd name="T55" fmla="*/ 225 h 230"/>
                  <a:gd name="T56" fmla="*/ 230 w 460"/>
                  <a:gd name="T57" fmla="*/ 230 h 230"/>
                  <a:gd name="T58" fmla="*/ 230 w 460"/>
                  <a:gd name="T59" fmla="*/ 230 h 230"/>
                  <a:gd name="T60" fmla="*/ 181 w 460"/>
                  <a:gd name="T61" fmla="*/ 225 h 230"/>
                  <a:gd name="T62" fmla="*/ 137 w 460"/>
                  <a:gd name="T63" fmla="*/ 215 h 230"/>
                  <a:gd name="T64" fmla="*/ 98 w 460"/>
                  <a:gd name="T65" fmla="*/ 190 h 230"/>
                  <a:gd name="T66" fmla="*/ 64 w 460"/>
                  <a:gd name="T67" fmla="*/ 166 h 230"/>
                  <a:gd name="T68" fmla="*/ 39 w 460"/>
                  <a:gd name="T69" fmla="*/ 132 h 230"/>
                  <a:gd name="T70" fmla="*/ 15 w 460"/>
                  <a:gd name="T71" fmla="*/ 93 h 230"/>
                  <a:gd name="T72" fmla="*/ 5 w 460"/>
                  <a:gd name="T73" fmla="*/ 49 h 230"/>
                  <a:gd name="T74" fmla="*/ 0 w 460"/>
                  <a:gd name="T75" fmla="*/ 0 h 230"/>
                  <a:gd name="T76" fmla="*/ 30 w 460"/>
                  <a:gd name="T7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0"/>
                    </a:moveTo>
                    <a:lnTo>
                      <a:pt x="30" y="0"/>
                    </a:lnTo>
                    <a:lnTo>
                      <a:pt x="35" y="39"/>
                    </a:lnTo>
                    <a:lnTo>
                      <a:pt x="44" y="78"/>
                    </a:lnTo>
                    <a:lnTo>
                      <a:pt x="64" y="112"/>
                    </a:lnTo>
                    <a:lnTo>
                      <a:pt x="88" y="141"/>
                    </a:lnTo>
                    <a:lnTo>
                      <a:pt x="118" y="166"/>
                    </a:lnTo>
                    <a:lnTo>
                      <a:pt x="152" y="186"/>
                    </a:lnTo>
                    <a:lnTo>
                      <a:pt x="186" y="195"/>
                    </a:lnTo>
                    <a:lnTo>
                      <a:pt x="230" y="200"/>
                    </a:lnTo>
                    <a:lnTo>
                      <a:pt x="230" y="200"/>
                    </a:lnTo>
                    <a:lnTo>
                      <a:pt x="269" y="195"/>
                    </a:lnTo>
                    <a:lnTo>
                      <a:pt x="309" y="186"/>
                    </a:lnTo>
                    <a:lnTo>
                      <a:pt x="338" y="166"/>
                    </a:lnTo>
                    <a:lnTo>
                      <a:pt x="372" y="141"/>
                    </a:lnTo>
                    <a:lnTo>
                      <a:pt x="392" y="112"/>
                    </a:lnTo>
                    <a:lnTo>
                      <a:pt x="411" y="78"/>
                    </a:lnTo>
                    <a:lnTo>
                      <a:pt x="426" y="39"/>
                    </a:lnTo>
                    <a:lnTo>
                      <a:pt x="426" y="0"/>
                    </a:lnTo>
                    <a:lnTo>
                      <a:pt x="460" y="0"/>
                    </a:lnTo>
                    <a:lnTo>
                      <a:pt x="460" y="0"/>
                    </a:lnTo>
                    <a:lnTo>
                      <a:pt x="455" y="49"/>
                    </a:lnTo>
                    <a:lnTo>
                      <a:pt x="441" y="93"/>
                    </a:lnTo>
                    <a:lnTo>
                      <a:pt x="421" y="132"/>
                    </a:lnTo>
                    <a:lnTo>
                      <a:pt x="392" y="166"/>
                    </a:lnTo>
                    <a:lnTo>
                      <a:pt x="357" y="190"/>
                    </a:lnTo>
                    <a:lnTo>
                      <a:pt x="318" y="215"/>
                    </a:lnTo>
                    <a:lnTo>
                      <a:pt x="274" y="225"/>
                    </a:lnTo>
                    <a:lnTo>
                      <a:pt x="230" y="230"/>
                    </a:lnTo>
                    <a:lnTo>
                      <a:pt x="230" y="230"/>
                    </a:lnTo>
                    <a:lnTo>
                      <a:pt x="181" y="225"/>
                    </a:lnTo>
                    <a:lnTo>
                      <a:pt x="137" y="215"/>
                    </a:lnTo>
                    <a:lnTo>
                      <a:pt x="98" y="190"/>
                    </a:lnTo>
                    <a:lnTo>
                      <a:pt x="64" y="166"/>
                    </a:lnTo>
                    <a:lnTo>
                      <a:pt x="39" y="132"/>
                    </a:lnTo>
                    <a:lnTo>
                      <a:pt x="15" y="93"/>
                    </a:lnTo>
                    <a:lnTo>
                      <a:pt x="5" y="49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4" name="Freeform 2074"/>
              <p:cNvSpPr>
                <a:spLocks/>
              </p:cNvSpPr>
              <p:nvPr/>
            </p:nvSpPr>
            <p:spPr bwMode="auto">
              <a:xfrm>
                <a:off x="2350" y="1810"/>
                <a:ext cx="460" cy="230"/>
              </a:xfrm>
              <a:custGeom>
                <a:avLst/>
                <a:gdLst>
                  <a:gd name="T0" fmla="*/ 30 w 460"/>
                  <a:gd name="T1" fmla="*/ 230 h 230"/>
                  <a:gd name="T2" fmla="*/ 30 w 460"/>
                  <a:gd name="T3" fmla="*/ 230 h 230"/>
                  <a:gd name="T4" fmla="*/ 35 w 460"/>
                  <a:gd name="T5" fmla="*/ 190 h 230"/>
                  <a:gd name="T6" fmla="*/ 44 w 460"/>
                  <a:gd name="T7" fmla="*/ 151 h 230"/>
                  <a:gd name="T8" fmla="*/ 64 w 460"/>
                  <a:gd name="T9" fmla="*/ 117 h 230"/>
                  <a:gd name="T10" fmla="*/ 88 w 460"/>
                  <a:gd name="T11" fmla="*/ 88 h 230"/>
                  <a:gd name="T12" fmla="*/ 118 w 460"/>
                  <a:gd name="T13" fmla="*/ 63 h 230"/>
                  <a:gd name="T14" fmla="*/ 152 w 460"/>
                  <a:gd name="T15" fmla="*/ 49 h 230"/>
                  <a:gd name="T16" fmla="*/ 186 w 460"/>
                  <a:gd name="T17" fmla="*/ 34 h 230"/>
                  <a:gd name="T18" fmla="*/ 230 w 460"/>
                  <a:gd name="T19" fmla="*/ 29 h 230"/>
                  <a:gd name="T20" fmla="*/ 230 w 460"/>
                  <a:gd name="T21" fmla="*/ 29 h 230"/>
                  <a:gd name="T22" fmla="*/ 269 w 460"/>
                  <a:gd name="T23" fmla="*/ 34 h 230"/>
                  <a:gd name="T24" fmla="*/ 309 w 460"/>
                  <a:gd name="T25" fmla="*/ 49 h 230"/>
                  <a:gd name="T26" fmla="*/ 338 w 460"/>
                  <a:gd name="T27" fmla="*/ 63 h 230"/>
                  <a:gd name="T28" fmla="*/ 372 w 460"/>
                  <a:gd name="T29" fmla="*/ 88 h 230"/>
                  <a:gd name="T30" fmla="*/ 392 w 460"/>
                  <a:gd name="T31" fmla="*/ 117 h 230"/>
                  <a:gd name="T32" fmla="*/ 411 w 460"/>
                  <a:gd name="T33" fmla="*/ 151 h 230"/>
                  <a:gd name="T34" fmla="*/ 426 w 460"/>
                  <a:gd name="T35" fmla="*/ 190 h 230"/>
                  <a:gd name="T36" fmla="*/ 426 w 460"/>
                  <a:gd name="T37" fmla="*/ 230 h 230"/>
                  <a:gd name="T38" fmla="*/ 460 w 460"/>
                  <a:gd name="T39" fmla="*/ 230 h 230"/>
                  <a:gd name="T40" fmla="*/ 460 w 460"/>
                  <a:gd name="T41" fmla="*/ 230 h 230"/>
                  <a:gd name="T42" fmla="*/ 455 w 460"/>
                  <a:gd name="T43" fmla="*/ 186 h 230"/>
                  <a:gd name="T44" fmla="*/ 441 w 460"/>
                  <a:gd name="T45" fmla="*/ 142 h 230"/>
                  <a:gd name="T46" fmla="*/ 421 w 460"/>
                  <a:gd name="T47" fmla="*/ 102 h 230"/>
                  <a:gd name="T48" fmla="*/ 392 w 460"/>
                  <a:gd name="T49" fmla="*/ 68 h 230"/>
                  <a:gd name="T50" fmla="*/ 357 w 460"/>
                  <a:gd name="T51" fmla="*/ 39 h 230"/>
                  <a:gd name="T52" fmla="*/ 318 w 460"/>
                  <a:gd name="T53" fmla="*/ 19 h 230"/>
                  <a:gd name="T54" fmla="*/ 274 w 460"/>
                  <a:gd name="T55" fmla="*/ 5 h 230"/>
                  <a:gd name="T56" fmla="*/ 230 w 460"/>
                  <a:gd name="T57" fmla="*/ 0 h 230"/>
                  <a:gd name="T58" fmla="*/ 230 w 460"/>
                  <a:gd name="T59" fmla="*/ 0 h 230"/>
                  <a:gd name="T60" fmla="*/ 181 w 460"/>
                  <a:gd name="T61" fmla="*/ 5 h 230"/>
                  <a:gd name="T62" fmla="*/ 137 w 460"/>
                  <a:gd name="T63" fmla="*/ 19 h 230"/>
                  <a:gd name="T64" fmla="*/ 98 w 460"/>
                  <a:gd name="T65" fmla="*/ 39 h 230"/>
                  <a:gd name="T66" fmla="*/ 64 w 460"/>
                  <a:gd name="T67" fmla="*/ 68 h 230"/>
                  <a:gd name="T68" fmla="*/ 39 w 460"/>
                  <a:gd name="T69" fmla="*/ 102 h 230"/>
                  <a:gd name="T70" fmla="*/ 15 w 460"/>
                  <a:gd name="T71" fmla="*/ 142 h 230"/>
                  <a:gd name="T72" fmla="*/ 5 w 460"/>
                  <a:gd name="T73" fmla="*/ 186 h 230"/>
                  <a:gd name="T74" fmla="*/ 0 w 460"/>
                  <a:gd name="T75" fmla="*/ 230 h 230"/>
                  <a:gd name="T76" fmla="*/ 30 w 460"/>
                  <a:gd name="T77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230"/>
                    </a:moveTo>
                    <a:lnTo>
                      <a:pt x="30" y="230"/>
                    </a:lnTo>
                    <a:lnTo>
                      <a:pt x="35" y="190"/>
                    </a:lnTo>
                    <a:lnTo>
                      <a:pt x="44" y="151"/>
                    </a:lnTo>
                    <a:lnTo>
                      <a:pt x="64" y="117"/>
                    </a:lnTo>
                    <a:lnTo>
                      <a:pt x="88" y="88"/>
                    </a:lnTo>
                    <a:lnTo>
                      <a:pt x="118" y="63"/>
                    </a:lnTo>
                    <a:lnTo>
                      <a:pt x="152" y="49"/>
                    </a:lnTo>
                    <a:lnTo>
                      <a:pt x="186" y="34"/>
                    </a:lnTo>
                    <a:lnTo>
                      <a:pt x="230" y="29"/>
                    </a:lnTo>
                    <a:lnTo>
                      <a:pt x="230" y="29"/>
                    </a:lnTo>
                    <a:lnTo>
                      <a:pt x="269" y="34"/>
                    </a:lnTo>
                    <a:lnTo>
                      <a:pt x="309" y="49"/>
                    </a:lnTo>
                    <a:lnTo>
                      <a:pt x="338" y="63"/>
                    </a:lnTo>
                    <a:lnTo>
                      <a:pt x="372" y="88"/>
                    </a:lnTo>
                    <a:lnTo>
                      <a:pt x="392" y="117"/>
                    </a:lnTo>
                    <a:lnTo>
                      <a:pt x="411" y="151"/>
                    </a:lnTo>
                    <a:lnTo>
                      <a:pt x="426" y="190"/>
                    </a:lnTo>
                    <a:lnTo>
                      <a:pt x="426" y="230"/>
                    </a:lnTo>
                    <a:lnTo>
                      <a:pt x="460" y="230"/>
                    </a:lnTo>
                    <a:lnTo>
                      <a:pt x="460" y="230"/>
                    </a:lnTo>
                    <a:lnTo>
                      <a:pt x="455" y="186"/>
                    </a:lnTo>
                    <a:lnTo>
                      <a:pt x="441" y="142"/>
                    </a:lnTo>
                    <a:lnTo>
                      <a:pt x="421" y="102"/>
                    </a:lnTo>
                    <a:lnTo>
                      <a:pt x="392" y="68"/>
                    </a:lnTo>
                    <a:lnTo>
                      <a:pt x="357" y="39"/>
                    </a:lnTo>
                    <a:lnTo>
                      <a:pt x="318" y="19"/>
                    </a:lnTo>
                    <a:lnTo>
                      <a:pt x="274" y="5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181" y="5"/>
                    </a:lnTo>
                    <a:lnTo>
                      <a:pt x="137" y="19"/>
                    </a:lnTo>
                    <a:lnTo>
                      <a:pt x="98" y="39"/>
                    </a:lnTo>
                    <a:lnTo>
                      <a:pt x="64" y="68"/>
                    </a:lnTo>
                    <a:lnTo>
                      <a:pt x="39" y="102"/>
                    </a:lnTo>
                    <a:lnTo>
                      <a:pt x="15" y="142"/>
                    </a:lnTo>
                    <a:lnTo>
                      <a:pt x="5" y="186"/>
                    </a:lnTo>
                    <a:lnTo>
                      <a:pt x="0" y="230"/>
                    </a:lnTo>
                    <a:lnTo>
                      <a:pt x="30" y="23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5" name="Freeform 2075"/>
              <p:cNvSpPr>
                <a:spLocks/>
              </p:cNvSpPr>
              <p:nvPr/>
            </p:nvSpPr>
            <p:spPr bwMode="auto">
              <a:xfrm>
                <a:off x="2463" y="2040"/>
                <a:ext cx="230" cy="117"/>
              </a:xfrm>
              <a:custGeom>
                <a:avLst/>
                <a:gdLst>
                  <a:gd name="T0" fmla="*/ 15 w 230"/>
                  <a:gd name="T1" fmla="*/ 0 h 117"/>
                  <a:gd name="T2" fmla="*/ 15 w 230"/>
                  <a:gd name="T3" fmla="*/ 0 h 117"/>
                  <a:gd name="T4" fmla="*/ 19 w 230"/>
                  <a:gd name="T5" fmla="*/ 19 h 117"/>
                  <a:gd name="T6" fmla="*/ 24 w 230"/>
                  <a:gd name="T7" fmla="*/ 39 h 117"/>
                  <a:gd name="T8" fmla="*/ 34 w 230"/>
                  <a:gd name="T9" fmla="*/ 58 h 117"/>
                  <a:gd name="T10" fmla="*/ 44 w 230"/>
                  <a:gd name="T11" fmla="*/ 73 h 117"/>
                  <a:gd name="T12" fmla="*/ 59 w 230"/>
                  <a:gd name="T13" fmla="*/ 83 h 117"/>
                  <a:gd name="T14" fmla="*/ 78 w 230"/>
                  <a:gd name="T15" fmla="*/ 93 h 117"/>
                  <a:gd name="T16" fmla="*/ 98 w 230"/>
                  <a:gd name="T17" fmla="*/ 97 h 117"/>
                  <a:gd name="T18" fmla="*/ 117 w 230"/>
                  <a:gd name="T19" fmla="*/ 102 h 117"/>
                  <a:gd name="T20" fmla="*/ 117 w 230"/>
                  <a:gd name="T21" fmla="*/ 102 h 117"/>
                  <a:gd name="T22" fmla="*/ 137 w 230"/>
                  <a:gd name="T23" fmla="*/ 97 h 117"/>
                  <a:gd name="T24" fmla="*/ 156 w 230"/>
                  <a:gd name="T25" fmla="*/ 93 h 117"/>
                  <a:gd name="T26" fmla="*/ 171 w 230"/>
                  <a:gd name="T27" fmla="*/ 83 h 117"/>
                  <a:gd name="T28" fmla="*/ 186 w 230"/>
                  <a:gd name="T29" fmla="*/ 73 h 117"/>
                  <a:gd name="T30" fmla="*/ 200 w 230"/>
                  <a:gd name="T31" fmla="*/ 58 h 117"/>
                  <a:gd name="T32" fmla="*/ 205 w 230"/>
                  <a:gd name="T33" fmla="*/ 39 h 117"/>
                  <a:gd name="T34" fmla="*/ 215 w 230"/>
                  <a:gd name="T35" fmla="*/ 19 h 117"/>
                  <a:gd name="T36" fmla="*/ 215 w 230"/>
                  <a:gd name="T37" fmla="*/ 0 h 117"/>
                  <a:gd name="T38" fmla="*/ 230 w 230"/>
                  <a:gd name="T39" fmla="*/ 0 h 117"/>
                  <a:gd name="T40" fmla="*/ 230 w 230"/>
                  <a:gd name="T41" fmla="*/ 0 h 117"/>
                  <a:gd name="T42" fmla="*/ 230 w 230"/>
                  <a:gd name="T43" fmla="*/ 24 h 117"/>
                  <a:gd name="T44" fmla="*/ 220 w 230"/>
                  <a:gd name="T45" fmla="*/ 44 h 117"/>
                  <a:gd name="T46" fmla="*/ 210 w 230"/>
                  <a:gd name="T47" fmla="*/ 63 h 117"/>
                  <a:gd name="T48" fmla="*/ 196 w 230"/>
                  <a:gd name="T49" fmla="*/ 83 h 117"/>
                  <a:gd name="T50" fmla="*/ 181 w 230"/>
                  <a:gd name="T51" fmla="*/ 97 h 117"/>
                  <a:gd name="T52" fmla="*/ 161 w 230"/>
                  <a:gd name="T53" fmla="*/ 107 h 117"/>
                  <a:gd name="T54" fmla="*/ 137 w 230"/>
                  <a:gd name="T55" fmla="*/ 112 h 117"/>
                  <a:gd name="T56" fmla="*/ 117 w 230"/>
                  <a:gd name="T57" fmla="*/ 117 h 117"/>
                  <a:gd name="T58" fmla="*/ 117 w 230"/>
                  <a:gd name="T59" fmla="*/ 117 h 117"/>
                  <a:gd name="T60" fmla="*/ 93 w 230"/>
                  <a:gd name="T61" fmla="*/ 112 h 117"/>
                  <a:gd name="T62" fmla="*/ 73 w 230"/>
                  <a:gd name="T63" fmla="*/ 107 h 117"/>
                  <a:gd name="T64" fmla="*/ 54 w 230"/>
                  <a:gd name="T65" fmla="*/ 97 h 117"/>
                  <a:gd name="T66" fmla="*/ 34 w 230"/>
                  <a:gd name="T67" fmla="*/ 83 h 117"/>
                  <a:gd name="T68" fmla="*/ 19 w 230"/>
                  <a:gd name="T69" fmla="*/ 63 h 117"/>
                  <a:gd name="T70" fmla="*/ 10 w 230"/>
                  <a:gd name="T71" fmla="*/ 44 h 117"/>
                  <a:gd name="T72" fmla="*/ 5 w 230"/>
                  <a:gd name="T73" fmla="*/ 24 h 117"/>
                  <a:gd name="T74" fmla="*/ 0 w 230"/>
                  <a:gd name="T75" fmla="*/ 0 h 117"/>
                  <a:gd name="T76" fmla="*/ 15 w 230"/>
                  <a:gd name="T7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7">
                    <a:moveTo>
                      <a:pt x="15" y="0"/>
                    </a:moveTo>
                    <a:lnTo>
                      <a:pt x="15" y="0"/>
                    </a:lnTo>
                    <a:lnTo>
                      <a:pt x="19" y="19"/>
                    </a:lnTo>
                    <a:lnTo>
                      <a:pt x="24" y="39"/>
                    </a:lnTo>
                    <a:lnTo>
                      <a:pt x="34" y="58"/>
                    </a:lnTo>
                    <a:lnTo>
                      <a:pt x="44" y="73"/>
                    </a:lnTo>
                    <a:lnTo>
                      <a:pt x="59" y="83"/>
                    </a:lnTo>
                    <a:lnTo>
                      <a:pt x="78" y="93"/>
                    </a:lnTo>
                    <a:lnTo>
                      <a:pt x="98" y="97"/>
                    </a:lnTo>
                    <a:lnTo>
                      <a:pt x="117" y="102"/>
                    </a:lnTo>
                    <a:lnTo>
                      <a:pt x="117" y="102"/>
                    </a:lnTo>
                    <a:lnTo>
                      <a:pt x="137" y="97"/>
                    </a:lnTo>
                    <a:lnTo>
                      <a:pt x="156" y="93"/>
                    </a:lnTo>
                    <a:lnTo>
                      <a:pt x="171" y="83"/>
                    </a:lnTo>
                    <a:lnTo>
                      <a:pt x="186" y="73"/>
                    </a:lnTo>
                    <a:lnTo>
                      <a:pt x="200" y="58"/>
                    </a:lnTo>
                    <a:lnTo>
                      <a:pt x="205" y="3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24"/>
                    </a:lnTo>
                    <a:lnTo>
                      <a:pt x="220" y="44"/>
                    </a:lnTo>
                    <a:lnTo>
                      <a:pt x="210" y="63"/>
                    </a:lnTo>
                    <a:lnTo>
                      <a:pt x="196" y="83"/>
                    </a:lnTo>
                    <a:lnTo>
                      <a:pt x="181" y="97"/>
                    </a:lnTo>
                    <a:lnTo>
                      <a:pt x="161" y="107"/>
                    </a:lnTo>
                    <a:lnTo>
                      <a:pt x="137" y="112"/>
                    </a:lnTo>
                    <a:lnTo>
                      <a:pt x="117" y="117"/>
                    </a:lnTo>
                    <a:lnTo>
                      <a:pt x="117" y="117"/>
                    </a:lnTo>
                    <a:lnTo>
                      <a:pt x="93" y="112"/>
                    </a:lnTo>
                    <a:lnTo>
                      <a:pt x="73" y="107"/>
                    </a:lnTo>
                    <a:lnTo>
                      <a:pt x="54" y="97"/>
                    </a:lnTo>
                    <a:lnTo>
                      <a:pt x="34" y="83"/>
                    </a:lnTo>
                    <a:lnTo>
                      <a:pt x="19" y="63"/>
                    </a:lnTo>
                    <a:lnTo>
                      <a:pt x="10" y="44"/>
                    </a:lnTo>
                    <a:lnTo>
                      <a:pt x="5" y="24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6" name="Freeform 2076"/>
              <p:cNvSpPr>
                <a:spLocks/>
              </p:cNvSpPr>
              <p:nvPr/>
            </p:nvSpPr>
            <p:spPr bwMode="auto">
              <a:xfrm>
                <a:off x="2463" y="1927"/>
                <a:ext cx="230" cy="113"/>
              </a:xfrm>
              <a:custGeom>
                <a:avLst/>
                <a:gdLst>
                  <a:gd name="T0" fmla="*/ 15 w 230"/>
                  <a:gd name="T1" fmla="*/ 113 h 113"/>
                  <a:gd name="T2" fmla="*/ 15 w 230"/>
                  <a:gd name="T3" fmla="*/ 113 h 113"/>
                  <a:gd name="T4" fmla="*/ 19 w 230"/>
                  <a:gd name="T5" fmla="*/ 93 h 113"/>
                  <a:gd name="T6" fmla="*/ 24 w 230"/>
                  <a:gd name="T7" fmla="*/ 73 h 113"/>
                  <a:gd name="T8" fmla="*/ 34 w 230"/>
                  <a:gd name="T9" fmla="*/ 59 h 113"/>
                  <a:gd name="T10" fmla="*/ 44 w 230"/>
                  <a:gd name="T11" fmla="*/ 44 h 113"/>
                  <a:gd name="T12" fmla="*/ 59 w 230"/>
                  <a:gd name="T13" fmla="*/ 29 h 113"/>
                  <a:gd name="T14" fmla="*/ 78 w 230"/>
                  <a:gd name="T15" fmla="*/ 20 h 113"/>
                  <a:gd name="T16" fmla="*/ 98 w 230"/>
                  <a:gd name="T17" fmla="*/ 15 h 113"/>
                  <a:gd name="T18" fmla="*/ 117 w 230"/>
                  <a:gd name="T19" fmla="*/ 15 h 113"/>
                  <a:gd name="T20" fmla="*/ 117 w 230"/>
                  <a:gd name="T21" fmla="*/ 15 h 113"/>
                  <a:gd name="T22" fmla="*/ 137 w 230"/>
                  <a:gd name="T23" fmla="*/ 15 h 113"/>
                  <a:gd name="T24" fmla="*/ 156 w 230"/>
                  <a:gd name="T25" fmla="*/ 20 h 113"/>
                  <a:gd name="T26" fmla="*/ 171 w 230"/>
                  <a:gd name="T27" fmla="*/ 29 h 113"/>
                  <a:gd name="T28" fmla="*/ 186 w 230"/>
                  <a:gd name="T29" fmla="*/ 44 h 113"/>
                  <a:gd name="T30" fmla="*/ 200 w 230"/>
                  <a:gd name="T31" fmla="*/ 59 h 113"/>
                  <a:gd name="T32" fmla="*/ 205 w 230"/>
                  <a:gd name="T33" fmla="*/ 73 h 113"/>
                  <a:gd name="T34" fmla="*/ 215 w 230"/>
                  <a:gd name="T35" fmla="*/ 93 h 113"/>
                  <a:gd name="T36" fmla="*/ 215 w 230"/>
                  <a:gd name="T37" fmla="*/ 113 h 113"/>
                  <a:gd name="T38" fmla="*/ 230 w 230"/>
                  <a:gd name="T39" fmla="*/ 113 h 113"/>
                  <a:gd name="T40" fmla="*/ 230 w 230"/>
                  <a:gd name="T41" fmla="*/ 113 h 113"/>
                  <a:gd name="T42" fmla="*/ 230 w 230"/>
                  <a:gd name="T43" fmla="*/ 88 h 113"/>
                  <a:gd name="T44" fmla="*/ 220 w 230"/>
                  <a:gd name="T45" fmla="*/ 69 h 113"/>
                  <a:gd name="T46" fmla="*/ 210 w 230"/>
                  <a:gd name="T47" fmla="*/ 49 h 113"/>
                  <a:gd name="T48" fmla="*/ 196 w 230"/>
                  <a:gd name="T49" fmla="*/ 34 h 113"/>
                  <a:gd name="T50" fmla="*/ 181 w 230"/>
                  <a:gd name="T51" fmla="*/ 20 h 113"/>
                  <a:gd name="T52" fmla="*/ 161 w 230"/>
                  <a:gd name="T53" fmla="*/ 10 h 113"/>
                  <a:gd name="T54" fmla="*/ 137 w 230"/>
                  <a:gd name="T55" fmla="*/ 0 h 113"/>
                  <a:gd name="T56" fmla="*/ 117 w 230"/>
                  <a:gd name="T57" fmla="*/ 0 h 113"/>
                  <a:gd name="T58" fmla="*/ 117 w 230"/>
                  <a:gd name="T59" fmla="*/ 0 h 113"/>
                  <a:gd name="T60" fmla="*/ 93 w 230"/>
                  <a:gd name="T61" fmla="*/ 0 h 113"/>
                  <a:gd name="T62" fmla="*/ 73 w 230"/>
                  <a:gd name="T63" fmla="*/ 10 h 113"/>
                  <a:gd name="T64" fmla="*/ 54 w 230"/>
                  <a:gd name="T65" fmla="*/ 20 h 113"/>
                  <a:gd name="T66" fmla="*/ 34 w 230"/>
                  <a:gd name="T67" fmla="*/ 34 h 113"/>
                  <a:gd name="T68" fmla="*/ 19 w 230"/>
                  <a:gd name="T69" fmla="*/ 49 h 113"/>
                  <a:gd name="T70" fmla="*/ 10 w 230"/>
                  <a:gd name="T71" fmla="*/ 69 h 113"/>
                  <a:gd name="T72" fmla="*/ 5 w 230"/>
                  <a:gd name="T73" fmla="*/ 88 h 113"/>
                  <a:gd name="T74" fmla="*/ 0 w 230"/>
                  <a:gd name="T75" fmla="*/ 113 h 113"/>
                  <a:gd name="T76" fmla="*/ 15 w 230"/>
                  <a:gd name="T7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3">
                    <a:moveTo>
                      <a:pt x="15" y="113"/>
                    </a:moveTo>
                    <a:lnTo>
                      <a:pt x="15" y="113"/>
                    </a:lnTo>
                    <a:lnTo>
                      <a:pt x="19" y="93"/>
                    </a:lnTo>
                    <a:lnTo>
                      <a:pt x="24" y="73"/>
                    </a:lnTo>
                    <a:lnTo>
                      <a:pt x="34" y="59"/>
                    </a:lnTo>
                    <a:lnTo>
                      <a:pt x="44" y="44"/>
                    </a:lnTo>
                    <a:lnTo>
                      <a:pt x="59" y="29"/>
                    </a:lnTo>
                    <a:lnTo>
                      <a:pt x="78" y="20"/>
                    </a:lnTo>
                    <a:lnTo>
                      <a:pt x="98" y="15"/>
                    </a:lnTo>
                    <a:lnTo>
                      <a:pt x="117" y="15"/>
                    </a:lnTo>
                    <a:lnTo>
                      <a:pt x="117" y="15"/>
                    </a:lnTo>
                    <a:lnTo>
                      <a:pt x="137" y="15"/>
                    </a:lnTo>
                    <a:lnTo>
                      <a:pt x="156" y="20"/>
                    </a:lnTo>
                    <a:lnTo>
                      <a:pt x="171" y="29"/>
                    </a:lnTo>
                    <a:lnTo>
                      <a:pt x="186" y="44"/>
                    </a:lnTo>
                    <a:lnTo>
                      <a:pt x="200" y="59"/>
                    </a:lnTo>
                    <a:lnTo>
                      <a:pt x="205" y="73"/>
                    </a:lnTo>
                    <a:lnTo>
                      <a:pt x="215" y="93"/>
                    </a:lnTo>
                    <a:lnTo>
                      <a:pt x="215" y="113"/>
                    </a:lnTo>
                    <a:lnTo>
                      <a:pt x="230" y="113"/>
                    </a:lnTo>
                    <a:lnTo>
                      <a:pt x="230" y="113"/>
                    </a:lnTo>
                    <a:lnTo>
                      <a:pt x="230" y="88"/>
                    </a:lnTo>
                    <a:lnTo>
                      <a:pt x="220" y="69"/>
                    </a:lnTo>
                    <a:lnTo>
                      <a:pt x="210" y="49"/>
                    </a:lnTo>
                    <a:lnTo>
                      <a:pt x="196" y="34"/>
                    </a:lnTo>
                    <a:lnTo>
                      <a:pt x="181" y="20"/>
                    </a:lnTo>
                    <a:lnTo>
                      <a:pt x="161" y="10"/>
                    </a:lnTo>
                    <a:lnTo>
                      <a:pt x="13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73" y="10"/>
                    </a:lnTo>
                    <a:lnTo>
                      <a:pt x="54" y="20"/>
                    </a:lnTo>
                    <a:lnTo>
                      <a:pt x="34" y="34"/>
                    </a:lnTo>
                    <a:lnTo>
                      <a:pt x="19" y="49"/>
                    </a:lnTo>
                    <a:lnTo>
                      <a:pt x="10" y="69"/>
                    </a:lnTo>
                    <a:lnTo>
                      <a:pt x="5" y="88"/>
                    </a:lnTo>
                    <a:lnTo>
                      <a:pt x="0" y="113"/>
                    </a:lnTo>
                    <a:lnTo>
                      <a:pt x="15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7" name="Rectangle 2077"/>
              <p:cNvSpPr>
                <a:spLocks noChangeArrowheads="1"/>
              </p:cNvSpPr>
              <p:nvPr/>
            </p:nvSpPr>
            <p:spPr bwMode="auto">
              <a:xfrm>
                <a:off x="2150" y="2030"/>
                <a:ext cx="171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8" name="Rectangle 2078"/>
              <p:cNvSpPr>
                <a:spLocks noChangeArrowheads="1"/>
              </p:cNvSpPr>
              <p:nvPr/>
            </p:nvSpPr>
            <p:spPr bwMode="auto">
              <a:xfrm>
                <a:off x="2840" y="2030"/>
                <a:ext cx="166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9" name="Rectangle 2079"/>
              <p:cNvSpPr>
                <a:spLocks noChangeArrowheads="1"/>
              </p:cNvSpPr>
              <p:nvPr/>
            </p:nvSpPr>
            <p:spPr bwMode="auto">
              <a:xfrm>
                <a:off x="2570" y="1609"/>
                <a:ext cx="15" cy="17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0" name="Rectangle 2080"/>
              <p:cNvSpPr>
                <a:spLocks noChangeArrowheads="1"/>
              </p:cNvSpPr>
              <p:nvPr/>
            </p:nvSpPr>
            <p:spPr bwMode="auto">
              <a:xfrm>
                <a:off x="2570" y="2299"/>
                <a:ext cx="15" cy="16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1" name="Freeform 2081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2" name="Freeform 2082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3" name="Freeform 2083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4" name="Freeform 2084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5" name="Freeform 2085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6" name="Freeform 2086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7" name="Freeform 2087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8" name="Freeform 2088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9" name="Freeform 2089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0" name="Freeform 2090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1" name="Freeform 2091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2" name="Freeform 2092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3" name="Freeform 2093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4" name="Freeform 2094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5" name="Freeform 2095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6" name="Freeform 2096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7" name="Freeform 2097"/>
              <p:cNvSpPr>
                <a:spLocks/>
              </p:cNvSpPr>
              <p:nvPr/>
            </p:nvSpPr>
            <p:spPr bwMode="auto">
              <a:xfrm>
                <a:off x="2345" y="1487"/>
                <a:ext cx="690" cy="699"/>
              </a:xfrm>
              <a:custGeom>
                <a:avLst/>
                <a:gdLst>
                  <a:gd name="T0" fmla="*/ 690 w 690"/>
                  <a:gd name="T1" fmla="*/ 63 h 699"/>
                  <a:gd name="T2" fmla="*/ 245 w 690"/>
                  <a:gd name="T3" fmla="*/ 699 h 699"/>
                  <a:gd name="T4" fmla="*/ 0 w 690"/>
                  <a:gd name="T5" fmla="*/ 445 h 699"/>
                  <a:gd name="T6" fmla="*/ 74 w 690"/>
                  <a:gd name="T7" fmla="*/ 381 h 699"/>
                  <a:gd name="T8" fmla="*/ 245 w 690"/>
                  <a:gd name="T9" fmla="*/ 616 h 699"/>
                  <a:gd name="T10" fmla="*/ 612 w 690"/>
                  <a:gd name="T11" fmla="*/ 0 h 699"/>
                  <a:gd name="T12" fmla="*/ 690 w 690"/>
                  <a:gd name="T13" fmla="*/ 63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0" h="699">
                    <a:moveTo>
                      <a:pt x="690" y="63"/>
                    </a:moveTo>
                    <a:lnTo>
                      <a:pt x="245" y="699"/>
                    </a:lnTo>
                    <a:lnTo>
                      <a:pt x="0" y="445"/>
                    </a:lnTo>
                    <a:lnTo>
                      <a:pt x="74" y="381"/>
                    </a:lnTo>
                    <a:lnTo>
                      <a:pt x="245" y="616"/>
                    </a:lnTo>
                    <a:lnTo>
                      <a:pt x="612" y="0"/>
                    </a:lnTo>
                    <a:lnTo>
                      <a:pt x="690" y="6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8" name="Freeform 2098"/>
              <p:cNvSpPr>
                <a:spLocks/>
              </p:cNvSpPr>
              <p:nvPr/>
            </p:nvSpPr>
            <p:spPr bwMode="auto">
              <a:xfrm>
                <a:off x="2345" y="1550"/>
                <a:ext cx="690" cy="636"/>
              </a:xfrm>
              <a:custGeom>
                <a:avLst/>
                <a:gdLst>
                  <a:gd name="T0" fmla="*/ 690 w 690"/>
                  <a:gd name="T1" fmla="*/ 0 h 636"/>
                  <a:gd name="T2" fmla="*/ 245 w 690"/>
                  <a:gd name="T3" fmla="*/ 636 h 636"/>
                  <a:gd name="T4" fmla="*/ 0 w 690"/>
                  <a:gd name="T5" fmla="*/ 382 h 636"/>
                  <a:gd name="T6" fmla="*/ 240 w 690"/>
                  <a:gd name="T7" fmla="*/ 592 h 636"/>
                  <a:gd name="T8" fmla="*/ 690 w 690"/>
                  <a:gd name="T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0" h="636">
                    <a:moveTo>
                      <a:pt x="690" y="0"/>
                    </a:moveTo>
                    <a:lnTo>
                      <a:pt x="245" y="636"/>
                    </a:lnTo>
                    <a:lnTo>
                      <a:pt x="0" y="382"/>
                    </a:lnTo>
                    <a:lnTo>
                      <a:pt x="240" y="592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</p:grpSp>
      </p:grpSp>
      <p:grpSp>
        <p:nvGrpSpPr>
          <p:cNvPr id="73" name="McKSticker"/>
          <p:cNvGrpSpPr/>
          <p:nvPr/>
        </p:nvGrpSpPr>
        <p:grpSpPr>
          <a:xfrm>
            <a:off x="6381702" y="1387714"/>
            <a:ext cx="2366482" cy="181588"/>
            <a:chOff x="6374293" y="285750"/>
            <a:chExt cx="2366482" cy="181588"/>
          </a:xfrm>
        </p:grpSpPr>
        <p:sp>
          <p:nvSpPr>
            <p:cNvPr id="74" name="StickerRectangle"/>
            <p:cNvSpPr>
              <a:spLocks noChangeArrowheads="1"/>
            </p:cNvSpPr>
            <p:nvPr/>
          </p:nvSpPr>
          <p:spPr bwMode="auto">
            <a:xfrm>
              <a:off x="6374293" y="285750"/>
              <a:ext cx="2366482" cy="1815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000" dirty="0" smtClean="0">
                  <a:solidFill>
                    <a:srgbClr val="808080"/>
                  </a:solidFill>
                  <a:latin typeface="+mn-lt"/>
                </a:rPr>
                <a:t>ПРИМЕР ЗАПОЛНЕННОГО ШАБЛОНА</a:t>
              </a:r>
              <a:endParaRPr lang="en-US" sz="10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75" name="AutoShape 31"/>
            <p:cNvCxnSpPr>
              <a:cxnSpLocks noChangeShapeType="1"/>
              <a:stCxn id="74" idx="2"/>
              <a:endCxn id="74" idx="4"/>
            </p:cNvCxnSpPr>
            <p:nvPr/>
          </p:nvCxnSpPr>
          <p:spPr bwMode="auto">
            <a:xfrm>
              <a:off x="6374293" y="285750"/>
              <a:ext cx="0" cy="18158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32"/>
            <p:cNvCxnSpPr>
              <a:cxnSpLocks noChangeShapeType="1"/>
              <a:stCxn id="74" idx="4"/>
              <a:endCxn id="74" idx="6"/>
            </p:cNvCxnSpPr>
            <p:nvPr/>
          </p:nvCxnSpPr>
          <p:spPr bwMode="auto">
            <a:xfrm>
              <a:off x="6374293" y="467338"/>
              <a:ext cx="236648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7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accent6">
              <a:lumMod val="75000"/>
            </a:schemeClr>
          </a:solidFill>
        </p:grpSpPr>
        <p:sp>
          <p:nvSpPr>
            <p:cNvPr id="78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9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Открытие и подготовка ПСР-проекта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1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2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83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4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5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86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7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8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95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6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7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9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71713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0959487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47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" name="Rectangle 52"/>
          <p:cNvSpPr txBox="1"/>
          <p:nvPr/>
        </p:nvSpPr>
        <p:spPr>
          <a:xfrm>
            <a:off x="2179177" y="1569302"/>
            <a:ext cx="6639508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45720" tIns="0" rIns="4572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ru-RU" sz="1000" dirty="0"/>
          </a:p>
        </p:txBody>
      </p:sp>
      <p:sp>
        <p:nvSpPr>
          <p:cNvPr id="174" name="Rectangle 52"/>
          <p:cNvSpPr txBox="1"/>
          <p:nvPr/>
        </p:nvSpPr>
        <p:spPr>
          <a:xfrm>
            <a:off x="354750" y="1569302"/>
            <a:ext cx="1941883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400" b="1" dirty="0" smtClean="0"/>
              <a:t>Основные шаги</a:t>
            </a:r>
            <a:endParaRPr lang="en-US" sz="1400" b="1" dirty="0" smtClean="0"/>
          </a:p>
          <a:p>
            <a:pPr lvl="1">
              <a:spcBef>
                <a:spcPts val="600"/>
              </a:spcBef>
            </a:pPr>
            <a:r>
              <a:rPr lang="ru-RU" sz="1400" dirty="0" smtClean="0"/>
              <a:t>Определить </a:t>
            </a:r>
            <a:r>
              <a:rPr lang="ru-RU" sz="1400" dirty="0"/>
              <a:t>ключевые элементы для визуализации на доске</a:t>
            </a:r>
          </a:p>
          <a:p>
            <a:pPr lvl="1">
              <a:spcBef>
                <a:spcPts val="600"/>
              </a:spcBef>
            </a:pPr>
            <a:r>
              <a:rPr lang="ru-RU" sz="1400" dirty="0"/>
              <a:t>Разработать формат </a:t>
            </a:r>
            <a:r>
              <a:rPr lang="ru-RU" sz="1400" dirty="0" smtClean="0"/>
              <a:t>и </a:t>
            </a:r>
            <a:r>
              <a:rPr lang="ru-RU" sz="1400" dirty="0"/>
              <a:t>правила заполнения/ использования</a:t>
            </a:r>
          </a:p>
          <a:p>
            <a:pPr lvl="1">
              <a:spcBef>
                <a:spcPts val="600"/>
              </a:spcBef>
            </a:pPr>
            <a:r>
              <a:rPr lang="ru-RU" sz="1400" dirty="0"/>
              <a:t>Вывесить инструменты </a:t>
            </a:r>
            <a:r>
              <a:rPr lang="ru-RU" sz="1400" dirty="0" smtClean="0"/>
              <a:t>визуализации</a:t>
            </a:r>
            <a:endParaRPr lang="ru-RU" sz="14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99" y="330438"/>
            <a:ext cx="6878717" cy="292388"/>
          </a:xfrm>
        </p:spPr>
        <p:txBody>
          <a:bodyPr/>
          <a:lstStyle/>
          <a:p>
            <a:pPr marL="447675"/>
            <a:r>
              <a:rPr lang="ru-RU" dirty="0" smtClean="0"/>
              <a:t>Организация информационного стенда проекта</a:t>
            </a:r>
            <a:endParaRPr lang="ru-RU" dirty="0"/>
          </a:p>
        </p:txBody>
      </p:sp>
      <p:sp>
        <p:nvSpPr>
          <p:cNvPr id="150" name="Oval 24"/>
          <p:cNvSpPr>
            <a:spLocks noChangeAspect="1" noChangeArrowheads="1"/>
          </p:cNvSpPr>
          <p:nvPr/>
        </p:nvSpPr>
        <p:spPr bwMode="auto">
          <a:xfrm>
            <a:off x="1250655" y="303542"/>
            <a:ext cx="360000" cy="3600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b="1" dirty="0">
                <a:solidFill>
                  <a:schemeClr val="bg2"/>
                </a:solidFill>
                <a:cs typeface="Arial"/>
              </a:rPr>
              <a:t>1</a:t>
            </a:r>
            <a:r>
              <a:rPr lang="en-US" b="1" dirty="0" smtClean="0">
                <a:solidFill>
                  <a:schemeClr val="bg2"/>
                </a:solidFill>
                <a:cs typeface="Arial"/>
              </a:rPr>
              <a:t>.</a:t>
            </a:r>
            <a:r>
              <a:rPr lang="ru-RU" b="1" dirty="0" smtClean="0">
                <a:solidFill>
                  <a:schemeClr val="bg2"/>
                </a:solidFill>
                <a:cs typeface="Arial"/>
              </a:rPr>
              <a:t>8</a:t>
            </a:r>
            <a:endParaRPr lang="ru-RU" b="1" dirty="0">
              <a:solidFill>
                <a:schemeClr val="bg2"/>
              </a:solidFill>
              <a:cs typeface="Arial"/>
            </a:endParaRPr>
          </a:p>
        </p:txBody>
      </p:sp>
      <p:grpSp>
        <p:nvGrpSpPr>
          <p:cNvPr id="151" name="Group 150"/>
          <p:cNvGrpSpPr/>
          <p:nvPr/>
        </p:nvGrpSpPr>
        <p:grpSpPr>
          <a:xfrm>
            <a:off x="4766198" y="10633"/>
            <a:ext cx="3362074" cy="212366"/>
            <a:chOff x="5375526" y="285750"/>
            <a:chExt cx="3362074" cy="212366"/>
          </a:xfrm>
        </p:grpSpPr>
        <p:sp>
          <p:nvSpPr>
            <p:cNvPr id="152" name="StickerRectangle"/>
            <p:cNvSpPr>
              <a:spLocks noChangeArrowheads="1"/>
            </p:cNvSpPr>
            <p:nvPr/>
          </p:nvSpPr>
          <p:spPr bwMode="auto">
            <a:xfrm>
              <a:off x="5375526" y="285750"/>
              <a:ext cx="336207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200" dirty="0" smtClean="0">
                  <a:solidFill>
                    <a:srgbClr val="808080"/>
                  </a:solidFill>
                  <a:latin typeface="+mn-lt"/>
                </a:rPr>
                <a:t>ИСПОЛНИТЕЛЬ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 – </a:t>
              </a:r>
              <a:r>
                <a:rPr lang="ru-RU" sz="1200" dirty="0" smtClean="0">
                  <a:solidFill>
                    <a:srgbClr val="808080"/>
                  </a:solidFill>
                  <a:latin typeface="+mn-lt"/>
                </a:rPr>
                <a:t>РУКОВОДИТЕЛЬ 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ПРОЕКТА</a:t>
              </a:r>
              <a:endParaRPr lang="en-US" sz="12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153" name="AutoShape 31"/>
            <p:cNvCxnSpPr>
              <a:cxnSpLocks noChangeShapeType="1"/>
              <a:stCxn id="152" idx="2"/>
              <a:endCxn id="152" idx="4"/>
            </p:cNvCxnSpPr>
            <p:nvPr/>
          </p:nvCxnSpPr>
          <p:spPr bwMode="auto">
            <a:xfrm>
              <a:off x="5375526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" name="AutoShape 32"/>
            <p:cNvCxnSpPr>
              <a:cxnSpLocks noChangeShapeType="1"/>
              <a:stCxn id="152" idx="4"/>
              <a:endCxn id="152" idx="6"/>
            </p:cNvCxnSpPr>
            <p:nvPr/>
          </p:nvCxnSpPr>
          <p:spPr bwMode="auto">
            <a:xfrm>
              <a:off x="5375526" y="498116"/>
              <a:ext cx="336207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55" name="Rectangle 52"/>
          <p:cNvSpPr txBox="1">
            <a:spLocks/>
          </p:cNvSpPr>
          <p:nvPr/>
        </p:nvSpPr>
        <p:spPr>
          <a:xfrm>
            <a:off x="366805" y="975245"/>
            <a:ext cx="8062674" cy="55718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400" b="1" dirty="0" smtClean="0"/>
              <a:t>Для чего это нужно?</a:t>
            </a:r>
            <a:endParaRPr lang="ru-RU" sz="1400" b="1" dirty="0"/>
          </a:p>
          <a:p>
            <a:pPr lvl="1"/>
            <a:r>
              <a:rPr lang="ru-RU" sz="1400" dirty="0" smtClean="0"/>
              <a:t>Для </a:t>
            </a:r>
            <a:r>
              <a:rPr lang="ru-RU" sz="1400" dirty="0"/>
              <a:t>мониторинга выполнения задач по проекту</a:t>
            </a:r>
          </a:p>
        </p:txBody>
      </p:sp>
      <p:grpSp>
        <p:nvGrpSpPr>
          <p:cNvPr id="160" name="Group 159"/>
          <p:cNvGrpSpPr>
            <a:grpSpLocks/>
          </p:cNvGrpSpPr>
          <p:nvPr/>
        </p:nvGrpSpPr>
        <p:grpSpPr>
          <a:xfrm>
            <a:off x="70418" y="911028"/>
            <a:ext cx="827231" cy="685617"/>
            <a:chOff x="1169295" y="884766"/>
            <a:chExt cx="627161" cy="515673"/>
          </a:xfrm>
        </p:grpSpPr>
        <p:grpSp>
          <p:nvGrpSpPr>
            <p:cNvPr id="161" name="Group 160"/>
            <p:cNvGrpSpPr/>
            <p:nvPr>
              <p:custDataLst>
                <p:tags r:id="rId15"/>
              </p:custDataLst>
            </p:nvPr>
          </p:nvGrpSpPr>
          <p:grpSpPr>
            <a:xfrm>
              <a:off x="1169295" y="884766"/>
              <a:ext cx="627161" cy="515673"/>
              <a:chOff x="1515968" y="5382479"/>
              <a:chExt cx="613216" cy="504207"/>
            </a:xfrm>
          </p:grpSpPr>
          <p:pic>
            <p:nvPicPr>
              <p:cNvPr id="165" name="Picture 125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611"/>
              <a:stretch>
                <a:fillRect/>
              </a:stretch>
            </p:blipFill>
            <p:spPr bwMode="auto">
              <a:xfrm rot="19634544">
                <a:off x="1610009" y="5737730"/>
                <a:ext cx="519175" cy="148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2" name="Oval 15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515968" y="5382479"/>
                <a:ext cx="453272" cy="4532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ru-RU" sz="1000" dirty="0"/>
              </a:p>
            </p:txBody>
          </p:sp>
        </p:grpSp>
        <p:grpSp>
          <p:nvGrpSpPr>
            <p:cNvPr id="162" name="Group 161"/>
            <p:cNvGrpSpPr/>
            <p:nvPr/>
          </p:nvGrpSpPr>
          <p:grpSpPr>
            <a:xfrm>
              <a:off x="1306317" y="986347"/>
              <a:ext cx="174625" cy="266700"/>
              <a:chOff x="-204305" y="977900"/>
              <a:chExt cx="174625" cy="266700"/>
            </a:xfrm>
          </p:grpSpPr>
          <p:sp>
            <p:nvSpPr>
              <p:cNvPr id="163" name="Freeform 38"/>
              <p:cNvSpPr>
                <a:spLocks/>
              </p:cNvSpPr>
              <p:nvPr/>
            </p:nvSpPr>
            <p:spPr bwMode="auto">
              <a:xfrm>
                <a:off x="-138113" y="1196975"/>
                <a:ext cx="47625" cy="47625"/>
              </a:xfrm>
              <a:custGeom>
                <a:avLst/>
                <a:gdLst>
                  <a:gd name="T0" fmla="*/ 220 w 220"/>
                  <a:gd name="T1" fmla="*/ 216 h 216"/>
                  <a:gd name="T2" fmla="*/ 220 w 220"/>
                  <a:gd name="T3" fmla="*/ 0 h 216"/>
                  <a:gd name="T4" fmla="*/ 4 w 220"/>
                  <a:gd name="T5" fmla="*/ 0 h 216"/>
                  <a:gd name="T6" fmla="*/ 7 w 220"/>
                  <a:gd name="T7" fmla="*/ 216 h 216"/>
                  <a:gd name="T8" fmla="*/ 220 w 220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216">
                    <a:moveTo>
                      <a:pt x="220" y="216"/>
                    </a:moveTo>
                    <a:cubicBezTo>
                      <a:pt x="220" y="144"/>
                      <a:pt x="220" y="72"/>
                      <a:pt x="220" y="0"/>
                    </a:cubicBezTo>
                    <a:cubicBezTo>
                      <a:pt x="148" y="0"/>
                      <a:pt x="76" y="0"/>
                      <a:pt x="4" y="0"/>
                    </a:cubicBezTo>
                    <a:cubicBezTo>
                      <a:pt x="6" y="71"/>
                      <a:pt x="0" y="150"/>
                      <a:pt x="7" y="216"/>
                    </a:cubicBezTo>
                    <a:cubicBezTo>
                      <a:pt x="78" y="216"/>
                      <a:pt x="149" y="216"/>
                      <a:pt x="220" y="21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4" name="Freeform 39"/>
              <p:cNvSpPr>
                <a:spLocks/>
              </p:cNvSpPr>
              <p:nvPr/>
            </p:nvSpPr>
            <p:spPr bwMode="auto">
              <a:xfrm>
                <a:off x="-204305" y="977900"/>
                <a:ext cx="174625" cy="203200"/>
              </a:xfrm>
              <a:custGeom>
                <a:avLst/>
                <a:gdLst>
                  <a:gd name="T0" fmla="*/ 498 w 789"/>
                  <a:gd name="T1" fmla="*/ 926 h 926"/>
                  <a:gd name="T2" fmla="*/ 714 w 789"/>
                  <a:gd name="T3" fmla="*/ 608 h 926"/>
                  <a:gd name="T4" fmla="*/ 789 w 789"/>
                  <a:gd name="T5" fmla="*/ 407 h 926"/>
                  <a:gd name="T6" fmla="*/ 717 w 789"/>
                  <a:gd name="T7" fmla="*/ 194 h 926"/>
                  <a:gd name="T8" fmla="*/ 120 w 789"/>
                  <a:gd name="T9" fmla="*/ 140 h 926"/>
                  <a:gd name="T10" fmla="*/ 0 w 789"/>
                  <a:gd name="T11" fmla="*/ 422 h 926"/>
                  <a:gd name="T12" fmla="*/ 222 w 789"/>
                  <a:gd name="T13" fmla="*/ 422 h 926"/>
                  <a:gd name="T14" fmla="*/ 303 w 789"/>
                  <a:gd name="T15" fmla="*/ 269 h 926"/>
                  <a:gd name="T16" fmla="*/ 516 w 789"/>
                  <a:gd name="T17" fmla="*/ 305 h 926"/>
                  <a:gd name="T18" fmla="*/ 534 w 789"/>
                  <a:gd name="T19" fmla="*/ 485 h 926"/>
                  <a:gd name="T20" fmla="*/ 312 w 789"/>
                  <a:gd name="T21" fmla="*/ 728 h 926"/>
                  <a:gd name="T22" fmla="*/ 294 w 789"/>
                  <a:gd name="T23" fmla="*/ 926 h 926"/>
                  <a:gd name="T24" fmla="*/ 498 w 789"/>
                  <a:gd name="T25" fmla="*/ 926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9" h="926">
                    <a:moveTo>
                      <a:pt x="498" y="926"/>
                    </a:moveTo>
                    <a:cubicBezTo>
                      <a:pt x="481" y="739"/>
                      <a:pt x="632" y="700"/>
                      <a:pt x="714" y="608"/>
                    </a:cubicBezTo>
                    <a:cubicBezTo>
                      <a:pt x="755" y="561"/>
                      <a:pt x="789" y="496"/>
                      <a:pt x="789" y="407"/>
                    </a:cubicBezTo>
                    <a:cubicBezTo>
                      <a:pt x="789" y="317"/>
                      <a:pt x="762" y="246"/>
                      <a:pt x="717" y="194"/>
                    </a:cubicBezTo>
                    <a:cubicBezTo>
                      <a:pt x="585" y="44"/>
                      <a:pt x="291" y="0"/>
                      <a:pt x="120" y="140"/>
                    </a:cubicBezTo>
                    <a:cubicBezTo>
                      <a:pt x="45" y="201"/>
                      <a:pt x="1" y="295"/>
                      <a:pt x="0" y="422"/>
                    </a:cubicBezTo>
                    <a:cubicBezTo>
                      <a:pt x="74" y="422"/>
                      <a:pt x="148" y="422"/>
                      <a:pt x="222" y="422"/>
                    </a:cubicBezTo>
                    <a:cubicBezTo>
                      <a:pt x="226" y="347"/>
                      <a:pt x="253" y="292"/>
                      <a:pt x="303" y="269"/>
                    </a:cubicBezTo>
                    <a:cubicBezTo>
                      <a:pt x="378" y="234"/>
                      <a:pt x="480" y="257"/>
                      <a:pt x="516" y="305"/>
                    </a:cubicBezTo>
                    <a:cubicBezTo>
                      <a:pt x="547" y="347"/>
                      <a:pt x="562" y="424"/>
                      <a:pt x="534" y="485"/>
                    </a:cubicBezTo>
                    <a:cubicBezTo>
                      <a:pt x="489" y="582"/>
                      <a:pt x="355" y="616"/>
                      <a:pt x="312" y="728"/>
                    </a:cubicBezTo>
                    <a:cubicBezTo>
                      <a:pt x="294" y="774"/>
                      <a:pt x="287" y="875"/>
                      <a:pt x="294" y="926"/>
                    </a:cubicBezTo>
                    <a:cubicBezTo>
                      <a:pt x="362" y="926"/>
                      <a:pt x="430" y="926"/>
                      <a:pt x="498" y="9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76" name="Rectangle 52"/>
          <p:cNvSpPr txBox="1">
            <a:spLocks/>
          </p:cNvSpPr>
          <p:nvPr/>
        </p:nvSpPr>
        <p:spPr>
          <a:xfrm>
            <a:off x="347679" y="5578780"/>
            <a:ext cx="8471006" cy="6523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400" b="1" dirty="0">
                <a:solidFill>
                  <a:schemeClr val="tx1"/>
                </a:solidFill>
              </a:rPr>
              <a:t>Результат и конечные продукты</a:t>
            </a:r>
          </a:p>
          <a:p>
            <a:pPr lvl="1"/>
            <a:r>
              <a:rPr lang="ru-RU" sz="1400" dirty="0"/>
              <a:t>Доска визуализации по проекту составлена, вывешена и </a:t>
            </a:r>
            <a:r>
              <a:rPr lang="ru-RU" sz="1400" dirty="0" smtClean="0"/>
              <a:t>актуализируется еженедельно</a:t>
            </a:r>
          </a:p>
          <a:p>
            <a:pPr lvl="1"/>
            <a:r>
              <a:rPr lang="ru-RU" sz="1400" dirty="0" smtClean="0"/>
              <a:t>Инструменты используются в течение всего проекта</a:t>
            </a:r>
            <a:endParaRPr lang="ru-RU" sz="1400" dirty="0"/>
          </a:p>
        </p:txBody>
      </p:sp>
      <p:grpSp>
        <p:nvGrpSpPr>
          <p:cNvPr id="207" name="Group 206"/>
          <p:cNvGrpSpPr/>
          <p:nvPr/>
        </p:nvGrpSpPr>
        <p:grpSpPr>
          <a:xfrm>
            <a:off x="-10759" y="5430419"/>
            <a:ext cx="769272" cy="835376"/>
            <a:chOff x="-10759" y="5430419"/>
            <a:chExt cx="769272" cy="835376"/>
          </a:xfrm>
        </p:grpSpPr>
        <p:sp>
          <p:nvSpPr>
            <p:cNvPr id="208" name="Oval 207"/>
            <p:cNvSpPr>
              <a:spLocks/>
            </p:cNvSpPr>
            <p:nvPr/>
          </p:nvSpPr>
          <p:spPr>
            <a:xfrm>
              <a:off x="39971" y="5578780"/>
              <a:ext cx="648000" cy="648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209" name="Group 2100"/>
            <p:cNvGrpSpPr>
              <a:grpSpLocks/>
            </p:cNvGrpSpPr>
            <p:nvPr/>
          </p:nvGrpSpPr>
          <p:grpSpPr bwMode="auto">
            <a:xfrm>
              <a:off x="-10759" y="5430419"/>
              <a:ext cx="769272" cy="835376"/>
              <a:chOff x="2140" y="1477"/>
              <a:chExt cx="905" cy="998"/>
            </a:xfrm>
          </p:grpSpPr>
          <p:sp>
            <p:nvSpPr>
              <p:cNvPr id="210" name="AutoShape 2069"/>
              <p:cNvSpPr>
                <a:spLocks noChangeAspect="1" noChangeArrowheads="1" noTextEdit="1"/>
              </p:cNvSpPr>
              <p:nvPr/>
            </p:nvSpPr>
            <p:spPr bwMode="auto">
              <a:xfrm>
                <a:off x="2140" y="1477"/>
                <a:ext cx="905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1" name="Freeform 2071"/>
              <p:cNvSpPr>
                <a:spLocks/>
              </p:cNvSpPr>
              <p:nvPr/>
            </p:nvSpPr>
            <p:spPr bwMode="auto">
              <a:xfrm>
                <a:off x="2208" y="2040"/>
                <a:ext cx="739" cy="367"/>
              </a:xfrm>
              <a:custGeom>
                <a:avLst/>
                <a:gdLst>
                  <a:gd name="T0" fmla="*/ 54 w 739"/>
                  <a:gd name="T1" fmla="*/ 0 h 367"/>
                  <a:gd name="T2" fmla="*/ 59 w 739"/>
                  <a:gd name="T3" fmla="*/ 63 h 367"/>
                  <a:gd name="T4" fmla="*/ 79 w 739"/>
                  <a:gd name="T5" fmla="*/ 127 h 367"/>
                  <a:gd name="T6" fmla="*/ 108 w 739"/>
                  <a:gd name="T7" fmla="*/ 181 h 367"/>
                  <a:gd name="T8" fmla="*/ 167 w 739"/>
                  <a:gd name="T9" fmla="*/ 244 h 367"/>
                  <a:gd name="T10" fmla="*/ 221 w 739"/>
                  <a:gd name="T11" fmla="*/ 278 h 367"/>
                  <a:gd name="T12" fmla="*/ 274 w 739"/>
                  <a:gd name="T13" fmla="*/ 303 h 367"/>
                  <a:gd name="T14" fmla="*/ 338 w 739"/>
                  <a:gd name="T15" fmla="*/ 318 h 367"/>
                  <a:gd name="T16" fmla="*/ 372 w 739"/>
                  <a:gd name="T17" fmla="*/ 318 h 367"/>
                  <a:gd name="T18" fmla="*/ 436 w 739"/>
                  <a:gd name="T19" fmla="*/ 313 h 367"/>
                  <a:gd name="T20" fmla="*/ 495 w 739"/>
                  <a:gd name="T21" fmla="*/ 293 h 367"/>
                  <a:gd name="T22" fmla="*/ 548 w 739"/>
                  <a:gd name="T23" fmla="*/ 264 h 367"/>
                  <a:gd name="T24" fmla="*/ 597 w 739"/>
                  <a:gd name="T25" fmla="*/ 225 h 367"/>
                  <a:gd name="T26" fmla="*/ 636 w 739"/>
                  <a:gd name="T27" fmla="*/ 181 h 367"/>
                  <a:gd name="T28" fmla="*/ 666 w 739"/>
                  <a:gd name="T29" fmla="*/ 127 h 367"/>
                  <a:gd name="T30" fmla="*/ 685 w 739"/>
                  <a:gd name="T31" fmla="*/ 63 h 367"/>
                  <a:gd name="T32" fmla="*/ 690 w 739"/>
                  <a:gd name="T33" fmla="*/ 0 h 367"/>
                  <a:gd name="T34" fmla="*/ 739 w 739"/>
                  <a:gd name="T35" fmla="*/ 0 h 367"/>
                  <a:gd name="T36" fmla="*/ 734 w 739"/>
                  <a:gd name="T37" fmla="*/ 73 h 367"/>
                  <a:gd name="T38" fmla="*/ 710 w 739"/>
                  <a:gd name="T39" fmla="*/ 141 h 367"/>
                  <a:gd name="T40" fmla="*/ 676 w 739"/>
                  <a:gd name="T41" fmla="*/ 205 h 367"/>
                  <a:gd name="T42" fmla="*/ 632 w 739"/>
                  <a:gd name="T43" fmla="*/ 259 h 367"/>
                  <a:gd name="T44" fmla="*/ 578 w 739"/>
                  <a:gd name="T45" fmla="*/ 308 h 367"/>
                  <a:gd name="T46" fmla="*/ 514 w 739"/>
                  <a:gd name="T47" fmla="*/ 342 h 367"/>
                  <a:gd name="T48" fmla="*/ 446 w 739"/>
                  <a:gd name="T49" fmla="*/ 362 h 367"/>
                  <a:gd name="T50" fmla="*/ 372 w 739"/>
                  <a:gd name="T51" fmla="*/ 367 h 367"/>
                  <a:gd name="T52" fmla="*/ 333 w 739"/>
                  <a:gd name="T53" fmla="*/ 367 h 367"/>
                  <a:gd name="T54" fmla="*/ 260 w 739"/>
                  <a:gd name="T55" fmla="*/ 352 h 367"/>
                  <a:gd name="T56" fmla="*/ 196 w 739"/>
                  <a:gd name="T57" fmla="*/ 322 h 367"/>
                  <a:gd name="T58" fmla="*/ 137 w 739"/>
                  <a:gd name="T59" fmla="*/ 283 h 367"/>
                  <a:gd name="T60" fmla="*/ 89 w 739"/>
                  <a:gd name="T61" fmla="*/ 234 h 367"/>
                  <a:gd name="T62" fmla="*/ 45 w 739"/>
                  <a:gd name="T63" fmla="*/ 176 h 367"/>
                  <a:gd name="T64" fmla="*/ 20 w 739"/>
                  <a:gd name="T65" fmla="*/ 112 h 367"/>
                  <a:gd name="T66" fmla="*/ 5 w 739"/>
                  <a:gd name="T67" fmla="*/ 39 h 367"/>
                  <a:gd name="T68" fmla="*/ 54 w 739"/>
                  <a:gd name="T6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39" h="367">
                    <a:moveTo>
                      <a:pt x="54" y="0"/>
                    </a:moveTo>
                    <a:lnTo>
                      <a:pt x="54" y="0"/>
                    </a:lnTo>
                    <a:lnTo>
                      <a:pt x="54" y="34"/>
                    </a:lnTo>
                    <a:lnTo>
                      <a:pt x="59" y="63"/>
                    </a:lnTo>
                    <a:lnTo>
                      <a:pt x="64" y="97"/>
                    </a:lnTo>
                    <a:lnTo>
                      <a:pt x="79" y="127"/>
                    </a:lnTo>
                    <a:lnTo>
                      <a:pt x="89" y="151"/>
                    </a:lnTo>
                    <a:lnTo>
                      <a:pt x="108" y="181"/>
                    </a:lnTo>
                    <a:lnTo>
                      <a:pt x="147" y="225"/>
                    </a:lnTo>
                    <a:lnTo>
                      <a:pt x="167" y="244"/>
                    </a:lnTo>
                    <a:lnTo>
                      <a:pt x="191" y="264"/>
                    </a:lnTo>
                    <a:lnTo>
                      <a:pt x="221" y="278"/>
                    </a:lnTo>
                    <a:lnTo>
                      <a:pt x="245" y="293"/>
                    </a:lnTo>
                    <a:lnTo>
                      <a:pt x="274" y="303"/>
                    </a:lnTo>
                    <a:lnTo>
                      <a:pt x="309" y="313"/>
                    </a:lnTo>
                    <a:lnTo>
                      <a:pt x="338" y="318"/>
                    </a:lnTo>
                    <a:lnTo>
                      <a:pt x="372" y="318"/>
                    </a:lnTo>
                    <a:lnTo>
                      <a:pt x="372" y="318"/>
                    </a:lnTo>
                    <a:lnTo>
                      <a:pt x="402" y="318"/>
                    </a:lnTo>
                    <a:lnTo>
                      <a:pt x="436" y="313"/>
                    </a:lnTo>
                    <a:lnTo>
                      <a:pt x="465" y="303"/>
                    </a:lnTo>
                    <a:lnTo>
                      <a:pt x="495" y="293"/>
                    </a:lnTo>
                    <a:lnTo>
                      <a:pt x="524" y="278"/>
                    </a:lnTo>
                    <a:lnTo>
                      <a:pt x="548" y="264"/>
                    </a:lnTo>
                    <a:lnTo>
                      <a:pt x="573" y="244"/>
                    </a:lnTo>
                    <a:lnTo>
                      <a:pt x="597" y="225"/>
                    </a:lnTo>
                    <a:lnTo>
                      <a:pt x="617" y="205"/>
                    </a:lnTo>
                    <a:lnTo>
                      <a:pt x="636" y="181"/>
                    </a:lnTo>
                    <a:lnTo>
                      <a:pt x="651" y="151"/>
                    </a:lnTo>
                    <a:lnTo>
                      <a:pt x="666" y="127"/>
                    </a:lnTo>
                    <a:lnTo>
                      <a:pt x="676" y="97"/>
                    </a:lnTo>
                    <a:lnTo>
                      <a:pt x="685" y="63"/>
                    </a:lnTo>
                    <a:lnTo>
                      <a:pt x="690" y="34"/>
                    </a:lnTo>
                    <a:lnTo>
                      <a:pt x="690" y="0"/>
                    </a:lnTo>
                    <a:lnTo>
                      <a:pt x="739" y="0"/>
                    </a:lnTo>
                    <a:lnTo>
                      <a:pt x="739" y="0"/>
                    </a:lnTo>
                    <a:lnTo>
                      <a:pt x="739" y="39"/>
                    </a:lnTo>
                    <a:lnTo>
                      <a:pt x="734" y="73"/>
                    </a:lnTo>
                    <a:lnTo>
                      <a:pt x="724" y="112"/>
                    </a:lnTo>
                    <a:lnTo>
                      <a:pt x="710" y="141"/>
                    </a:lnTo>
                    <a:lnTo>
                      <a:pt x="695" y="176"/>
                    </a:lnTo>
                    <a:lnTo>
                      <a:pt x="676" y="205"/>
                    </a:lnTo>
                    <a:lnTo>
                      <a:pt x="656" y="234"/>
                    </a:lnTo>
                    <a:lnTo>
                      <a:pt x="632" y="259"/>
                    </a:lnTo>
                    <a:lnTo>
                      <a:pt x="607" y="283"/>
                    </a:lnTo>
                    <a:lnTo>
                      <a:pt x="578" y="308"/>
                    </a:lnTo>
                    <a:lnTo>
                      <a:pt x="548" y="322"/>
                    </a:lnTo>
                    <a:lnTo>
                      <a:pt x="514" y="342"/>
                    </a:lnTo>
                    <a:lnTo>
                      <a:pt x="480" y="352"/>
                    </a:lnTo>
                    <a:lnTo>
                      <a:pt x="446" y="362"/>
                    </a:lnTo>
                    <a:lnTo>
                      <a:pt x="407" y="367"/>
                    </a:lnTo>
                    <a:lnTo>
                      <a:pt x="372" y="367"/>
                    </a:lnTo>
                    <a:lnTo>
                      <a:pt x="372" y="367"/>
                    </a:lnTo>
                    <a:lnTo>
                      <a:pt x="333" y="367"/>
                    </a:lnTo>
                    <a:lnTo>
                      <a:pt x="299" y="362"/>
                    </a:lnTo>
                    <a:lnTo>
                      <a:pt x="260" y="352"/>
                    </a:lnTo>
                    <a:lnTo>
                      <a:pt x="226" y="342"/>
                    </a:lnTo>
                    <a:lnTo>
                      <a:pt x="196" y="322"/>
                    </a:lnTo>
                    <a:lnTo>
                      <a:pt x="167" y="308"/>
                    </a:lnTo>
                    <a:lnTo>
                      <a:pt x="137" y="283"/>
                    </a:lnTo>
                    <a:lnTo>
                      <a:pt x="108" y="259"/>
                    </a:lnTo>
                    <a:lnTo>
                      <a:pt x="89" y="234"/>
                    </a:lnTo>
                    <a:lnTo>
                      <a:pt x="64" y="205"/>
                    </a:lnTo>
                    <a:lnTo>
                      <a:pt x="45" y="176"/>
                    </a:lnTo>
                    <a:lnTo>
                      <a:pt x="30" y="141"/>
                    </a:lnTo>
                    <a:lnTo>
                      <a:pt x="20" y="112"/>
                    </a:lnTo>
                    <a:lnTo>
                      <a:pt x="10" y="73"/>
                    </a:lnTo>
                    <a:lnTo>
                      <a:pt x="5" y="39"/>
                    </a:lnTo>
                    <a:lnTo>
                      <a:pt x="0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2" name="Freeform 2072"/>
              <p:cNvSpPr>
                <a:spLocks/>
              </p:cNvSpPr>
              <p:nvPr/>
            </p:nvSpPr>
            <p:spPr bwMode="auto">
              <a:xfrm>
                <a:off x="2208" y="1673"/>
                <a:ext cx="739" cy="367"/>
              </a:xfrm>
              <a:custGeom>
                <a:avLst/>
                <a:gdLst>
                  <a:gd name="T0" fmla="*/ 54 w 739"/>
                  <a:gd name="T1" fmla="*/ 367 h 367"/>
                  <a:gd name="T2" fmla="*/ 59 w 739"/>
                  <a:gd name="T3" fmla="*/ 303 h 367"/>
                  <a:gd name="T4" fmla="*/ 79 w 739"/>
                  <a:gd name="T5" fmla="*/ 244 h 367"/>
                  <a:gd name="T6" fmla="*/ 108 w 739"/>
                  <a:gd name="T7" fmla="*/ 190 h 367"/>
                  <a:gd name="T8" fmla="*/ 191 w 739"/>
                  <a:gd name="T9" fmla="*/ 102 h 367"/>
                  <a:gd name="T10" fmla="*/ 245 w 739"/>
                  <a:gd name="T11" fmla="*/ 73 h 367"/>
                  <a:gd name="T12" fmla="*/ 309 w 739"/>
                  <a:gd name="T13" fmla="*/ 54 h 367"/>
                  <a:gd name="T14" fmla="*/ 372 w 739"/>
                  <a:gd name="T15" fmla="*/ 49 h 367"/>
                  <a:gd name="T16" fmla="*/ 402 w 739"/>
                  <a:gd name="T17" fmla="*/ 49 h 367"/>
                  <a:gd name="T18" fmla="*/ 465 w 739"/>
                  <a:gd name="T19" fmla="*/ 63 h 367"/>
                  <a:gd name="T20" fmla="*/ 524 w 739"/>
                  <a:gd name="T21" fmla="*/ 88 h 367"/>
                  <a:gd name="T22" fmla="*/ 597 w 739"/>
                  <a:gd name="T23" fmla="*/ 142 h 367"/>
                  <a:gd name="T24" fmla="*/ 651 w 739"/>
                  <a:gd name="T25" fmla="*/ 215 h 367"/>
                  <a:gd name="T26" fmla="*/ 676 w 739"/>
                  <a:gd name="T27" fmla="*/ 274 h 367"/>
                  <a:gd name="T28" fmla="*/ 690 w 739"/>
                  <a:gd name="T29" fmla="*/ 332 h 367"/>
                  <a:gd name="T30" fmla="*/ 739 w 739"/>
                  <a:gd name="T31" fmla="*/ 367 h 367"/>
                  <a:gd name="T32" fmla="*/ 739 w 739"/>
                  <a:gd name="T33" fmla="*/ 327 h 367"/>
                  <a:gd name="T34" fmla="*/ 724 w 739"/>
                  <a:gd name="T35" fmla="*/ 259 h 367"/>
                  <a:gd name="T36" fmla="*/ 695 w 739"/>
                  <a:gd name="T37" fmla="*/ 190 h 367"/>
                  <a:gd name="T38" fmla="*/ 656 w 739"/>
                  <a:gd name="T39" fmla="*/ 132 h 367"/>
                  <a:gd name="T40" fmla="*/ 607 w 739"/>
                  <a:gd name="T41" fmla="*/ 83 h 367"/>
                  <a:gd name="T42" fmla="*/ 548 w 739"/>
                  <a:gd name="T43" fmla="*/ 44 h 367"/>
                  <a:gd name="T44" fmla="*/ 480 w 739"/>
                  <a:gd name="T45" fmla="*/ 14 h 367"/>
                  <a:gd name="T46" fmla="*/ 407 w 739"/>
                  <a:gd name="T47" fmla="*/ 0 h 367"/>
                  <a:gd name="T48" fmla="*/ 372 w 739"/>
                  <a:gd name="T49" fmla="*/ 0 h 367"/>
                  <a:gd name="T50" fmla="*/ 299 w 739"/>
                  <a:gd name="T51" fmla="*/ 5 h 367"/>
                  <a:gd name="T52" fmla="*/ 226 w 739"/>
                  <a:gd name="T53" fmla="*/ 29 h 367"/>
                  <a:gd name="T54" fmla="*/ 167 w 739"/>
                  <a:gd name="T55" fmla="*/ 63 h 367"/>
                  <a:gd name="T56" fmla="*/ 108 w 739"/>
                  <a:gd name="T57" fmla="*/ 107 h 367"/>
                  <a:gd name="T58" fmla="*/ 64 w 739"/>
                  <a:gd name="T59" fmla="*/ 161 h 367"/>
                  <a:gd name="T60" fmla="*/ 30 w 739"/>
                  <a:gd name="T61" fmla="*/ 225 h 367"/>
                  <a:gd name="T62" fmla="*/ 10 w 739"/>
                  <a:gd name="T63" fmla="*/ 293 h 367"/>
                  <a:gd name="T64" fmla="*/ 0 w 739"/>
                  <a:gd name="T65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9" h="367">
                    <a:moveTo>
                      <a:pt x="54" y="367"/>
                    </a:moveTo>
                    <a:lnTo>
                      <a:pt x="54" y="367"/>
                    </a:lnTo>
                    <a:lnTo>
                      <a:pt x="54" y="332"/>
                    </a:lnTo>
                    <a:lnTo>
                      <a:pt x="59" y="303"/>
                    </a:lnTo>
                    <a:lnTo>
                      <a:pt x="64" y="274"/>
                    </a:lnTo>
                    <a:lnTo>
                      <a:pt x="79" y="244"/>
                    </a:lnTo>
                    <a:lnTo>
                      <a:pt x="89" y="215"/>
                    </a:lnTo>
                    <a:lnTo>
                      <a:pt x="108" y="190"/>
                    </a:lnTo>
                    <a:lnTo>
                      <a:pt x="147" y="142"/>
                    </a:lnTo>
                    <a:lnTo>
                      <a:pt x="191" y="102"/>
                    </a:lnTo>
                    <a:lnTo>
                      <a:pt x="221" y="88"/>
                    </a:lnTo>
                    <a:lnTo>
                      <a:pt x="245" y="73"/>
                    </a:lnTo>
                    <a:lnTo>
                      <a:pt x="274" y="63"/>
                    </a:lnTo>
                    <a:lnTo>
                      <a:pt x="309" y="54"/>
                    </a:lnTo>
                    <a:lnTo>
                      <a:pt x="338" y="49"/>
                    </a:lnTo>
                    <a:lnTo>
                      <a:pt x="372" y="49"/>
                    </a:lnTo>
                    <a:lnTo>
                      <a:pt x="372" y="49"/>
                    </a:lnTo>
                    <a:lnTo>
                      <a:pt x="402" y="49"/>
                    </a:lnTo>
                    <a:lnTo>
                      <a:pt x="436" y="54"/>
                    </a:lnTo>
                    <a:lnTo>
                      <a:pt x="465" y="63"/>
                    </a:lnTo>
                    <a:lnTo>
                      <a:pt x="495" y="73"/>
                    </a:lnTo>
                    <a:lnTo>
                      <a:pt x="524" y="88"/>
                    </a:lnTo>
                    <a:lnTo>
                      <a:pt x="548" y="102"/>
                    </a:lnTo>
                    <a:lnTo>
                      <a:pt x="597" y="142"/>
                    </a:lnTo>
                    <a:lnTo>
                      <a:pt x="636" y="190"/>
                    </a:lnTo>
                    <a:lnTo>
                      <a:pt x="651" y="215"/>
                    </a:lnTo>
                    <a:lnTo>
                      <a:pt x="666" y="244"/>
                    </a:lnTo>
                    <a:lnTo>
                      <a:pt x="676" y="274"/>
                    </a:lnTo>
                    <a:lnTo>
                      <a:pt x="685" y="303"/>
                    </a:lnTo>
                    <a:lnTo>
                      <a:pt x="690" y="332"/>
                    </a:lnTo>
                    <a:lnTo>
                      <a:pt x="690" y="367"/>
                    </a:lnTo>
                    <a:lnTo>
                      <a:pt x="739" y="367"/>
                    </a:lnTo>
                    <a:lnTo>
                      <a:pt x="739" y="367"/>
                    </a:lnTo>
                    <a:lnTo>
                      <a:pt x="739" y="327"/>
                    </a:lnTo>
                    <a:lnTo>
                      <a:pt x="734" y="293"/>
                    </a:lnTo>
                    <a:lnTo>
                      <a:pt x="724" y="259"/>
                    </a:lnTo>
                    <a:lnTo>
                      <a:pt x="710" y="225"/>
                    </a:lnTo>
                    <a:lnTo>
                      <a:pt x="695" y="190"/>
                    </a:lnTo>
                    <a:lnTo>
                      <a:pt x="676" y="161"/>
                    </a:lnTo>
                    <a:lnTo>
                      <a:pt x="656" y="132"/>
                    </a:lnTo>
                    <a:lnTo>
                      <a:pt x="632" y="107"/>
                    </a:lnTo>
                    <a:lnTo>
                      <a:pt x="607" y="83"/>
                    </a:lnTo>
                    <a:lnTo>
                      <a:pt x="578" y="63"/>
                    </a:lnTo>
                    <a:lnTo>
                      <a:pt x="548" y="44"/>
                    </a:lnTo>
                    <a:lnTo>
                      <a:pt x="514" y="29"/>
                    </a:lnTo>
                    <a:lnTo>
                      <a:pt x="480" y="14"/>
                    </a:lnTo>
                    <a:lnTo>
                      <a:pt x="446" y="5"/>
                    </a:lnTo>
                    <a:lnTo>
                      <a:pt x="407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33" y="0"/>
                    </a:lnTo>
                    <a:lnTo>
                      <a:pt x="299" y="5"/>
                    </a:lnTo>
                    <a:lnTo>
                      <a:pt x="260" y="14"/>
                    </a:lnTo>
                    <a:lnTo>
                      <a:pt x="226" y="29"/>
                    </a:lnTo>
                    <a:lnTo>
                      <a:pt x="196" y="44"/>
                    </a:lnTo>
                    <a:lnTo>
                      <a:pt x="167" y="63"/>
                    </a:lnTo>
                    <a:lnTo>
                      <a:pt x="137" y="83"/>
                    </a:lnTo>
                    <a:lnTo>
                      <a:pt x="108" y="107"/>
                    </a:lnTo>
                    <a:lnTo>
                      <a:pt x="89" y="132"/>
                    </a:lnTo>
                    <a:lnTo>
                      <a:pt x="64" y="161"/>
                    </a:lnTo>
                    <a:lnTo>
                      <a:pt x="45" y="190"/>
                    </a:lnTo>
                    <a:lnTo>
                      <a:pt x="30" y="225"/>
                    </a:lnTo>
                    <a:lnTo>
                      <a:pt x="20" y="259"/>
                    </a:lnTo>
                    <a:lnTo>
                      <a:pt x="10" y="293"/>
                    </a:lnTo>
                    <a:lnTo>
                      <a:pt x="5" y="327"/>
                    </a:lnTo>
                    <a:lnTo>
                      <a:pt x="0" y="367"/>
                    </a:lnTo>
                    <a:lnTo>
                      <a:pt x="54" y="36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3" name="Freeform 2073"/>
              <p:cNvSpPr>
                <a:spLocks/>
              </p:cNvSpPr>
              <p:nvPr/>
            </p:nvSpPr>
            <p:spPr bwMode="auto">
              <a:xfrm>
                <a:off x="2350" y="2040"/>
                <a:ext cx="460" cy="230"/>
              </a:xfrm>
              <a:custGeom>
                <a:avLst/>
                <a:gdLst>
                  <a:gd name="T0" fmla="*/ 30 w 460"/>
                  <a:gd name="T1" fmla="*/ 0 h 230"/>
                  <a:gd name="T2" fmla="*/ 30 w 460"/>
                  <a:gd name="T3" fmla="*/ 0 h 230"/>
                  <a:gd name="T4" fmla="*/ 35 w 460"/>
                  <a:gd name="T5" fmla="*/ 39 h 230"/>
                  <a:gd name="T6" fmla="*/ 44 w 460"/>
                  <a:gd name="T7" fmla="*/ 78 h 230"/>
                  <a:gd name="T8" fmla="*/ 64 w 460"/>
                  <a:gd name="T9" fmla="*/ 112 h 230"/>
                  <a:gd name="T10" fmla="*/ 88 w 460"/>
                  <a:gd name="T11" fmla="*/ 141 h 230"/>
                  <a:gd name="T12" fmla="*/ 118 w 460"/>
                  <a:gd name="T13" fmla="*/ 166 h 230"/>
                  <a:gd name="T14" fmla="*/ 152 w 460"/>
                  <a:gd name="T15" fmla="*/ 186 h 230"/>
                  <a:gd name="T16" fmla="*/ 186 w 460"/>
                  <a:gd name="T17" fmla="*/ 195 h 230"/>
                  <a:gd name="T18" fmla="*/ 230 w 460"/>
                  <a:gd name="T19" fmla="*/ 200 h 230"/>
                  <a:gd name="T20" fmla="*/ 230 w 460"/>
                  <a:gd name="T21" fmla="*/ 200 h 230"/>
                  <a:gd name="T22" fmla="*/ 269 w 460"/>
                  <a:gd name="T23" fmla="*/ 195 h 230"/>
                  <a:gd name="T24" fmla="*/ 309 w 460"/>
                  <a:gd name="T25" fmla="*/ 186 h 230"/>
                  <a:gd name="T26" fmla="*/ 338 w 460"/>
                  <a:gd name="T27" fmla="*/ 166 h 230"/>
                  <a:gd name="T28" fmla="*/ 372 w 460"/>
                  <a:gd name="T29" fmla="*/ 141 h 230"/>
                  <a:gd name="T30" fmla="*/ 392 w 460"/>
                  <a:gd name="T31" fmla="*/ 112 h 230"/>
                  <a:gd name="T32" fmla="*/ 411 w 460"/>
                  <a:gd name="T33" fmla="*/ 78 h 230"/>
                  <a:gd name="T34" fmla="*/ 426 w 460"/>
                  <a:gd name="T35" fmla="*/ 39 h 230"/>
                  <a:gd name="T36" fmla="*/ 426 w 460"/>
                  <a:gd name="T37" fmla="*/ 0 h 230"/>
                  <a:gd name="T38" fmla="*/ 460 w 460"/>
                  <a:gd name="T39" fmla="*/ 0 h 230"/>
                  <a:gd name="T40" fmla="*/ 460 w 460"/>
                  <a:gd name="T41" fmla="*/ 0 h 230"/>
                  <a:gd name="T42" fmla="*/ 455 w 460"/>
                  <a:gd name="T43" fmla="*/ 49 h 230"/>
                  <a:gd name="T44" fmla="*/ 441 w 460"/>
                  <a:gd name="T45" fmla="*/ 93 h 230"/>
                  <a:gd name="T46" fmla="*/ 421 w 460"/>
                  <a:gd name="T47" fmla="*/ 132 h 230"/>
                  <a:gd name="T48" fmla="*/ 392 w 460"/>
                  <a:gd name="T49" fmla="*/ 166 h 230"/>
                  <a:gd name="T50" fmla="*/ 357 w 460"/>
                  <a:gd name="T51" fmla="*/ 190 h 230"/>
                  <a:gd name="T52" fmla="*/ 318 w 460"/>
                  <a:gd name="T53" fmla="*/ 215 h 230"/>
                  <a:gd name="T54" fmla="*/ 274 w 460"/>
                  <a:gd name="T55" fmla="*/ 225 h 230"/>
                  <a:gd name="T56" fmla="*/ 230 w 460"/>
                  <a:gd name="T57" fmla="*/ 230 h 230"/>
                  <a:gd name="T58" fmla="*/ 230 w 460"/>
                  <a:gd name="T59" fmla="*/ 230 h 230"/>
                  <a:gd name="T60" fmla="*/ 181 w 460"/>
                  <a:gd name="T61" fmla="*/ 225 h 230"/>
                  <a:gd name="T62" fmla="*/ 137 w 460"/>
                  <a:gd name="T63" fmla="*/ 215 h 230"/>
                  <a:gd name="T64" fmla="*/ 98 w 460"/>
                  <a:gd name="T65" fmla="*/ 190 h 230"/>
                  <a:gd name="T66" fmla="*/ 64 w 460"/>
                  <a:gd name="T67" fmla="*/ 166 h 230"/>
                  <a:gd name="T68" fmla="*/ 39 w 460"/>
                  <a:gd name="T69" fmla="*/ 132 h 230"/>
                  <a:gd name="T70" fmla="*/ 15 w 460"/>
                  <a:gd name="T71" fmla="*/ 93 h 230"/>
                  <a:gd name="T72" fmla="*/ 5 w 460"/>
                  <a:gd name="T73" fmla="*/ 49 h 230"/>
                  <a:gd name="T74" fmla="*/ 0 w 460"/>
                  <a:gd name="T75" fmla="*/ 0 h 230"/>
                  <a:gd name="T76" fmla="*/ 30 w 460"/>
                  <a:gd name="T7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0"/>
                    </a:moveTo>
                    <a:lnTo>
                      <a:pt x="30" y="0"/>
                    </a:lnTo>
                    <a:lnTo>
                      <a:pt x="35" y="39"/>
                    </a:lnTo>
                    <a:lnTo>
                      <a:pt x="44" y="78"/>
                    </a:lnTo>
                    <a:lnTo>
                      <a:pt x="64" y="112"/>
                    </a:lnTo>
                    <a:lnTo>
                      <a:pt x="88" y="141"/>
                    </a:lnTo>
                    <a:lnTo>
                      <a:pt x="118" y="166"/>
                    </a:lnTo>
                    <a:lnTo>
                      <a:pt x="152" y="186"/>
                    </a:lnTo>
                    <a:lnTo>
                      <a:pt x="186" y="195"/>
                    </a:lnTo>
                    <a:lnTo>
                      <a:pt x="230" y="200"/>
                    </a:lnTo>
                    <a:lnTo>
                      <a:pt x="230" y="200"/>
                    </a:lnTo>
                    <a:lnTo>
                      <a:pt x="269" y="195"/>
                    </a:lnTo>
                    <a:lnTo>
                      <a:pt x="309" y="186"/>
                    </a:lnTo>
                    <a:lnTo>
                      <a:pt x="338" y="166"/>
                    </a:lnTo>
                    <a:lnTo>
                      <a:pt x="372" y="141"/>
                    </a:lnTo>
                    <a:lnTo>
                      <a:pt x="392" y="112"/>
                    </a:lnTo>
                    <a:lnTo>
                      <a:pt x="411" y="78"/>
                    </a:lnTo>
                    <a:lnTo>
                      <a:pt x="426" y="39"/>
                    </a:lnTo>
                    <a:lnTo>
                      <a:pt x="426" y="0"/>
                    </a:lnTo>
                    <a:lnTo>
                      <a:pt x="460" y="0"/>
                    </a:lnTo>
                    <a:lnTo>
                      <a:pt x="460" y="0"/>
                    </a:lnTo>
                    <a:lnTo>
                      <a:pt x="455" y="49"/>
                    </a:lnTo>
                    <a:lnTo>
                      <a:pt x="441" y="93"/>
                    </a:lnTo>
                    <a:lnTo>
                      <a:pt x="421" y="132"/>
                    </a:lnTo>
                    <a:lnTo>
                      <a:pt x="392" y="166"/>
                    </a:lnTo>
                    <a:lnTo>
                      <a:pt x="357" y="190"/>
                    </a:lnTo>
                    <a:lnTo>
                      <a:pt x="318" y="215"/>
                    </a:lnTo>
                    <a:lnTo>
                      <a:pt x="274" y="225"/>
                    </a:lnTo>
                    <a:lnTo>
                      <a:pt x="230" y="230"/>
                    </a:lnTo>
                    <a:lnTo>
                      <a:pt x="230" y="230"/>
                    </a:lnTo>
                    <a:lnTo>
                      <a:pt x="181" y="225"/>
                    </a:lnTo>
                    <a:lnTo>
                      <a:pt x="137" y="215"/>
                    </a:lnTo>
                    <a:lnTo>
                      <a:pt x="98" y="190"/>
                    </a:lnTo>
                    <a:lnTo>
                      <a:pt x="64" y="166"/>
                    </a:lnTo>
                    <a:lnTo>
                      <a:pt x="39" y="132"/>
                    </a:lnTo>
                    <a:lnTo>
                      <a:pt x="15" y="93"/>
                    </a:lnTo>
                    <a:lnTo>
                      <a:pt x="5" y="49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4" name="Freeform 2074"/>
              <p:cNvSpPr>
                <a:spLocks/>
              </p:cNvSpPr>
              <p:nvPr/>
            </p:nvSpPr>
            <p:spPr bwMode="auto">
              <a:xfrm>
                <a:off x="2350" y="1810"/>
                <a:ext cx="460" cy="230"/>
              </a:xfrm>
              <a:custGeom>
                <a:avLst/>
                <a:gdLst>
                  <a:gd name="T0" fmla="*/ 30 w 460"/>
                  <a:gd name="T1" fmla="*/ 230 h 230"/>
                  <a:gd name="T2" fmla="*/ 30 w 460"/>
                  <a:gd name="T3" fmla="*/ 230 h 230"/>
                  <a:gd name="T4" fmla="*/ 35 w 460"/>
                  <a:gd name="T5" fmla="*/ 190 h 230"/>
                  <a:gd name="T6" fmla="*/ 44 w 460"/>
                  <a:gd name="T7" fmla="*/ 151 h 230"/>
                  <a:gd name="T8" fmla="*/ 64 w 460"/>
                  <a:gd name="T9" fmla="*/ 117 h 230"/>
                  <a:gd name="T10" fmla="*/ 88 w 460"/>
                  <a:gd name="T11" fmla="*/ 88 h 230"/>
                  <a:gd name="T12" fmla="*/ 118 w 460"/>
                  <a:gd name="T13" fmla="*/ 63 h 230"/>
                  <a:gd name="T14" fmla="*/ 152 w 460"/>
                  <a:gd name="T15" fmla="*/ 49 h 230"/>
                  <a:gd name="T16" fmla="*/ 186 w 460"/>
                  <a:gd name="T17" fmla="*/ 34 h 230"/>
                  <a:gd name="T18" fmla="*/ 230 w 460"/>
                  <a:gd name="T19" fmla="*/ 29 h 230"/>
                  <a:gd name="T20" fmla="*/ 230 w 460"/>
                  <a:gd name="T21" fmla="*/ 29 h 230"/>
                  <a:gd name="T22" fmla="*/ 269 w 460"/>
                  <a:gd name="T23" fmla="*/ 34 h 230"/>
                  <a:gd name="T24" fmla="*/ 309 w 460"/>
                  <a:gd name="T25" fmla="*/ 49 h 230"/>
                  <a:gd name="T26" fmla="*/ 338 w 460"/>
                  <a:gd name="T27" fmla="*/ 63 h 230"/>
                  <a:gd name="T28" fmla="*/ 372 w 460"/>
                  <a:gd name="T29" fmla="*/ 88 h 230"/>
                  <a:gd name="T30" fmla="*/ 392 w 460"/>
                  <a:gd name="T31" fmla="*/ 117 h 230"/>
                  <a:gd name="T32" fmla="*/ 411 w 460"/>
                  <a:gd name="T33" fmla="*/ 151 h 230"/>
                  <a:gd name="T34" fmla="*/ 426 w 460"/>
                  <a:gd name="T35" fmla="*/ 190 h 230"/>
                  <a:gd name="T36" fmla="*/ 426 w 460"/>
                  <a:gd name="T37" fmla="*/ 230 h 230"/>
                  <a:gd name="T38" fmla="*/ 460 w 460"/>
                  <a:gd name="T39" fmla="*/ 230 h 230"/>
                  <a:gd name="T40" fmla="*/ 460 w 460"/>
                  <a:gd name="T41" fmla="*/ 230 h 230"/>
                  <a:gd name="T42" fmla="*/ 455 w 460"/>
                  <a:gd name="T43" fmla="*/ 186 h 230"/>
                  <a:gd name="T44" fmla="*/ 441 w 460"/>
                  <a:gd name="T45" fmla="*/ 142 h 230"/>
                  <a:gd name="T46" fmla="*/ 421 w 460"/>
                  <a:gd name="T47" fmla="*/ 102 h 230"/>
                  <a:gd name="T48" fmla="*/ 392 w 460"/>
                  <a:gd name="T49" fmla="*/ 68 h 230"/>
                  <a:gd name="T50" fmla="*/ 357 w 460"/>
                  <a:gd name="T51" fmla="*/ 39 h 230"/>
                  <a:gd name="T52" fmla="*/ 318 w 460"/>
                  <a:gd name="T53" fmla="*/ 19 h 230"/>
                  <a:gd name="T54" fmla="*/ 274 w 460"/>
                  <a:gd name="T55" fmla="*/ 5 h 230"/>
                  <a:gd name="T56" fmla="*/ 230 w 460"/>
                  <a:gd name="T57" fmla="*/ 0 h 230"/>
                  <a:gd name="T58" fmla="*/ 230 w 460"/>
                  <a:gd name="T59" fmla="*/ 0 h 230"/>
                  <a:gd name="T60" fmla="*/ 181 w 460"/>
                  <a:gd name="T61" fmla="*/ 5 h 230"/>
                  <a:gd name="T62" fmla="*/ 137 w 460"/>
                  <a:gd name="T63" fmla="*/ 19 h 230"/>
                  <a:gd name="T64" fmla="*/ 98 w 460"/>
                  <a:gd name="T65" fmla="*/ 39 h 230"/>
                  <a:gd name="T66" fmla="*/ 64 w 460"/>
                  <a:gd name="T67" fmla="*/ 68 h 230"/>
                  <a:gd name="T68" fmla="*/ 39 w 460"/>
                  <a:gd name="T69" fmla="*/ 102 h 230"/>
                  <a:gd name="T70" fmla="*/ 15 w 460"/>
                  <a:gd name="T71" fmla="*/ 142 h 230"/>
                  <a:gd name="T72" fmla="*/ 5 w 460"/>
                  <a:gd name="T73" fmla="*/ 186 h 230"/>
                  <a:gd name="T74" fmla="*/ 0 w 460"/>
                  <a:gd name="T75" fmla="*/ 230 h 230"/>
                  <a:gd name="T76" fmla="*/ 30 w 460"/>
                  <a:gd name="T77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230"/>
                    </a:moveTo>
                    <a:lnTo>
                      <a:pt x="30" y="230"/>
                    </a:lnTo>
                    <a:lnTo>
                      <a:pt x="35" y="190"/>
                    </a:lnTo>
                    <a:lnTo>
                      <a:pt x="44" y="151"/>
                    </a:lnTo>
                    <a:lnTo>
                      <a:pt x="64" y="117"/>
                    </a:lnTo>
                    <a:lnTo>
                      <a:pt x="88" y="88"/>
                    </a:lnTo>
                    <a:lnTo>
                      <a:pt x="118" y="63"/>
                    </a:lnTo>
                    <a:lnTo>
                      <a:pt x="152" y="49"/>
                    </a:lnTo>
                    <a:lnTo>
                      <a:pt x="186" y="34"/>
                    </a:lnTo>
                    <a:lnTo>
                      <a:pt x="230" y="29"/>
                    </a:lnTo>
                    <a:lnTo>
                      <a:pt x="230" y="29"/>
                    </a:lnTo>
                    <a:lnTo>
                      <a:pt x="269" y="34"/>
                    </a:lnTo>
                    <a:lnTo>
                      <a:pt x="309" y="49"/>
                    </a:lnTo>
                    <a:lnTo>
                      <a:pt x="338" y="63"/>
                    </a:lnTo>
                    <a:lnTo>
                      <a:pt x="372" y="88"/>
                    </a:lnTo>
                    <a:lnTo>
                      <a:pt x="392" y="117"/>
                    </a:lnTo>
                    <a:lnTo>
                      <a:pt x="411" y="151"/>
                    </a:lnTo>
                    <a:lnTo>
                      <a:pt x="426" y="190"/>
                    </a:lnTo>
                    <a:lnTo>
                      <a:pt x="426" y="230"/>
                    </a:lnTo>
                    <a:lnTo>
                      <a:pt x="460" y="230"/>
                    </a:lnTo>
                    <a:lnTo>
                      <a:pt x="460" y="230"/>
                    </a:lnTo>
                    <a:lnTo>
                      <a:pt x="455" y="186"/>
                    </a:lnTo>
                    <a:lnTo>
                      <a:pt x="441" y="142"/>
                    </a:lnTo>
                    <a:lnTo>
                      <a:pt x="421" y="102"/>
                    </a:lnTo>
                    <a:lnTo>
                      <a:pt x="392" y="68"/>
                    </a:lnTo>
                    <a:lnTo>
                      <a:pt x="357" y="39"/>
                    </a:lnTo>
                    <a:lnTo>
                      <a:pt x="318" y="19"/>
                    </a:lnTo>
                    <a:lnTo>
                      <a:pt x="274" y="5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181" y="5"/>
                    </a:lnTo>
                    <a:lnTo>
                      <a:pt x="137" y="19"/>
                    </a:lnTo>
                    <a:lnTo>
                      <a:pt x="98" y="39"/>
                    </a:lnTo>
                    <a:lnTo>
                      <a:pt x="64" y="68"/>
                    </a:lnTo>
                    <a:lnTo>
                      <a:pt x="39" y="102"/>
                    </a:lnTo>
                    <a:lnTo>
                      <a:pt x="15" y="142"/>
                    </a:lnTo>
                    <a:lnTo>
                      <a:pt x="5" y="186"/>
                    </a:lnTo>
                    <a:lnTo>
                      <a:pt x="0" y="230"/>
                    </a:lnTo>
                    <a:lnTo>
                      <a:pt x="30" y="23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5" name="Freeform 2075"/>
              <p:cNvSpPr>
                <a:spLocks/>
              </p:cNvSpPr>
              <p:nvPr/>
            </p:nvSpPr>
            <p:spPr bwMode="auto">
              <a:xfrm>
                <a:off x="2463" y="2040"/>
                <a:ext cx="230" cy="117"/>
              </a:xfrm>
              <a:custGeom>
                <a:avLst/>
                <a:gdLst>
                  <a:gd name="T0" fmla="*/ 15 w 230"/>
                  <a:gd name="T1" fmla="*/ 0 h 117"/>
                  <a:gd name="T2" fmla="*/ 15 w 230"/>
                  <a:gd name="T3" fmla="*/ 0 h 117"/>
                  <a:gd name="T4" fmla="*/ 19 w 230"/>
                  <a:gd name="T5" fmla="*/ 19 h 117"/>
                  <a:gd name="T6" fmla="*/ 24 w 230"/>
                  <a:gd name="T7" fmla="*/ 39 h 117"/>
                  <a:gd name="T8" fmla="*/ 34 w 230"/>
                  <a:gd name="T9" fmla="*/ 58 h 117"/>
                  <a:gd name="T10" fmla="*/ 44 w 230"/>
                  <a:gd name="T11" fmla="*/ 73 h 117"/>
                  <a:gd name="T12" fmla="*/ 59 w 230"/>
                  <a:gd name="T13" fmla="*/ 83 h 117"/>
                  <a:gd name="T14" fmla="*/ 78 w 230"/>
                  <a:gd name="T15" fmla="*/ 93 h 117"/>
                  <a:gd name="T16" fmla="*/ 98 w 230"/>
                  <a:gd name="T17" fmla="*/ 97 h 117"/>
                  <a:gd name="T18" fmla="*/ 117 w 230"/>
                  <a:gd name="T19" fmla="*/ 102 h 117"/>
                  <a:gd name="T20" fmla="*/ 117 w 230"/>
                  <a:gd name="T21" fmla="*/ 102 h 117"/>
                  <a:gd name="T22" fmla="*/ 137 w 230"/>
                  <a:gd name="T23" fmla="*/ 97 h 117"/>
                  <a:gd name="T24" fmla="*/ 156 w 230"/>
                  <a:gd name="T25" fmla="*/ 93 h 117"/>
                  <a:gd name="T26" fmla="*/ 171 w 230"/>
                  <a:gd name="T27" fmla="*/ 83 h 117"/>
                  <a:gd name="T28" fmla="*/ 186 w 230"/>
                  <a:gd name="T29" fmla="*/ 73 h 117"/>
                  <a:gd name="T30" fmla="*/ 200 w 230"/>
                  <a:gd name="T31" fmla="*/ 58 h 117"/>
                  <a:gd name="T32" fmla="*/ 205 w 230"/>
                  <a:gd name="T33" fmla="*/ 39 h 117"/>
                  <a:gd name="T34" fmla="*/ 215 w 230"/>
                  <a:gd name="T35" fmla="*/ 19 h 117"/>
                  <a:gd name="T36" fmla="*/ 215 w 230"/>
                  <a:gd name="T37" fmla="*/ 0 h 117"/>
                  <a:gd name="T38" fmla="*/ 230 w 230"/>
                  <a:gd name="T39" fmla="*/ 0 h 117"/>
                  <a:gd name="T40" fmla="*/ 230 w 230"/>
                  <a:gd name="T41" fmla="*/ 0 h 117"/>
                  <a:gd name="T42" fmla="*/ 230 w 230"/>
                  <a:gd name="T43" fmla="*/ 24 h 117"/>
                  <a:gd name="T44" fmla="*/ 220 w 230"/>
                  <a:gd name="T45" fmla="*/ 44 h 117"/>
                  <a:gd name="T46" fmla="*/ 210 w 230"/>
                  <a:gd name="T47" fmla="*/ 63 h 117"/>
                  <a:gd name="T48" fmla="*/ 196 w 230"/>
                  <a:gd name="T49" fmla="*/ 83 h 117"/>
                  <a:gd name="T50" fmla="*/ 181 w 230"/>
                  <a:gd name="T51" fmla="*/ 97 h 117"/>
                  <a:gd name="T52" fmla="*/ 161 w 230"/>
                  <a:gd name="T53" fmla="*/ 107 h 117"/>
                  <a:gd name="T54" fmla="*/ 137 w 230"/>
                  <a:gd name="T55" fmla="*/ 112 h 117"/>
                  <a:gd name="T56" fmla="*/ 117 w 230"/>
                  <a:gd name="T57" fmla="*/ 117 h 117"/>
                  <a:gd name="T58" fmla="*/ 117 w 230"/>
                  <a:gd name="T59" fmla="*/ 117 h 117"/>
                  <a:gd name="T60" fmla="*/ 93 w 230"/>
                  <a:gd name="T61" fmla="*/ 112 h 117"/>
                  <a:gd name="T62" fmla="*/ 73 w 230"/>
                  <a:gd name="T63" fmla="*/ 107 h 117"/>
                  <a:gd name="T64" fmla="*/ 54 w 230"/>
                  <a:gd name="T65" fmla="*/ 97 h 117"/>
                  <a:gd name="T66" fmla="*/ 34 w 230"/>
                  <a:gd name="T67" fmla="*/ 83 h 117"/>
                  <a:gd name="T68" fmla="*/ 19 w 230"/>
                  <a:gd name="T69" fmla="*/ 63 h 117"/>
                  <a:gd name="T70" fmla="*/ 10 w 230"/>
                  <a:gd name="T71" fmla="*/ 44 h 117"/>
                  <a:gd name="T72" fmla="*/ 5 w 230"/>
                  <a:gd name="T73" fmla="*/ 24 h 117"/>
                  <a:gd name="T74" fmla="*/ 0 w 230"/>
                  <a:gd name="T75" fmla="*/ 0 h 117"/>
                  <a:gd name="T76" fmla="*/ 15 w 230"/>
                  <a:gd name="T7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7">
                    <a:moveTo>
                      <a:pt x="15" y="0"/>
                    </a:moveTo>
                    <a:lnTo>
                      <a:pt x="15" y="0"/>
                    </a:lnTo>
                    <a:lnTo>
                      <a:pt x="19" y="19"/>
                    </a:lnTo>
                    <a:lnTo>
                      <a:pt x="24" y="39"/>
                    </a:lnTo>
                    <a:lnTo>
                      <a:pt x="34" y="58"/>
                    </a:lnTo>
                    <a:lnTo>
                      <a:pt x="44" y="73"/>
                    </a:lnTo>
                    <a:lnTo>
                      <a:pt x="59" y="83"/>
                    </a:lnTo>
                    <a:lnTo>
                      <a:pt x="78" y="93"/>
                    </a:lnTo>
                    <a:lnTo>
                      <a:pt x="98" y="97"/>
                    </a:lnTo>
                    <a:lnTo>
                      <a:pt x="117" y="102"/>
                    </a:lnTo>
                    <a:lnTo>
                      <a:pt x="117" y="102"/>
                    </a:lnTo>
                    <a:lnTo>
                      <a:pt x="137" y="97"/>
                    </a:lnTo>
                    <a:lnTo>
                      <a:pt x="156" y="93"/>
                    </a:lnTo>
                    <a:lnTo>
                      <a:pt x="171" y="83"/>
                    </a:lnTo>
                    <a:lnTo>
                      <a:pt x="186" y="73"/>
                    </a:lnTo>
                    <a:lnTo>
                      <a:pt x="200" y="58"/>
                    </a:lnTo>
                    <a:lnTo>
                      <a:pt x="205" y="3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24"/>
                    </a:lnTo>
                    <a:lnTo>
                      <a:pt x="220" y="44"/>
                    </a:lnTo>
                    <a:lnTo>
                      <a:pt x="210" y="63"/>
                    </a:lnTo>
                    <a:lnTo>
                      <a:pt x="196" y="83"/>
                    </a:lnTo>
                    <a:lnTo>
                      <a:pt x="181" y="97"/>
                    </a:lnTo>
                    <a:lnTo>
                      <a:pt x="161" y="107"/>
                    </a:lnTo>
                    <a:lnTo>
                      <a:pt x="137" y="112"/>
                    </a:lnTo>
                    <a:lnTo>
                      <a:pt x="117" y="117"/>
                    </a:lnTo>
                    <a:lnTo>
                      <a:pt x="117" y="117"/>
                    </a:lnTo>
                    <a:lnTo>
                      <a:pt x="93" y="112"/>
                    </a:lnTo>
                    <a:lnTo>
                      <a:pt x="73" y="107"/>
                    </a:lnTo>
                    <a:lnTo>
                      <a:pt x="54" y="97"/>
                    </a:lnTo>
                    <a:lnTo>
                      <a:pt x="34" y="83"/>
                    </a:lnTo>
                    <a:lnTo>
                      <a:pt x="19" y="63"/>
                    </a:lnTo>
                    <a:lnTo>
                      <a:pt x="10" y="44"/>
                    </a:lnTo>
                    <a:lnTo>
                      <a:pt x="5" y="24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6" name="Freeform 2076"/>
              <p:cNvSpPr>
                <a:spLocks/>
              </p:cNvSpPr>
              <p:nvPr/>
            </p:nvSpPr>
            <p:spPr bwMode="auto">
              <a:xfrm>
                <a:off x="2463" y="1927"/>
                <a:ext cx="230" cy="113"/>
              </a:xfrm>
              <a:custGeom>
                <a:avLst/>
                <a:gdLst>
                  <a:gd name="T0" fmla="*/ 15 w 230"/>
                  <a:gd name="T1" fmla="*/ 113 h 113"/>
                  <a:gd name="T2" fmla="*/ 15 w 230"/>
                  <a:gd name="T3" fmla="*/ 113 h 113"/>
                  <a:gd name="T4" fmla="*/ 19 w 230"/>
                  <a:gd name="T5" fmla="*/ 93 h 113"/>
                  <a:gd name="T6" fmla="*/ 24 w 230"/>
                  <a:gd name="T7" fmla="*/ 73 h 113"/>
                  <a:gd name="T8" fmla="*/ 34 w 230"/>
                  <a:gd name="T9" fmla="*/ 59 h 113"/>
                  <a:gd name="T10" fmla="*/ 44 w 230"/>
                  <a:gd name="T11" fmla="*/ 44 h 113"/>
                  <a:gd name="T12" fmla="*/ 59 w 230"/>
                  <a:gd name="T13" fmla="*/ 29 h 113"/>
                  <a:gd name="T14" fmla="*/ 78 w 230"/>
                  <a:gd name="T15" fmla="*/ 20 h 113"/>
                  <a:gd name="T16" fmla="*/ 98 w 230"/>
                  <a:gd name="T17" fmla="*/ 15 h 113"/>
                  <a:gd name="T18" fmla="*/ 117 w 230"/>
                  <a:gd name="T19" fmla="*/ 15 h 113"/>
                  <a:gd name="T20" fmla="*/ 117 w 230"/>
                  <a:gd name="T21" fmla="*/ 15 h 113"/>
                  <a:gd name="T22" fmla="*/ 137 w 230"/>
                  <a:gd name="T23" fmla="*/ 15 h 113"/>
                  <a:gd name="T24" fmla="*/ 156 w 230"/>
                  <a:gd name="T25" fmla="*/ 20 h 113"/>
                  <a:gd name="T26" fmla="*/ 171 w 230"/>
                  <a:gd name="T27" fmla="*/ 29 h 113"/>
                  <a:gd name="T28" fmla="*/ 186 w 230"/>
                  <a:gd name="T29" fmla="*/ 44 h 113"/>
                  <a:gd name="T30" fmla="*/ 200 w 230"/>
                  <a:gd name="T31" fmla="*/ 59 h 113"/>
                  <a:gd name="T32" fmla="*/ 205 w 230"/>
                  <a:gd name="T33" fmla="*/ 73 h 113"/>
                  <a:gd name="T34" fmla="*/ 215 w 230"/>
                  <a:gd name="T35" fmla="*/ 93 h 113"/>
                  <a:gd name="T36" fmla="*/ 215 w 230"/>
                  <a:gd name="T37" fmla="*/ 113 h 113"/>
                  <a:gd name="T38" fmla="*/ 230 w 230"/>
                  <a:gd name="T39" fmla="*/ 113 h 113"/>
                  <a:gd name="T40" fmla="*/ 230 w 230"/>
                  <a:gd name="T41" fmla="*/ 113 h 113"/>
                  <a:gd name="T42" fmla="*/ 230 w 230"/>
                  <a:gd name="T43" fmla="*/ 88 h 113"/>
                  <a:gd name="T44" fmla="*/ 220 w 230"/>
                  <a:gd name="T45" fmla="*/ 69 h 113"/>
                  <a:gd name="T46" fmla="*/ 210 w 230"/>
                  <a:gd name="T47" fmla="*/ 49 h 113"/>
                  <a:gd name="T48" fmla="*/ 196 w 230"/>
                  <a:gd name="T49" fmla="*/ 34 h 113"/>
                  <a:gd name="T50" fmla="*/ 181 w 230"/>
                  <a:gd name="T51" fmla="*/ 20 h 113"/>
                  <a:gd name="T52" fmla="*/ 161 w 230"/>
                  <a:gd name="T53" fmla="*/ 10 h 113"/>
                  <a:gd name="T54" fmla="*/ 137 w 230"/>
                  <a:gd name="T55" fmla="*/ 0 h 113"/>
                  <a:gd name="T56" fmla="*/ 117 w 230"/>
                  <a:gd name="T57" fmla="*/ 0 h 113"/>
                  <a:gd name="T58" fmla="*/ 117 w 230"/>
                  <a:gd name="T59" fmla="*/ 0 h 113"/>
                  <a:gd name="T60" fmla="*/ 93 w 230"/>
                  <a:gd name="T61" fmla="*/ 0 h 113"/>
                  <a:gd name="T62" fmla="*/ 73 w 230"/>
                  <a:gd name="T63" fmla="*/ 10 h 113"/>
                  <a:gd name="T64" fmla="*/ 54 w 230"/>
                  <a:gd name="T65" fmla="*/ 20 h 113"/>
                  <a:gd name="T66" fmla="*/ 34 w 230"/>
                  <a:gd name="T67" fmla="*/ 34 h 113"/>
                  <a:gd name="T68" fmla="*/ 19 w 230"/>
                  <a:gd name="T69" fmla="*/ 49 h 113"/>
                  <a:gd name="T70" fmla="*/ 10 w 230"/>
                  <a:gd name="T71" fmla="*/ 69 h 113"/>
                  <a:gd name="T72" fmla="*/ 5 w 230"/>
                  <a:gd name="T73" fmla="*/ 88 h 113"/>
                  <a:gd name="T74" fmla="*/ 0 w 230"/>
                  <a:gd name="T75" fmla="*/ 113 h 113"/>
                  <a:gd name="T76" fmla="*/ 15 w 230"/>
                  <a:gd name="T7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3">
                    <a:moveTo>
                      <a:pt x="15" y="113"/>
                    </a:moveTo>
                    <a:lnTo>
                      <a:pt x="15" y="113"/>
                    </a:lnTo>
                    <a:lnTo>
                      <a:pt x="19" y="93"/>
                    </a:lnTo>
                    <a:lnTo>
                      <a:pt x="24" y="73"/>
                    </a:lnTo>
                    <a:lnTo>
                      <a:pt x="34" y="59"/>
                    </a:lnTo>
                    <a:lnTo>
                      <a:pt x="44" y="44"/>
                    </a:lnTo>
                    <a:lnTo>
                      <a:pt x="59" y="29"/>
                    </a:lnTo>
                    <a:lnTo>
                      <a:pt x="78" y="20"/>
                    </a:lnTo>
                    <a:lnTo>
                      <a:pt x="98" y="15"/>
                    </a:lnTo>
                    <a:lnTo>
                      <a:pt x="117" y="15"/>
                    </a:lnTo>
                    <a:lnTo>
                      <a:pt x="117" y="15"/>
                    </a:lnTo>
                    <a:lnTo>
                      <a:pt x="137" y="15"/>
                    </a:lnTo>
                    <a:lnTo>
                      <a:pt x="156" y="20"/>
                    </a:lnTo>
                    <a:lnTo>
                      <a:pt x="171" y="29"/>
                    </a:lnTo>
                    <a:lnTo>
                      <a:pt x="186" y="44"/>
                    </a:lnTo>
                    <a:lnTo>
                      <a:pt x="200" y="59"/>
                    </a:lnTo>
                    <a:lnTo>
                      <a:pt x="205" y="73"/>
                    </a:lnTo>
                    <a:lnTo>
                      <a:pt x="215" y="93"/>
                    </a:lnTo>
                    <a:lnTo>
                      <a:pt x="215" y="113"/>
                    </a:lnTo>
                    <a:lnTo>
                      <a:pt x="230" y="113"/>
                    </a:lnTo>
                    <a:lnTo>
                      <a:pt x="230" y="113"/>
                    </a:lnTo>
                    <a:lnTo>
                      <a:pt x="230" y="88"/>
                    </a:lnTo>
                    <a:lnTo>
                      <a:pt x="220" y="69"/>
                    </a:lnTo>
                    <a:lnTo>
                      <a:pt x="210" y="49"/>
                    </a:lnTo>
                    <a:lnTo>
                      <a:pt x="196" y="34"/>
                    </a:lnTo>
                    <a:lnTo>
                      <a:pt x="181" y="20"/>
                    </a:lnTo>
                    <a:lnTo>
                      <a:pt x="161" y="10"/>
                    </a:lnTo>
                    <a:lnTo>
                      <a:pt x="13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73" y="10"/>
                    </a:lnTo>
                    <a:lnTo>
                      <a:pt x="54" y="20"/>
                    </a:lnTo>
                    <a:lnTo>
                      <a:pt x="34" y="34"/>
                    </a:lnTo>
                    <a:lnTo>
                      <a:pt x="19" y="49"/>
                    </a:lnTo>
                    <a:lnTo>
                      <a:pt x="10" y="69"/>
                    </a:lnTo>
                    <a:lnTo>
                      <a:pt x="5" y="88"/>
                    </a:lnTo>
                    <a:lnTo>
                      <a:pt x="0" y="113"/>
                    </a:lnTo>
                    <a:lnTo>
                      <a:pt x="15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7" name="Rectangle 2077"/>
              <p:cNvSpPr>
                <a:spLocks noChangeArrowheads="1"/>
              </p:cNvSpPr>
              <p:nvPr/>
            </p:nvSpPr>
            <p:spPr bwMode="auto">
              <a:xfrm>
                <a:off x="2150" y="2030"/>
                <a:ext cx="171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8" name="Rectangle 2078"/>
              <p:cNvSpPr>
                <a:spLocks noChangeArrowheads="1"/>
              </p:cNvSpPr>
              <p:nvPr/>
            </p:nvSpPr>
            <p:spPr bwMode="auto">
              <a:xfrm>
                <a:off x="2840" y="2030"/>
                <a:ext cx="166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9" name="Rectangle 2079"/>
              <p:cNvSpPr>
                <a:spLocks noChangeArrowheads="1"/>
              </p:cNvSpPr>
              <p:nvPr/>
            </p:nvSpPr>
            <p:spPr bwMode="auto">
              <a:xfrm>
                <a:off x="2570" y="1609"/>
                <a:ext cx="15" cy="17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0" name="Rectangle 2080"/>
              <p:cNvSpPr>
                <a:spLocks noChangeArrowheads="1"/>
              </p:cNvSpPr>
              <p:nvPr/>
            </p:nvSpPr>
            <p:spPr bwMode="auto">
              <a:xfrm>
                <a:off x="2570" y="2299"/>
                <a:ext cx="15" cy="16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1" name="Freeform 2081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2" name="Freeform 2082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3" name="Freeform 2083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4" name="Freeform 2084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5" name="Freeform 2085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6" name="Freeform 2086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7" name="Freeform 2087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8" name="Freeform 2088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9" name="Freeform 2089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30" name="Freeform 2090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31" name="Freeform 2091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32" name="Freeform 2092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33" name="Freeform 2093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34" name="Freeform 2094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35" name="Freeform 2095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36" name="Freeform 2096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37" name="Freeform 2097"/>
              <p:cNvSpPr>
                <a:spLocks/>
              </p:cNvSpPr>
              <p:nvPr/>
            </p:nvSpPr>
            <p:spPr bwMode="auto">
              <a:xfrm>
                <a:off x="2345" y="1487"/>
                <a:ext cx="690" cy="699"/>
              </a:xfrm>
              <a:custGeom>
                <a:avLst/>
                <a:gdLst>
                  <a:gd name="T0" fmla="*/ 690 w 690"/>
                  <a:gd name="T1" fmla="*/ 63 h 699"/>
                  <a:gd name="T2" fmla="*/ 245 w 690"/>
                  <a:gd name="T3" fmla="*/ 699 h 699"/>
                  <a:gd name="T4" fmla="*/ 0 w 690"/>
                  <a:gd name="T5" fmla="*/ 445 h 699"/>
                  <a:gd name="T6" fmla="*/ 74 w 690"/>
                  <a:gd name="T7" fmla="*/ 381 h 699"/>
                  <a:gd name="T8" fmla="*/ 245 w 690"/>
                  <a:gd name="T9" fmla="*/ 616 h 699"/>
                  <a:gd name="T10" fmla="*/ 612 w 690"/>
                  <a:gd name="T11" fmla="*/ 0 h 699"/>
                  <a:gd name="T12" fmla="*/ 690 w 690"/>
                  <a:gd name="T13" fmla="*/ 63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0" h="699">
                    <a:moveTo>
                      <a:pt x="690" y="63"/>
                    </a:moveTo>
                    <a:lnTo>
                      <a:pt x="245" y="699"/>
                    </a:lnTo>
                    <a:lnTo>
                      <a:pt x="0" y="445"/>
                    </a:lnTo>
                    <a:lnTo>
                      <a:pt x="74" y="381"/>
                    </a:lnTo>
                    <a:lnTo>
                      <a:pt x="245" y="616"/>
                    </a:lnTo>
                    <a:lnTo>
                      <a:pt x="612" y="0"/>
                    </a:lnTo>
                    <a:lnTo>
                      <a:pt x="690" y="6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38" name="Freeform 2098"/>
              <p:cNvSpPr>
                <a:spLocks/>
              </p:cNvSpPr>
              <p:nvPr/>
            </p:nvSpPr>
            <p:spPr bwMode="auto">
              <a:xfrm>
                <a:off x="2345" y="1550"/>
                <a:ext cx="690" cy="636"/>
              </a:xfrm>
              <a:custGeom>
                <a:avLst/>
                <a:gdLst>
                  <a:gd name="T0" fmla="*/ 690 w 690"/>
                  <a:gd name="T1" fmla="*/ 0 h 636"/>
                  <a:gd name="T2" fmla="*/ 245 w 690"/>
                  <a:gd name="T3" fmla="*/ 636 h 636"/>
                  <a:gd name="T4" fmla="*/ 0 w 690"/>
                  <a:gd name="T5" fmla="*/ 382 h 636"/>
                  <a:gd name="T6" fmla="*/ 240 w 690"/>
                  <a:gd name="T7" fmla="*/ 592 h 636"/>
                  <a:gd name="T8" fmla="*/ 690 w 690"/>
                  <a:gd name="T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0" h="636">
                    <a:moveTo>
                      <a:pt x="690" y="0"/>
                    </a:moveTo>
                    <a:lnTo>
                      <a:pt x="245" y="636"/>
                    </a:lnTo>
                    <a:lnTo>
                      <a:pt x="0" y="382"/>
                    </a:lnTo>
                    <a:lnTo>
                      <a:pt x="240" y="592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</p:grpSp>
      </p:grpSp>
      <p:pic>
        <p:nvPicPr>
          <p:cNvPr id="163964" name="Picture 124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06" y="1667276"/>
            <a:ext cx="5791850" cy="3761186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olid"/>
            <a:miter lim="800000"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5" name="McKSticker"/>
          <p:cNvGrpSpPr/>
          <p:nvPr/>
        </p:nvGrpSpPr>
        <p:grpSpPr>
          <a:xfrm>
            <a:off x="6612535" y="1377081"/>
            <a:ext cx="2135649" cy="181588"/>
            <a:chOff x="6605126" y="285750"/>
            <a:chExt cx="2135649" cy="181588"/>
          </a:xfrm>
        </p:grpSpPr>
        <p:sp>
          <p:nvSpPr>
            <p:cNvPr id="76" name="StickerRectangle"/>
            <p:cNvSpPr>
              <a:spLocks noChangeArrowheads="1"/>
            </p:cNvSpPr>
            <p:nvPr/>
          </p:nvSpPr>
          <p:spPr bwMode="auto">
            <a:xfrm>
              <a:off x="6605126" y="285750"/>
              <a:ext cx="2135649" cy="1815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000" dirty="0" smtClean="0">
                  <a:solidFill>
                    <a:srgbClr val="808080"/>
                  </a:solidFill>
                  <a:latin typeface="+mn-lt"/>
                </a:rPr>
                <a:t>ПРИМЕР ДОСКИ ВИЗУАЛИЗАЦИИ</a:t>
              </a:r>
              <a:endParaRPr lang="en-US" sz="10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77" name="AutoShape 31"/>
            <p:cNvCxnSpPr>
              <a:cxnSpLocks noChangeShapeType="1"/>
              <a:stCxn id="76" idx="2"/>
              <a:endCxn id="76" idx="4"/>
            </p:cNvCxnSpPr>
            <p:nvPr/>
          </p:nvCxnSpPr>
          <p:spPr bwMode="auto">
            <a:xfrm>
              <a:off x="6605126" y="285750"/>
              <a:ext cx="0" cy="18158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8" name="AutoShape 32"/>
            <p:cNvCxnSpPr>
              <a:cxnSpLocks noChangeShapeType="1"/>
              <a:stCxn id="76" idx="4"/>
              <a:endCxn id="76" idx="6"/>
            </p:cNvCxnSpPr>
            <p:nvPr/>
          </p:nvCxnSpPr>
          <p:spPr bwMode="auto">
            <a:xfrm>
              <a:off x="6605126" y="467338"/>
              <a:ext cx="2135649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3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accent6">
              <a:lumMod val="75000"/>
            </a:schemeClr>
          </a:solidFill>
        </p:grpSpPr>
        <p:sp>
          <p:nvSpPr>
            <p:cNvPr id="74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9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Открытие и подготовка ПСР-проекта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1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2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83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4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5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86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7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8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89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0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7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8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1" name="Rectangular Callout 95"/>
          <p:cNvSpPr/>
          <p:nvPr/>
        </p:nvSpPr>
        <p:spPr>
          <a:xfrm>
            <a:off x="371753" y="4805915"/>
            <a:ext cx="2318284" cy="624503"/>
          </a:xfrm>
          <a:prstGeom prst="wedgeRectCallout">
            <a:avLst>
              <a:gd name="adj1" fmla="val 53452"/>
              <a:gd name="adj2" fmla="val -91904"/>
            </a:avLst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Необходимо визуализировать всё </a:t>
            </a:r>
            <a:r>
              <a:rPr lang="ru-RU" sz="1100" dirty="0">
                <a:solidFill>
                  <a:schemeClr val="tx1"/>
                </a:solidFill>
              </a:rPr>
              <a:t>что помогает </a:t>
            </a:r>
            <a:r>
              <a:rPr lang="ru-RU" sz="1100" dirty="0" smtClean="0">
                <a:solidFill>
                  <a:schemeClr val="tx1"/>
                </a:solidFill>
              </a:rPr>
              <a:t>руководителю </a:t>
            </a:r>
            <a:r>
              <a:rPr lang="ru-RU" sz="1100" dirty="0">
                <a:solidFill>
                  <a:schemeClr val="tx1"/>
                </a:solidFill>
              </a:rPr>
              <a:t>в управлении </a:t>
            </a:r>
            <a:r>
              <a:rPr lang="ru-RU" sz="1100" dirty="0" smtClean="0">
                <a:solidFill>
                  <a:schemeClr val="tx1"/>
                </a:solidFill>
              </a:rPr>
              <a:t>проектом </a:t>
            </a:r>
            <a:r>
              <a:rPr lang="ru-RU" sz="1100" dirty="0">
                <a:solidFill>
                  <a:schemeClr val="tx1"/>
                </a:solidFill>
              </a:rPr>
              <a:t>и принятии решений</a:t>
            </a:r>
          </a:p>
        </p:txBody>
      </p:sp>
    </p:spTree>
    <p:extLst>
      <p:ext uri="{BB962C8B-B14F-4D97-AF65-F5344CB8AC3E}">
        <p14:creationId xmlns:p14="http://schemas.microsoft.com/office/powerpoint/2010/main" val="1618808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887808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070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5" name="Rectangle 52"/>
          <p:cNvSpPr txBox="1">
            <a:spLocks/>
          </p:cNvSpPr>
          <p:nvPr/>
        </p:nvSpPr>
        <p:spPr>
          <a:xfrm>
            <a:off x="2179177" y="1569302"/>
            <a:ext cx="6639508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45720" tIns="0" rIns="4572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ru-RU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330438"/>
            <a:ext cx="6681176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447675"/>
            <a:r>
              <a:rPr lang="ru-RU" dirty="0"/>
              <a:t>Разработка </a:t>
            </a:r>
            <a:r>
              <a:rPr lang="ru-RU" dirty="0" smtClean="0"/>
              <a:t>текущей карты </a:t>
            </a:r>
            <a:r>
              <a:rPr lang="ru-RU" dirty="0"/>
              <a:t>процесса</a:t>
            </a:r>
          </a:p>
        </p:txBody>
      </p:sp>
      <p:sp>
        <p:nvSpPr>
          <p:cNvPr id="66" name="Rectangle 52"/>
          <p:cNvSpPr txBox="1"/>
          <p:nvPr/>
        </p:nvSpPr>
        <p:spPr>
          <a:xfrm>
            <a:off x="354750" y="1569302"/>
            <a:ext cx="1866775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72000" rIns="36000" bIns="720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lnSpc>
                <a:spcPts val="1000"/>
              </a:lnSpc>
              <a:spcBef>
                <a:spcPts val="300"/>
              </a:spcBef>
            </a:pPr>
            <a:r>
              <a:rPr lang="ru-RU" sz="1050" b="1" dirty="0" smtClean="0"/>
              <a:t>Основные шаги</a:t>
            </a:r>
            <a:endParaRPr lang="ru-RU" sz="1050" b="1" dirty="0"/>
          </a:p>
          <a:p>
            <a:pPr lvl="1">
              <a:lnSpc>
                <a:spcPts val="1000"/>
              </a:lnSpc>
              <a:spcBef>
                <a:spcPts val="300"/>
              </a:spcBef>
            </a:pPr>
            <a:r>
              <a:rPr lang="ru-RU" sz="1050" dirty="0"/>
              <a:t>Разработать карту в соответствии с </a:t>
            </a:r>
            <a:r>
              <a:rPr lang="ru-RU" sz="1050" dirty="0" smtClean="0"/>
              <a:t>методикой картирования</a:t>
            </a:r>
            <a:endParaRPr lang="ru-RU" sz="1050" dirty="0"/>
          </a:p>
          <a:p>
            <a:pPr marL="339725" lvl="2" indent="-144463">
              <a:lnSpc>
                <a:spcPts val="1000"/>
              </a:lnSpc>
              <a:spcBef>
                <a:spcPts val="300"/>
              </a:spcBef>
            </a:pPr>
            <a:r>
              <a:rPr lang="ru-RU" sz="1050" dirty="0"/>
              <a:t>Определить </a:t>
            </a:r>
            <a:r>
              <a:rPr lang="ru-RU" sz="1050" dirty="0" smtClean="0"/>
              <a:t>окончание </a:t>
            </a:r>
            <a:r>
              <a:rPr lang="ru-RU" sz="1050" dirty="0"/>
              <a:t>и начало процесса</a:t>
            </a:r>
          </a:p>
          <a:p>
            <a:pPr marL="339725" lvl="2" indent="-144463">
              <a:lnSpc>
                <a:spcPts val="1000"/>
              </a:lnSpc>
              <a:spcBef>
                <a:spcPts val="300"/>
              </a:spcBef>
            </a:pPr>
            <a:r>
              <a:rPr lang="ru-RU" sz="1050" dirty="0"/>
              <a:t>Поместить основные </a:t>
            </a:r>
            <a:r>
              <a:rPr lang="ru-RU" sz="1050" dirty="0" smtClean="0"/>
              <a:t>шаги между </a:t>
            </a:r>
            <a:r>
              <a:rPr lang="ru-RU" sz="1050" dirty="0"/>
              <a:t>началом и окончанием</a:t>
            </a:r>
          </a:p>
          <a:p>
            <a:pPr marL="339725" lvl="2" indent="-144463">
              <a:lnSpc>
                <a:spcPts val="1000"/>
              </a:lnSpc>
              <a:spcBef>
                <a:spcPts val="300"/>
              </a:spcBef>
            </a:pPr>
            <a:r>
              <a:rPr lang="ru-RU" sz="1050" dirty="0"/>
              <a:t>Нанести на карту </a:t>
            </a:r>
            <a:r>
              <a:rPr lang="ru-RU" sz="1050" dirty="0" smtClean="0"/>
              <a:t>ос</a:t>
            </a:r>
            <a:r>
              <a:rPr lang="en-US" sz="1050" dirty="0" smtClean="0"/>
              <a:t>-</a:t>
            </a:r>
            <a:r>
              <a:rPr lang="ru-RU" sz="1050" dirty="0" smtClean="0"/>
              <a:t>новные </a:t>
            </a:r>
            <a:r>
              <a:rPr lang="ru-RU" sz="1050" dirty="0"/>
              <a:t>данные (время, исполнитель) и </a:t>
            </a:r>
            <a:r>
              <a:rPr lang="ru-RU" sz="1050" dirty="0" smtClean="0"/>
              <a:t>условные </a:t>
            </a:r>
            <a:r>
              <a:rPr lang="ru-RU" sz="1050" dirty="0"/>
              <a:t>обозначения (ИТ системы, телефон, email)</a:t>
            </a:r>
          </a:p>
          <a:p>
            <a:pPr marL="339725" lvl="2" indent="-144463">
              <a:lnSpc>
                <a:spcPts val="1000"/>
              </a:lnSpc>
              <a:spcBef>
                <a:spcPts val="300"/>
              </a:spcBef>
            </a:pPr>
            <a:r>
              <a:rPr lang="ru-RU" sz="1050" dirty="0"/>
              <a:t>Нанести информацию о браке/доработке</a:t>
            </a:r>
          </a:p>
          <a:p>
            <a:pPr lvl="1">
              <a:lnSpc>
                <a:spcPts val="1000"/>
              </a:lnSpc>
              <a:spcBef>
                <a:spcPts val="300"/>
              </a:spcBef>
            </a:pPr>
            <a:r>
              <a:rPr lang="ru-RU" sz="1050" dirty="0"/>
              <a:t>Степень детализации должна быть </a:t>
            </a:r>
            <a:r>
              <a:rPr lang="ru-RU" sz="1050" dirty="0" smtClean="0"/>
              <a:t>достаточной </a:t>
            </a:r>
            <a:r>
              <a:rPr lang="ru-RU" sz="1050" dirty="0"/>
              <a:t>для анализа и выводов</a:t>
            </a:r>
          </a:p>
          <a:p>
            <a:pPr lvl="1">
              <a:lnSpc>
                <a:spcPts val="1000"/>
              </a:lnSpc>
              <a:spcBef>
                <a:spcPts val="300"/>
              </a:spcBef>
            </a:pPr>
            <a:r>
              <a:rPr lang="ru-RU" sz="1050" dirty="0"/>
              <a:t>Указать длительность в рабочих днях, часах или минутах</a:t>
            </a:r>
          </a:p>
          <a:p>
            <a:pPr lvl="1">
              <a:lnSpc>
                <a:spcPts val="1000"/>
              </a:lnSpc>
              <a:spcBef>
                <a:spcPts val="300"/>
              </a:spcBef>
            </a:pPr>
            <a:r>
              <a:rPr lang="ru-RU" sz="1050" dirty="0"/>
              <a:t>Идентифицировать возможные проблемы</a:t>
            </a:r>
          </a:p>
        </p:txBody>
      </p:sp>
      <p:sp>
        <p:nvSpPr>
          <p:cNvPr id="67" name="Oval 24"/>
          <p:cNvSpPr>
            <a:spLocks noChangeAspect="1" noChangeArrowheads="1"/>
          </p:cNvSpPr>
          <p:nvPr/>
        </p:nvSpPr>
        <p:spPr bwMode="auto">
          <a:xfrm>
            <a:off x="1250655" y="303542"/>
            <a:ext cx="360000" cy="3600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cs typeface="Arial"/>
              </a:rPr>
              <a:t>2.</a:t>
            </a:r>
            <a:r>
              <a:rPr lang="ru-RU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b="1" dirty="0">
              <a:solidFill>
                <a:schemeClr val="bg2"/>
              </a:solidFill>
              <a:cs typeface="Arial"/>
            </a:endParaRPr>
          </a:p>
        </p:txBody>
      </p:sp>
      <p:grpSp>
        <p:nvGrpSpPr>
          <p:cNvPr id="68" name="Group 67"/>
          <p:cNvGrpSpPr/>
          <p:nvPr/>
        </p:nvGrpSpPr>
        <p:grpSpPr>
          <a:xfrm>
            <a:off x="4766198" y="10633"/>
            <a:ext cx="3362074" cy="212366"/>
            <a:chOff x="5375526" y="285750"/>
            <a:chExt cx="3362074" cy="212366"/>
          </a:xfrm>
        </p:grpSpPr>
        <p:sp>
          <p:nvSpPr>
            <p:cNvPr id="69" name="StickerRectangle"/>
            <p:cNvSpPr>
              <a:spLocks noChangeArrowheads="1"/>
            </p:cNvSpPr>
            <p:nvPr/>
          </p:nvSpPr>
          <p:spPr bwMode="auto">
            <a:xfrm>
              <a:off x="5375526" y="285750"/>
              <a:ext cx="336207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200" dirty="0" smtClean="0">
                  <a:solidFill>
                    <a:srgbClr val="808080"/>
                  </a:solidFill>
                  <a:latin typeface="+mn-lt"/>
                </a:rPr>
                <a:t>ИСПОЛНИТЕЛЬ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 – </a:t>
              </a:r>
              <a:r>
                <a:rPr lang="ru-RU" sz="1200" dirty="0">
                  <a:solidFill>
                    <a:srgbClr val="808080"/>
                  </a:solidFill>
                  <a:latin typeface="+mn-lt"/>
                </a:rPr>
                <a:t>ЧЛЕН КОМАНДЫ ПРОЕКТА</a:t>
              </a:r>
            </a:p>
          </p:txBody>
        </p:sp>
        <p:cxnSp>
          <p:nvCxnSpPr>
            <p:cNvPr id="70" name="AutoShape 31"/>
            <p:cNvCxnSpPr>
              <a:cxnSpLocks noChangeShapeType="1"/>
              <a:stCxn id="69" idx="2"/>
              <a:endCxn id="69" idx="4"/>
            </p:cNvCxnSpPr>
            <p:nvPr/>
          </p:nvCxnSpPr>
          <p:spPr bwMode="auto">
            <a:xfrm>
              <a:off x="5375526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1" name="AutoShape 32"/>
            <p:cNvCxnSpPr>
              <a:cxnSpLocks noChangeShapeType="1"/>
              <a:stCxn id="69" idx="4"/>
              <a:endCxn id="69" idx="6"/>
            </p:cNvCxnSpPr>
            <p:nvPr/>
          </p:nvCxnSpPr>
          <p:spPr bwMode="auto">
            <a:xfrm>
              <a:off x="5375526" y="498116"/>
              <a:ext cx="336207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72" name="Rectangle 52"/>
          <p:cNvSpPr txBox="1">
            <a:spLocks/>
          </p:cNvSpPr>
          <p:nvPr/>
        </p:nvSpPr>
        <p:spPr>
          <a:xfrm>
            <a:off x="366805" y="975245"/>
            <a:ext cx="8062674" cy="55718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50" b="1" dirty="0" smtClean="0"/>
              <a:t>Для чего это нужно?</a:t>
            </a:r>
            <a:endParaRPr lang="ru-RU" sz="1050" b="1" dirty="0"/>
          </a:p>
          <a:p>
            <a:pPr lvl="1"/>
            <a:r>
              <a:rPr lang="ru-RU" sz="1050" dirty="0" smtClean="0"/>
              <a:t>Для детального определения всех шагов </a:t>
            </a:r>
            <a:r>
              <a:rPr lang="ru-RU" sz="1050" dirty="0"/>
              <a:t>процесса, </a:t>
            </a:r>
            <a:r>
              <a:rPr lang="ru-RU" sz="1050" dirty="0" smtClean="0"/>
              <a:t>выявления потерь и проблем в процессе. Рекомендация: </a:t>
            </a:r>
            <a:r>
              <a:rPr lang="ru-RU" sz="1050" dirty="0"/>
              <a:t>Необходимо пройти тренинг по использованию данного </a:t>
            </a:r>
            <a:r>
              <a:rPr lang="ru-RU" sz="1050" dirty="0" smtClean="0"/>
              <a:t>инструмента.</a:t>
            </a:r>
            <a:r>
              <a:rPr lang="en-US" sz="1050" dirty="0" smtClean="0"/>
              <a:t> </a:t>
            </a:r>
          </a:p>
        </p:txBody>
      </p:sp>
      <p:grpSp>
        <p:nvGrpSpPr>
          <p:cNvPr id="77" name="Group 76"/>
          <p:cNvGrpSpPr>
            <a:grpSpLocks/>
          </p:cNvGrpSpPr>
          <p:nvPr/>
        </p:nvGrpSpPr>
        <p:grpSpPr>
          <a:xfrm>
            <a:off x="70418" y="911028"/>
            <a:ext cx="827231" cy="685617"/>
            <a:chOff x="1169295" y="884766"/>
            <a:chExt cx="627161" cy="515673"/>
          </a:xfrm>
        </p:grpSpPr>
        <p:grpSp>
          <p:nvGrpSpPr>
            <p:cNvPr id="78" name="Group 77"/>
            <p:cNvGrpSpPr/>
            <p:nvPr>
              <p:custDataLst>
                <p:tags r:id="rId15"/>
              </p:custDataLst>
            </p:nvPr>
          </p:nvGrpSpPr>
          <p:grpSpPr>
            <a:xfrm>
              <a:off x="1169295" y="884766"/>
              <a:ext cx="627161" cy="515673"/>
              <a:chOff x="1515968" y="5382479"/>
              <a:chExt cx="613216" cy="504207"/>
            </a:xfrm>
          </p:grpSpPr>
          <p:pic>
            <p:nvPicPr>
              <p:cNvPr id="141" name="Picture 125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611"/>
              <a:stretch>
                <a:fillRect/>
              </a:stretch>
            </p:blipFill>
            <p:spPr bwMode="auto">
              <a:xfrm rot="19634544">
                <a:off x="1610009" y="5737730"/>
                <a:ext cx="519175" cy="148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2" name="Oval 15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515968" y="5382479"/>
                <a:ext cx="453272" cy="4532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ru-RU" sz="1000" dirty="0"/>
              </a:p>
            </p:txBody>
          </p:sp>
        </p:grpSp>
        <p:grpSp>
          <p:nvGrpSpPr>
            <p:cNvPr id="79" name="Group 78"/>
            <p:cNvGrpSpPr/>
            <p:nvPr/>
          </p:nvGrpSpPr>
          <p:grpSpPr>
            <a:xfrm>
              <a:off x="1306317" y="986347"/>
              <a:ext cx="174625" cy="266700"/>
              <a:chOff x="-204305" y="977900"/>
              <a:chExt cx="174625" cy="266700"/>
            </a:xfrm>
          </p:grpSpPr>
          <p:sp>
            <p:nvSpPr>
              <p:cNvPr id="80" name="Freeform 38"/>
              <p:cNvSpPr>
                <a:spLocks/>
              </p:cNvSpPr>
              <p:nvPr/>
            </p:nvSpPr>
            <p:spPr bwMode="auto">
              <a:xfrm>
                <a:off x="-138113" y="1196975"/>
                <a:ext cx="47625" cy="47625"/>
              </a:xfrm>
              <a:custGeom>
                <a:avLst/>
                <a:gdLst>
                  <a:gd name="T0" fmla="*/ 220 w 220"/>
                  <a:gd name="T1" fmla="*/ 216 h 216"/>
                  <a:gd name="T2" fmla="*/ 220 w 220"/>
                  <a:gd name="T3" fmla="*/ 0 h 216"/>
                  <a:gd name="T4" fmla="*/ 4 w 220"/>
                  <a:gd name="T5" fmla="*/ 0 h 216"/>
                  <a:gd name="T6" fmla="*/ 7 w 220"/>
                  <a:gd name="T7" fmla="*/ 216 h 216"/>
                  <a:gd name="T8" fmla="*/ 220 w 220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216">
                    <a:moveTo>
                      <a:pt x="220" y="216"/>
                    </a:moveTo>
                    <a:cubicBezTo>
                      <a:pt x="220" y="144"/>
                      <a:pt x="220" y="72"/>
                      <a:pt x="220" y="0"/>
                    </a:cubicBezTo>
                    <a:cubicBezTo>
                      <a:pt x="148" y="0"/>
                      <a:pt x="76" y="0"/>
                      <a:pt x="4" y="0"/>
                    </a:cubicBezTo>
                    <a:cubicBezTo>
                      <a:pt x="6" y="71"/>
                      <a:pt x="0" y="150"/>
                      <a:pt x="7" y="216"/>
                    </a:cubicBezTo>
                    <a:cubicBezTo>
                      <a:pt x="78" y="216"/>
                      <a:pt x="149" y="216"/>
                      <a:pt x="220" y="21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" name="Freeform 39"/>
              <p:cNvSpPr>
                <a:spLocks/>
              </p:cNvSpPr>
              <p:nvPr/>
            </p:nvSpPr>
            <p:spPr bwMode="auto">
              <a:xfrm>
                <a:off x="-204305" y="977900"/>
                <a:ext cx="174625" cy="203200"/>
              </a:xfrm>
              <a:custGeom>
                <a:avLst/>
                <a:gdLst>
                  <a:gd name="T0" fmla="*/ 498 w 789"/>
                  <a:gd name="T1" fmla="*/ 926 h 926"/>
                  <a:gd name="T2" fmla="*/ 714 w 789"/>
                  <a:gd name="T3" fmla="*/ 608 h 926"/>
                  <a:gd name="T4" fmla="*/ 789 w 789"/>
                  <a:gd name="T5" fmla="*/ 407 h 926"/>
                  <a:gd name="T6" fmla="*/ 717 w 789"/>
                  <a:gd name="T7" fmla="*/ 194 h 926"/>
                  <a:gd name="T8" fmla="*/ 120 w 789"/>
                  <a:gd name="T9" fmla="*/ 140 h 926"/>
                  <a:gd name="T10" fmla="*/ 0 w 789"/>
                  <a:gd name="T11" fmla="*/ 422 h 926"/>
                  <a:gd name="T12" fmla="*/ 222 w 789"/>
                  <a:gd name="T13" fmla="*/ 422 h 926"/>
                  <a:gd name="T14" fmla="*/ 303 w 789"/>
                  <a:gd name="T15" fmla="*/ 269 h 926"/>
                  <a:gd name="T16" fmla="*/ 516 w 789"/>
                  <a:gd name="T17" fmla="*/ 305 h 926"/>
                  <a:gd name="T18" fmla="*/ 534 w 789"/>
                  <a:gd name="T19" fmla="*/ 485 h 926"/>
                  <a:gd name="T20" fmla="*/ 312 w 789"/>
                  <a:gd name="T21" fmla="*/ 728 h 926"/>
                  <a:gd name="T22" fmla="*/ 294 w 789"/>
                  <a:gd name="T23" fmla="*/ 926 h 926"/>
                  <a:gd name="T24" fmla="*/ 498 w 789"/>
                  <a:gd name="T25" fmla="*/ 926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9" h="926">
                    <a:moveTo>
                      <a:pt x="498" y="926"/>
                    </a:moveTo>
                    <a:cubicBezTo>
                      <a:pt x="481" y="739"/>
                      <a:pt x="632" y="700"/>
                      <a:pt x="714" y="608"/>
                    </a:cubicBezTo>
                    <a:cubicBezTo>
                      <a:pt x="755" y="561"/>
                      <a:pt x="789" y="496"/>
                      <a:pt x="789" y="407"/>
                    </a:cubicBezTo>
                    <a:cubicBezTo>
                      <a:pt x="789" y="317"/>
                      <a:pt x="762" y="246"/>
                      <a:pt x="717" y="194"/>
                    </a:cubicBezTo>
                    <a:cubicBezTo>
                      <a:pt x="585" y="44"/>
                      <a:pt x="291" y="0"/>
                      <a:pt x="120" y="140"/>
                    </a:cubicBezTo>
                    <a:cubicBezTo>
                      <a:pt x="45" y="201"/>
                      <a:pt x="1" y="295"/>
                      <a:pt x="0" y="422"/>
                    </a:cubicBezTo>
                    <a:cubicBezTo>
                      <a:pt x="74" y="422"/>
                      <a:pt x="148" y="422"/>
                      <a:pt x="222" y="422"/>
                    </a:cubicBezTo>
                    <a:cubicBezTo>
                      <a:pt x="226" y="347"/>
                      <a:pt x="253" y="292"/>
                      <a:pt x="303" y="269"/>
                    </a:cubicBezTo>
                    <a:cubicBezTo>
                      <a:pt x="378" y="234"/>
                      <a:pt x="480" y="257"/>
                      <a:pt x="516" y="305"/>
                    </a:cubicBezTo>
                    <a:cubicBezTo>
                      <a:pt x="547" y="347"/>
                      <a:pt x="562" y="424"/>
                      <a:pt x="534" y="485"/>
                    </a:cubicBezTo>
                    <a:cubicBezTo>
                      <a:pt x="489" y="582"/>
                      <a:pt x="355" y="616"/>
                      <a:pt x="312" y="728"/>
                    </a:cubicBezTo>
                    <a:cubicBezTo>
                      <a:pt x="294" y="774"/>
                      <a:pt x="287" y="875"/>
                      <a:pt x="294" y="926"/>
                    </a:cubicBezTo>
                    <a:cubicBezTo>
                      <a:pt x="362" y="926"/>
                      <a:pt x="430" y="926"/>
                      <a:pt x="498" y="9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43" name="Rectangle 52"/>
          <p:cNvSpPr txBox="1">
            <a:spLocks/>
          </p:cNvSpPr>
          <p:nvPr/>
        </p:nvSpPr>
        <p:spPr>
          <a:xfrm>
            <a:off x="347679" y="5578780"/>
            <a:ext cx="8062674" cy="6523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50" b="1" dirty="0">
                <a:solidFill>
                  <a:schemeClr val="tx1"/>
                </a:solidFill>
              </a:rPr>
              <a:t>Результат и конечные продукты</a:t>
            </a:r>
          </a:p>
          <a:p>
            <a:pPr lvl="1"/>
            <a:r>
              <a:rPr lang="ru-RU" sz="1050" dirty="0"/>
              <a:t>Составлена текущая карта процесса (как было)</a:t>
            </a:r>
          </a:p>
          <a:p>
            <a:pPr lvl="1"/>
            <a:r>
              <a:rPr lang="ru-RU" sz="1050" dirty="0"/>
              <a:t>Выявлены возможные проблемы/потери/брак и гипотезы по улучшению</a:t>
            </a:r>
          </a:p>
        </p:txBody>
      </p:sp>
      <p:grpSp>
        <p:nvGrpSpPr>
          <p:cNvPr id="175" name="Group 174"/>
          <p:cNvGrpSpPr/>
          <p:nvPr/>
        </p:nvGrpSpPr>
        <p:grpSpPr>
          <a:xfrm>
            <a:off x="-10759" y="5430419"/>
            <a:ext cx="769272" cy="835376"/>
            <a:chOff x="-10759" y="5430419"/>
            <a:chExt cx="769272" cy="835376"/>
          </a:xfrm>
        </p:grpSpPr>
        <p:sp>
          <p:nvSpPr>
            <p:cNvPr id="176" name="Oval 175"/>
            <p:cNvSpPr>
              <a:spLocks/>
            </p:cNvSpPr>
            <p:nvPr/>
          </p:nvSpPr>
          <p:spPr>
            <a:xfrm>
              <a:off x="39971" y="5578780"/>
              <a:ext cx="648000" cy="648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77" name="Group 2100"/>
            <p:cNvGrpSpPr>
              <a:grpSpLocks/>
            </p:cNvGrpSpPr>
            <p:nvPr/>
          </p:nvGrpSpPr>
          <p:grpSpPr bwMode="auto">
            <a:xfrm>
              <a:off x="-10759" y="5430419"/>
              <a:ext cx="769272" cy="835376"/>
              <a:chOff x="2140" y="1477"/>
              <a:chExt cx="905" cy="998"/>
            </a:xfrm>
          </p:grpSpPr>
          <p:sp>
            <p:nvSpPr>
              <p:cNvPr id="178" name="AutoShape 2069"/>
              <p:cNvSpPr>
                <a:spLocks noChangeAspect="1" noChangeArrowheads="1" noTextEdit="1"/>
              </p:cNvSpPr>
              <p:nvPr/>
            </p:nvSpPr>
            <p:spPr bwMode="auto">
              <a:xfrm>
                <a:off x="2140" y="1477"/>
                <a:ext cx="905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79" name="Freeform 2071"/>
              <p:cNvSpPr>
                <a:spLocks/>
              </p:cNvSpPr>
              <p:nvPr/>
            </p:nvSpPr>
            <p:spPr bwMode="auto">
              <a:xfrm>
                <a:off x="2208" y="2040"/>
                <a:ext cx="739" cy="367"/>
              </a:xfrm>
              <a:custGeom>
                <a:avLst/>
                <a:gdLst>
                  <a:gd name="T0" fmla="*/ 54 w 739"/>
                  <a:gd name="T1" fmla="*/ 0 h 367"/>
                  <a:gd name="T2" fmla="*/ 59 w 739"/>
                  <a:gd name="T3" fmla="*/ 63 h 367"/>
                  <a:gd name="T4" fmla="*/ 79 w 739"/>
                  <a:gd name="T5" fmla="*/ 127 h 367"/>
                  <a:gd name="T6" fmla="*/ 108 w 739"/>
                  <a:gd name="T7" fmla="*/ 181 h 367"/>
                  <a:gd name="T8" fmla="*/ 167 w 739"/>
                  <a:gd name="T9" fmla="*/ 244 h 367"/>
                  <a:gd name="T10" fmla="*/ 221 w 739"/>
                  <a:gd name="T11" fmla="*/ 278 h 367"/>
                  <a:gd name="T12" fmla="*/ 274 w 739"/>
                  <a:gd name="T13" fmla="*/ 303 h 367"/>
                  <a:gd name="T14" fmla="*/ 338 w 739"/>
                  <a:gd name="T15" fmla="*/ 318 h 367"/>
                  <a:gd name="T16" fmla="*/ 372 w 739"/>
                  <a:gd name="T17" fmla="*/ 318 h 367"/>
                  <a:gd name="T18" fmla="*/ 436 w 739"/>
                  <a:gd name="T19" fmla="*/ 313 h 367"/>
                  <a:gd name="T20" fmla="*/ 495 w 739"/>
                  <a:gd name="T21" fmla="*/ 293 h 367"/>
                  <a:gd name="T22" fmla="*/ 548 w 739"/>
                  <a:gd name="T23" fmla="*/ 264 h 367"/>
                  <a:gd name="T24" fmla="*/ 597 w 739"/>
                  <a:gd name="T25" fmla="*/ 225 h 367"/>
                  <a:gd name="T26" fmla="*/ 636 w 739"/>
                  <a:gd name="T27" fmla="*/ 181 h 367"/>
                  <a:gd name="T28" fmla="*/ 666 w 739"/>
                  <a:gd name="T29" fmla="*/ 127 h 367"/>
                  <a:gd name="T30" fmla="*/ 685 w 739"/>
                  <a:gd name="T31" fmla="*/ 63 h 367"/>
                  <a:gd name="T32" fmla="*/ 690 w 739"/>
                  <a:gd name="T33" fmla="*/ 0 h 367"/>
                  <a:gd name="T34" fmla="*/ 739 w 739"/>
                  <a:gd name="T35" fmla="*/ 0 h 367"/>
                  <a:gd name="T36" fmla="*/ 734 w 739"/>
                  <a:gd name="T37" fmla="*/ 73 h 367"/>
                  <a:gd name="T38" fmla="*/ 710 w 739"/>
                  <a:gd name="T39" fmla="*/ 141 h 367"/>
                  <a:gd name="T40" fmla="*/ 676 w 739"/>
                  <a:gd name="T41" fmla="*/ 205 h 367"/>
                  <a:gd name="T42" fmla="*/ 632 w 739"/>
                  <a:gd name="T43" fmla="*/ 259 h 367"/>
                  <a:gd name="T44" fmla="*/ 578 w 739"/>
                  <a:gd name="T45" fmla="*/ 308 h 367"/>
                  <a:gd name="T46" fmla="*/ 514 w 739"/>
                  <a:gd name="T47" fmla="*/ 342 h 367"/>
                  <a:gd name="T48" fmla="*/ 446 w 739"/>
                  <a:gd name="T49" fmla="*/ 362 h 367"/>
                  <a:gd name="T50" fmla="*/ 372 w 739"/>
                  <a:gd name="T51" fmla="*/ 367 h 367"/>
                  <a:gd name="T52" fmla="*/ 333 w 739"/>
                  <a:gd name="T53" fmla="*/ 367 h 367"/>
                  <a:gd name="T54" fmla="*/ 260 w 739"/>
                  <a:gd name="T55" fmla="*/ 352 h 367"/>
                  <a:gd name="T56" fmla="*/ 196 w 739"/>
                  <a:gd name="T57" fmla="*/ 322 h 367"/>
                  <a:gd name="T58" fmla="*/ 137 w 739"/>
                  <a:gd name="T59" fmla="*/ 283 h 367"/>
                  <a:gd name="T60" fmla="*/ 89 w 739"/>
                  <a:gd name="T61" fmla="*/ 234 h 367"/>
                  <a:gd name="T62" fmla="*/ 45 w 739"/>
                  <a:gd name="T63" fmla="*/ 176 h 367"/>
                  <a:gd name="T64" fmla="*/ 20 w 739"/>
                  <a:gd name="T65" fmla="*/ 112 h 367"/>
                  <a:gd name="T66" fmla="*/ 5 w 739"/>
                  <a:gd name="T67" fmla="*/ 39 h 367"/>
                  <a:gd name="T68" fmla="*/ 54 w 739"/>
                  <a:gd name="T6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39" h="367">
                    <a:moveTo>
                      <a:pt x="54" y="0"/>
                    </a:moveTo>
                    <a:lnTo>
                      <a:pt x="54" y="0"/>
                    </a:lnTo>
                    <a:lnTo>
                      <a:pt x="54" y="34"/>
                    </a:lnTo>
                    <a:lnTo>
                      <a:pt x="59" y="63"/>
                    </a:lnTo>
                    <a:lnTo>
                      <a:pt x="64" y="97"/>
                    </a:lnTo>
                    <a:lnTo>
                      <a:pt x="79" y="127"/>
                    </a:lnTo>
                    <a:lnTo>
                      <a:pt x="89" y="151"/>
                    </a:lnTo>
                    <a:lnTo>
                      <a:pt x="108" y="181"/>
                    </a:lnTo>
                    <a:lnTo>
                      <a:pt x="147" y="225"/>
                    </a:lnTo>
                    <a:lnTo>
                      <a:pt x="167" y="244"/>
                    </a:lnTo>
                    <a:lnTo>
                      <a:pt x="191" y="264"/>
                    </a:lnTo>
                    <a:lnTo>
                      <a:pt x="221" y="278"/>
                    </a:lnTo>
                    <a:lnTo>
                      <a:pt x="245" y="293"/>
                    </a:lnTo>
                    <a:lnTo>
                      <a:pt x="274" y="303"/>
                    </a:lnTo>
                    <a:lnTo>
                      <a:pt x="309" y="313"/>
                    </a:lnTo>
                    <a:lnTo>
                      <a:pt x="338" y="318"/>
                    </a:lnTo>
                    <a:lnTo>
                      <a:pt x="372" y="318"/>
                    </a:lnTo>
                    <a:lnTo>
                      <a:pt x="372" y="318"/>
                    </a:lnTo>
                    <a:lnTo>
                      <a:pt x="402" y="318"/>
                    </a:lnTo>
                    <a:lnTo>
                      <a:pt x="436" y="313"/>
                    </a:lnTo>
                    <a:lnTo>
                      <a:pt x="465" y="303"/>
                    </a:lnTo>
                    <a:lnTo>
                      <a:pt x="495" y="293"/>
                    </a:lnTo>
                    <a:lnTo>
                      <a:pt x="524" y="278"/>
                    </a:lnTo>
                    <a:lnTo>
                      <a:pt x="548" y="264"/>
                    </a:lnTo>
                    <a:lnTo>
                      <a:pt x="573" y="244"/>
                    </a:lnTo>
                    <a:lnTo>
                      <a:pt x="597" y="225"/>
                    </a:lnTo>
                    <a:lnTo>
                      <a:pt x="617" y="205"/>
                    </a:lnTo>
                    <a:lnTo>
                      <a:pt x="636" y="181"/>
                    </a:lnTo>
                    <a:lnTo>
                      <a:pt x="651" y="151"/>
                    </a:lnTo>
                    <a:lnTo>
                      <a:pt x="666" y="127"/>
                    </a:lnTo>
                    <a:lnTo>
                      <a:pt x="676" y="97"/>
                    </a:lnTo>
                    <a:lnTo>
                      <a:pt x="685" y="63"/>
                    </a:lnTo>
                    <a:lnTo>
                      <a:pt x="690" y="34"/>
                    </a:lnTo>
                    <a:lnTo>
                      <a:pt x="690" y="0"/>
                    </a:lnTo>
                    <a:lnTo>
                      <a:pt x="739" y="0"/>
                    </a:lnTo>
                    <a:lnTo>
                      <a:pt x="739" y="0"/>
                    </a:lnTo>
                    <a:lnTo>
                      <a:pt x="739" y="39"/>
                    </a:lnTo>
                    <a:lnTo>
                      <a:pt x="734" y="73"/>
                    </a:lnTo>
                    <a:lnTo>
                      <a:pt x="724" y="112"/>
                    </a:lnTo>
                    <a:lnTo>
                      <a:pt x="710" y="141"/>
                    </a:lnTo>
                    <a:lnTo>
                      <a:pt x="695" y="176"/>
                    </a:lnTo>
                    <a:lnTo>
                      <a:pt x="676" y="205"/>
                    </a:lnTo>
                    <a:lnTo>
                      <a:pt x="656" y="234"/>
                    </a:lnTo>
                    <a:lnTo>
                      <a:pt x="632" y="259"/>
                    </a:lnTo>
                    <a:lnTo>
                      <a:pt x="607" y="283"/>
                    </a:lnTo>
                    <a:lnTo>
                      <a:pt x="578" y="308"/>
                    </a:lnTo>
                    <a:lnTo>
                      <a:pt x="548" y="322"/>
                    </a:lnTo>
                    <a:lnTo>
                      <a:pt x="514" y="342"/>
                    </a:lnTo>
                    <a:lnTo>
                      <a:pt x="480" y="352"/>
                    </a:lnTo>
                    <a:lnTo>
                      <a:pt x="446" y="362"/>
                    </a:lnTo>
                    <a:lnTo>
                      <a:pt x="407" y="367"/>
                    </a:lnTo>
                    <a:lnTo>
                      <a:pt x="372" y="367"/>
                    </a:lnTo>
                    <a:lnTo>
                      <a:pt x="372" y="367"/>
                    </a:lnTo>
                    <a:lnTo>
                      <a:pt x="333" y="367"/>
                    </a:lnTo>
                    <a:lnTo>
                      <a:pt x="299" y="362"/>
                    </a:lnTo>
                    <a:lnTo>
                      <a:pt x="260" y="352"/>
                    </a:lnTo>
                    <a:lnTo>
                      <a:pt x="226" y="342"/>
                    </a:lnTo>
                    <a:lnTo>
                      <a:pt x="196" y="322"/>
                    </a:lnTo>
                    <a:lnTo>
                      <a:pt x="167" y="308"/>
                    </a:lnTo>
                    <a:lnTo>
                      <a:pt x="137" y="283"/>
                    </a:lnTo>
                    <a:lnTo>
                      <a:pt x="108" y="259"/>
                    </a:lnTo>
                    <a:lnTo>
                      <a:pt x="89" y="234"/>
                    </a:lnTo>
                    <a:lnTo>
                      <a:pt x="64" y="205"/>
                    </a:lnTo>
                    <a:lnTo>
                      <a:pt x="45" y="176"/>
                    </a:lnTo>
                    <a:lnTo>
                      <a:pt x="30" y="141"/>
                    </a:lnTo>
                    <a:lnTo>
                      <a:pt x="20" y="112"/>
                    </a:lnTo>
                    <a:lnTo>
                      <a:pt x="10" y="73"/>
                    </a:lnTo>
                    <a:lnTo>
                      <a:pt x="5" y="39"/>
                    </a:lnTo>
                    <a:lnTo>
                      <a:pt x="0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0" name="Freeform 2072"/>
              <p:cNvSpPr>
                <a:spLocks/>
              </p:cNvSpPr>
              <p:nvPr/>
            </p:nvSpPr>
            <p:spPr bwMode="auto">
              <a:xfrm>
                <a:off x="2208" y="1673"/>
                <a:ext cx="739" cy="367"/>
              </a:xfrm>
              <a:custGeom>
                <a:avLst/>
                <a:gdLst>
                  <a:gd name="T0" fmla="*/ 54 w 739"/>
                  <a:gd name="T1" fmla="*/ 367 h 367"/>
                  <a:gd name="T2" fmla="*/ 59 w 739"/>
                  <a:gd name="T3" fmla="*/ 303 h 367"/>
                  <a:gd name="T4" fmla="*/ 79 w 739"/>
                  <a:gd name="T5" fmla="*/ 244 h 367"/>
                  <a:gd name="T6" fmla="*/ 108 w 739"/>
                  <a:gd name="T7" fmla="*/ 190 h 367"/>
                  <a:gd name="T8" fmla="*/ 191 w 739"/>
                  <a:gd name="T9" fmla="*/ 102 h 367"/>
                  <a:gd name="T10" fmla="*/ 245 w 739"/>
                  <a:gd name="T11" fmla="*/ 73 h 367"/>
                  <a:gd name="T12" fmla="*/ 309 w 739"/>
                  <a:gd name="T13" fmla="*/ 54 h 367"/>
                  <a:gd name="T14" fmla="*/ 372 w 739"/>
                  <a:gd name="T15" fmla="*/ 49 h 367"/>
                  <a:gd name="T16" fmla="*/ 402 w 739"/>
                  <a:gd name="T17" fmla="*/ 49 h 367"/>
                  <a:gd name="T18" fmla="*/ 465 w 739"/>
                  <a:gd name="T19" fmla="*/ 63 h 367"/>
                  <a:gd name="T20" fmla="*/ 524 w 739"/>
                  <a:gd name="T21" fmla="*/ 88 h 367"/>
                  <a:gd name="T22" fmla="*/ 597 w 739"/>
                  <a:gd name="T23" fmla="*/ 142 h 367"/>
                  <a:gd name="T24" fmla="*/ 651 w 739"/>
                  <a:gd name="T25" fmla="*/ 215 h 367"/>
                  <a:gd name="T26" fmla="*/ 676 w 739"/>
                  <a:gd name="T27" fmla="*/ 274 h 367"/>
                  <a:gd name="T28" fmla="*/ 690 w 739"/>
                  <a:gd name="T29" fmla="*/ 332 h 367"/>
                  <a:gd name="T30" fmla="*/ 739 w 739"/>
                  <a:gd name="T31" fmla="*/ 367 h 367"/>
                  <a:gd name="T32" fmla="*/ 739 w 739"/>
                  <a:gd name="T33" fmla="*/ 327 h 367"/>
                  <a:gd name="T34" fmla="*/ 724 w 739"/>
                  <a:gd name="T35" fmla="*/ 259 h 367"/>
                  <a:gd name="T36" fmla="*/ 695 w 739"/>
                  <a:gd name="T37" fmla="*/ 190 h 367"/>
                  <a:gd name="T38" fmla="*/ 656 w 739"/>
                  <a:gd name="T39" fmla="*/ 132 h 367"/>
                  <a:gd name="T40" fmla="*/ 607 w 739"/>
                  <a:gd name="T41" fmla="*/ 83 h 367"/>
                  <a:gd name="T42" fmla="*/ 548 w 739"/>
                  <a:gd name="T43" fmla="*/ 44 h 367"/>
                  <a:gd name="T44" fmla="*/ 480 w 739"/>
                  <a:gd name="T45" fmla="*/ 14 h 367"/>
                  <a:gd name="T46" fmla="*/ 407 w 739"/>
                  <a:gd name="T47" fmla="*/ 0 h 367"/>
                  <a:gd name="T48" fmla="*/ 372 w 739"/>
                  <a:gd name="T49" fmla="*/ 0 h 367"/>
                  <a:gd name="T50" fmla="*/ 299 w 739"/>
                  <a:gd name="T51" fmla="*/ 5 h 367"/>
                  <a:gd name="T52" fmla="*/ 226 w 739"/>
                  <a:gd name="T53" fmla="*/ 29 h 367"/>
                  <a:gd name="T54" fmla="*/ 167 w 739"/>
                  <a:gd name="T55" fmla="*/ 63 h 367"/>
                  <a:gd name="T56" fmla="*/ 108 w 739"/>
                  <a:gd name="T57" fmla="*/ 107 h 367"/>
                  <a:gd name="T58" fmla="*/ 64 w 739"/>
                  <a:gd name="T59" fmla="*/ 161 h 367"/>
                  <a:gd name="T60" fmla="*/ 30 w 739"/>
                  <a:gd name="T61" fmla="*/ 225 h 367"/>
                  <a:gd name="T62" fmla="*/ 10 w 739"/>
                  <a:gd name="T63" fmla="*/ 293 h 367"/>
                  <a:gd name="T64" fmla="*/ 0 w 739"/>
                  <a:gd name="T65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9" h="367">
                    <a:moveTo>
                      <a:pt x="54" y="367"/>
                    </a:moveTo>
                    <a:lnTo>
                      <a:pt x="54" y="367"/>
                    </a:lnTo>
                    <a:lnTo>
                      <a:pt x="54" y="332"/>
                    </a:lnTo>
                    <a:lnTo>
                      <a:pt x="59" y="303"/>
                    </a:lnTo>
                    <a:lnTo>
                      <a:pt x="64" y="274"/>
                    </a:lnTo>
                    <a:lnTo>
                      <a:pt x="79" y="244"/>
                    </a:lnTo>
                    <a:lnTo>
                      <a:pt x="89" y="215"/>
                    </a:lnTo>
                    <a:lnTo>
                      <a:pt x="108" y="190"/>
                    </a:lnTo>
                    <a:lnTo>
                      <a:pt x="147" y="142"/>
                    </a:lnTo>
                    <a:lnTo>
                      <a:pt x="191" y="102"/>
                    </a:lnTo>
                    <a:lnTo>
                      <a:pt x="221" y="88"/>
                    </a:lnTo>
                    <a:lnTo>
                      <a:pt x="245" y="73"/>
                    </a:lnTo>
                    <a:lnTo>
                      <a:pt x="274" y="63"/>
                    </a:lnTo>
                    <a:lnTo>
                      <a:pt x="309" y="54"/>
                    </a:lnTo>
                    <a:lnTo>
                      <a:pt x="338" y="49"/>
                    </a:lnTo>
                    <a:lnTo>
                      <a:pt x="372" y="49"/>
                    </a:lnTo>
                    <a:lnTo>
                      <a:pt x="372" y="49"/>
                    </a:lnTo>
                    <a:lnTo>
                      <a:pt x="402" y="49"/>
                    </a:lnTo>
                    <a:lnTo>
                      <a:pt x="436" y="54"/>
                    </a:lnTo>
                    <a:lnTo>
                      <a:pt x="465" y="63"/>
                    </a:lnTo>
                    <a:lnTo>
                      <a:pt x="495" y="73"/>
                    </a:lnTo>
                    <a:lnTo>
                      <a:pt x="524" y="88"/>
                    </a:lnTo>
                    <a:lnTo>
                      <a:pt x="548" y="102"/>
                    </a:lnTo>
                    <a:lnTo>
                      <a:pt x="597" y="142"/>
                    </a:lnTo>
                    <a:lnTo>
                      <a:pt x="636" y="190"/>
                    </a:lnTo>
                    <a:lnTo>
                      <a:pt x="651" y="215"/>
                    </a:lnTo>
                    <a:lnTo>
                      <a:pt x="666" y="244"/>
                    </a:lnTo>
                    <a:lnTo>
                      <a:pt x="676" y="274"/>
                    </a:lnTo>
                    <a:lnTo>
                      <a:pt x="685" y="303"/>
                    </a:lnTo>
                    <a:lnTo>
                      <a:pt x="690" y="332"/>
                    </a:lnTo>
                    <a:lnTo>
                      <a:pt x="690" y="367"/>
                    </a:lnTo>
                    <a:lnTo>
                      <a:pt x="739" y="367"/>
                    </a:lnTo>
                    <a:lnTo>
                      <a:pt x="739" y="367"/>
                    </a:lnTo>
                    <a:lnTo>
                      <a:pt x="739" y="327"/>
                    </a:lnTo>
                    <a:lnTo>
                      <a:pt x="734" y="293"/>
                    </a:lnTo>
                    <a:lnTo>
                      <a:pt x="724" y="259"/>
                    </a:lnTo>
                    <a:lnTo>
                      <a:pt x="710" y="225"/>
                    </a:lnTo>
                    <a:lnTo>
                      <a:pt x="695" y="190"/>
                    </a:lnTo>
                    <a:lnTo>
                      <a:pt x="676" y="161"/>
                    </a:lnTo>
                    <a:lnTo>
                      <a:pt x="656" y="132"/>
                    </a:lnTo>
                    <a:lnTo>
                      <a:pt x="632" y="107"/>
                    </a:lnTo>
                    <a:lnTo>
                      <a:pt x="607" y="83"/>
                    </a:lnTo>
                    <a:lnTo>
                      <a:pt x="578" y="63"/>
                    </a:lnTo>
                    <a:lnTo>
                      <a:pt x="548" y="44"/>
                    </a:lnTo>
                    <a:lnTo>
                      <a:pt x="514" y="29"/>
                    </a:lnTo>
                    <a:lnTo>
                      <a:pt x="480" y="14"/>
                    </a:lnTo>
                    <a:lnTo>
                      <a:pt x="446" y="5"/>
                    </a:lnTo>
                    <a:lnTo>
                      <a:pt x="407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33" y="0"/>
                    </a:lnTo>
                    <a:lnTo>
                      <a:pt x="299" y="5"/>
                    </a:lnTo>
                    <a:lnTo>
                      <a:pt x="260" y="14"/>
                    </a:lnTo>
                    <a:lnTo>
                      <a:pt x="226" y="29"/>
                    </a:lnTo>
                    <a:lnTo>
                      <a:pt x="196" y="44"/>
                    </a:lnTo>
                    <a:lnTo>
                      <a:pt x="167" y="63"/>
                    </a:lnTo>
                    <a:lnTo>
                      <a:pt x="137" y="83"/>
                    </a:lnTo>
                    <a:lnTo>
                      <a:pt x="108" y="107"/>
                    </a:lnTo>
                    <a:lnTo>
                      <a:pt x="89" y="132"/>
                    </a:lnTo>
                    <a:lnTo>
                      <a:pt x="64" y="161"/>
                    </a:lnTo>
                    <a:lnTo>
                      <a:pt x="45" y="190"/>
                    </a:lnTo>
                    <a:lnTo>
                      <a:pt x="30" y="225"/>
                    </a:lnTo>
                    <a:lnTo>
                      <a:pt x="20" y="259"/>
                    </a:lnTo>
                    <a:lnTo>
                      <a:pt x="10" y="293"/>
                    </a:lnTo>
                    <a:lnTo>
                      <a:pt x="5" y="327"/>
                    </a:lnTo>
                    <a:lnTo>
                      <a:pt x="0" y="367"/>
                    </a:lnTo>
                    <a:lnTo>
                      <a:pt x="54" y="36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1" name="Freeform 2073"/>
              <p:cNvSpPr>
                <a:spLocks/>
              </p:cNvSpPr>
              <p:nvPr/>
            </p:nvSpPr>
            <p:spPr bwMode="auto">
              <a:xfrm>
                <a:off x="2350" y="2040"/>
                <a:ext cx="460" cy="230"/>
              </a:xfrm>
              <a:custGeom>
                <a:avLst/>
                <a:gdLst>
                  <a:gd name="T0" fmla="*/ 30 w 460"/>
                  <a:gd name="T1" fmla="*/ 0 h 230"/>
                  <a:gd name="T2" fmla="*/ 30 w 460"/>
                  <a:gd name="T3" fmla="*/ 0 h 230"/>
                  <a:gd name="T4" fmla="*/ 35 w 460"/>
                  <a:gd name="T5" fmla="*/ 39 h 230"/>
                  <a:gd name="T6" fmla="*/ 44 w 460"/>
                  <a:gd name="T7" fmla="*/ 78 h 230"/>
                  <a:gd name="T8" fmla="*/ 64 w 460"/>
                  <a:gd name="T9" fmla="*/ 112 h 230"/>
                  <a:gd name="T10" fmla="*/ 88 w 460"/>
                  <a:gd name="T11" fmla="*/ 141 h 230"/>
                  <a:gd name="T12" fmla="*/ 118 w 460"/>
                  <a:gd name="T13" fmla="*/ 166 h 230"/>
                  <a:gd name="T14" fmla="*/ 152 w 460"/>
                  <a:gd name="T15" fmla="*/ 186 h 230"/>
                  <a:gd name="T16" fmla="*/ 186 w 460"/>
                  <a:gd name="T17" fmla="*/ 195 h 230"/>
                  <a:gd name="T18" fmla="*/ 230 w 460"/>
                  <a:gd name="T19" fmla="*/ 200 h 230"/>
                  <a:gd name="T20" fmla="*/ 230 w 460"/>
                  <a:gd name="T21" fmla="*/ 200 h 230"/>
                  <a:gd name="T22" fmla="*/ 269 w 460"/>
                  <a:gd name="T23" fmla="*/ 195 h 230"/>
                  <a:gd name="T24" fmla="*/ 309 w 460"/>
                  <a:gd name="T25" fmla="*/ 186 h 230"/>
                  <a:gd name="T26" fmla="*/ 338 w 460"/>
                  <a:gd name="T27" fmla="*/ 166 h 230"/>
                  <a:gd name="T28" fmla="*/ 372 w 460"/>
                  <a:gd name="T29" fmla="*/ 141 h 230"/>
                  <a:gd name="T30" fmla="*/ 392 w 460"/>
                  <a:gd name="T31" fmla="*/ 112 h 230"/>
                  <a:gd name="T32" fmla="*/ 411 w 460"/>
                  <a:gd name="T33" fmla="*/ 78 h 230"/>
                  <a:gd name="T34" fmla="*/ 426 w 460"/>
                  <a:gd name="T35" fmla="*/ 39 h 230"/>
                  <a:gd name="T36" fmla="*/ 426 w 460"/>
                  <a:gd name="T37" fmla="*/ 0 h 230"/>
                  <a:gd name="T38" fmla="*/ 460 w 460"/>
                  <a:gd name="T39" fmla="*/ 0 h 230"/>
                  <a:gd name="T40" fmla="*/ 460 w 460"/>
                  <a:gd name="T41" fmla="*/ 0 h 230"/>
                  <a:gd name="T42" fmla="*/ 455 w 460"/>
                  <a:gd name="T43" fmla="*/ 49 h 230"/>
                  <a:gd name="T44" fmla="*/ 441 w 460"/>
                  <a:gd name="T45" fmla="*/ 93 h 230"/>
                  <a:gd name="T46" fmla="*/ 421 w 460"/>
                  <a:gd name="T47" fmla="*/ 132 h 230"/>
                  <a:gd name="T48" fmla="*/ 392 w 460"/>
                  <a:gd name="T49" fmla="*/ 166 h 230"/>
                  <a:gd name="T50" fmla="*/ 357 w 460"/>
                  <a:gd name="T51" fmla="*/ 190 h 230"/>
                  <a:gd name="T52" fmla="*/ 318 w 460"/>
                  <a:gd name="T53" fmla="*/ 215 h 230"/>
                  <a:gd name="T54" fmla="*/ 274 w 460"/>
                  <a:gd name="T55" fmla="*/ 225 h 230"/>
                  <a:gd name="T56" fmla="*/ 230 w 460"/>
                  <a:gd name="T57" fmla="*/ 230 h 230"/>
                  <a:gd name="T58" fmla="*/ 230 w 460"/>
                  <a:gd name="T59" fmla="*/ 230 h 230"/>
                  <a:gd name="T60" fmla="*/ 181 w 460"/>
                  <a:gd name="T61" fmla="*/ 225 h 230"/>
                  <a:gd name="T62" fmla="*/ 137 w 460"/>
                  <a:gd name="T63" fmla="*/ 215 h 230"/>
                  <a:gd name="T64" fmla="*/ 98 w 460"/>
                  <a:gd name="T65" fmla="*/ 190 h 230"/>
                  <a:gd name="T66" fmla="*/ 64 w 460"/>
                  <a:gd name="T67" fmla="*/ 166 h 230"/>
                  <a:gd name="T68" fmla="*/ 39 w 460"/>
                  <a:gd name="T69" fmla="*/ 132 h 230"/>
                  <a:gd name="T70" fmla="*/ 15 w 460"/>
                  <a:gd name="T71" fmla="*/ 93 h 230"/>
                  <a:gd name="T72" fmla="*/ 5 w 460"/>
                  <a:gd name="T73" fmla="*/ 49 h 230"/>
                  <a:gd name="T74" fmla="*/ 0 w 460"/>
                  <a:gd name="T75" fmla="*/ 0 h 230"/>
                  <a:gd name="T76" fmla="*/ 30 w 460"/>
                  <a:gd name="T7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0"/>
                    </a:moveTo>
                    <a:lnTo>
                      <a:pt x="30" y="0"/>
                    </a:lnTo>
                    <a:lnTo>
                      <a:pt x="35" y="39"/>
                    </a:lnTo>
                    <a:lnTo>
                      <a:pt x="44" y="78"/>
                    </a:lnTo>
                    <a:lnTo>
                      <a:pt x="64" y="112"/>
                    </a:lnTo>
                    <a:lnTo>
                      <a:pt x="88" y="141"/>
                    </a:lnTo>
                    <a:lnTo>
                      <a:pt x="118" y="166"/>
                    </a:lnTo>
                    <a:lnTo>
                      <a:pt x="152" y="186"/>
                    </a:lnTo>
                    <a:lnTo>
                      <a:pt x="186" y="195"/>
                    </a:lnTo>
                    <a:lnTo>
                      <a:pt x="230" y="200"/>
                    </a:lnTo>
                    <a:lnTo>
                      <a:pt x="230" y="200"/>
                    </a:lnTo>
                    <a:lnTo>
                      <a:pt x="269" y="195"/>
                    </a:lnTo>
                    <a:lnTo>
                      <a:pt x="309" y="186"/>
                    </a:lnTo>
                    <a:lnTo>
                      <a:pt x="338" y="166"/>
                    </a:lnTo>
                    <a:lnTo>
                      <a:pt x="372" y="141"/>
                    </a:lnTo>
                    <a:lnTo>
                      <a:pt x="392" y="112"/>
                    </a:lnTo>
                    <a:lnTo>
                      <a:pt x="411" y="78"/>
                    </a:lnTo>
                    <a:lnTo>
                      <a:pt x="426" y="39"/>
                    </a:lnTo>
                    <a:lnTo>
                      <a:pt x="426" y="0"/>
                    </a:lnTo>
                    <a:lnTo>
                      <a:pt x="460" y="0"/>
                    </a:lnTo>
                    <a:lnTo>
                      <a:pt x="460" y="0"/>
                    </a:lnTo>
                    <a:lnTo>
                      <a:pt x="455" y="49"/>
                    </a:lnTo>
                    <a:lnTo>
                      <a:pt x="441" y="93"/>
                    </a:lnTo>
                    <a:lnTo>
                      <a:pt x="421" y="132"/>
                    </a:lnTo>
                    <a:lnTo>
                      <a:pt x="392" y="166"/>
                    </a:lnTo>
                    <a:lnTo>
                      <a:pt x="357" y="190"/>
                    </a:lnTo>
                    <a:lnTo>
                      <a:pt x="318" y="215"/>
                    </a:lnTo>
                    <a:lnTo>
                      <a:pt x="274" y="225"/>
                    </a:lnTo>
                    <a:lnTo>
                      <a:pt x="230" y="230"/>
                    </a:lnTo>
                    <a:lnTo>
                      <a:pt x="230" y="230"/>
                    </a:lnTo>
                    <a:lnTo>
                      <a:pt x="181" y="225"/>
                    </a:lnTo>
                    <a:lnTo>
                      <a:pt x="137" y="215"/>
                    </a:lnTo>
                    <a:lnTo>
                      <a:pt x="98" y="190"/>
                    </a:lnTo>
                    <a:lnTo>
                      <a:pt x="64" y="166"/>
                    </a:lnTo>
                    <a:lnTo>
                      <a:pt x="39" y="132"/>
                    </a:lnTo>
                    <a:lnTo>
                      <a:pt x="15" y="93"/>
                    </a:lnTo>
                    <a:lnTo>
                      <a:pt x="5" y="49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2" name="Freeform 2074"/>
              <p:cNvSpPr>
                <a:spLocks/>
              </p:cNvSpPr>
              <p:nvPr/>
            </p:nvSpPr>
            <p:spPr bwMode="auto">
              <a:xfrm>
                <a:off x="2350" y="1810"/>
                <a:ext cx="460" cy="230"/>
              </a:xfrm>
              <a:custGeom>
                <a:avLst/>
                <a:gdLst>
                  <a:gd name="T0" fmla="*/ 30 w 460"/>
                  <a:gd name="T1" fmla="*/ 230 h 230"/>
                  <a:gd name="T2" fmla="*/ 30 w 460"/>
                  <a:gd name="T3" fmla="*/ 230 h 230"/>
                  <a:gd name="T4" fmla="*/ 35 w 460"/>
                  <a:gd name="T5" fmla="*/ 190 h 230"/>
                  <a:gd name="T6" fmla="*/ 44 w 460"/>
                  <a:gd name="T7" fmla="*/ 151 h 230"/>
                  <a:gd name="T8" fmla="*/ 64 w 460"/>
                  <a:gd name="T9" fmla="*/ 117 h 230"/>
                  <a:gd name="T10" fmla="*/ 88 w 460"/>
                  <a:gd name="T11" fmla="*/ 88 h 230"/>
                  <a:gd name="T12" fmla="*/ 118 w 460"/>
                  <a:gd name="T13" fmla="*/ 63 h 230"/>
                  <a:gd name="T14" fmla="*/ 152 w 460"/>
                  <a:gd name="T15" fmla="*/ 49 h 230"/>
                  <a:gd name="T16" fmla="*/ 186 w 460"/>
                  <a:gd name="T17" fmla="*/ 34 h 230"/>
                  <a:gd name="T18" fmla="*/ 230 w 460"/>
                  <a:gd name="T19" fmla="*/ 29 h 230"/>
                  <a:gd name="T20" fmla="*/ 230 w 460"/>
                  <a:gd name="T21" fmla="*/ 29 h 230"/>
                  <a:gd name="T22" fmla="*/ 269 w 460"/>
                  <a:gd name="T23" fmla="*/ 34 h 230"/>
                  <a:gd name="T24" fmla="*/ 309 w 460"/>
                  <a:gd name="T25" fmla="*/ 49 h 230"/>
                  <a:gd name="T26" fmla="*/ 338 w 460"/>
                  <a:gd name="T27" fmla="*/ 63 h 230"/>
                  <a:gd name="T28" fmla="*/ 372 w 460"/>
                  <a:gd name="T29" fmla="*/ 88 h 230"/>
                  <a:gd name="T30" fmla="*/ 392 w 460"/>
                  <a:gd name="T31" fmla="*/ 117 h 230"/>
                  <a:gd name="T32" fmla="*/ 411 w 460"/>
                  <a:gd name="T33" fmla="*/ 151 h 230"/>
                  <a:gd name="T34" fmla="*/ 426 w 460"/>
                  <a:gd name="T35" fmla="*/ 190 h 230"/>
                  <a:gd name="T36" fmla="*/ 426 w 460"/>
                  <a:gd name="T37" fmla="*/ 230 h 230"/>
                  <a:gd name="T38" fmla="*/ 460 w 460"/>
                  <a:gd name="T39" fmla="*/ 230 h 230"/>
                  <a:gd name="T40" fmla="*/ 460 w 460"/>
                  <a:gd name="T41" fmla="*/ 230 h 230"/>
                  <a:gd name="T42" fmla="*/ 455 w 460"/>
                  <a:gd name="T43" fmla="*/ 186 h 230"/>
                  <a:gd name="T44" fmla="*/ 441 w 460"/>
                  <a:gd name="T45" fmla="*/ 142 h 230"/>
                  <a:gd name="T46" fmla="*/ 421 w 460"/>
                  <a:gd name="T47" fmla="*/ 102 h 230"/>
                  <a:gd name="T48" fmla="*/ 392 w 460"/>
                  <a:gd name="T49" fmla="*/ 68 h 230"/>
                  <a:gd name="T50" fmla="*/ 357 w 460"/>
                  <a:gd name="T51" fmla="*/ 39 h 230"/>
                  <a:gd name="T52" fmla="*/ 318 w 460"/>
                  <a:gd name="T53" fmla="*/ 19 h 230"/>
                  <a:gd name="T54" fmla="*/ 274 w 460"/>
                  <a:gd name="T55" fmla="*/ 5 h 230"/>
                  <a:gd name="T56" fmla="*/ 230 w 460"/>
                  <a:gd name="T57" fmla="*/ 0 h 230"/>
                  <a:gd name="T58" fmla="*/ 230 w 460"/>
                  <a:gd name="T59" fmla="*/ 0 h 230"/>
                  <a:gd name="T60" fmla="*/ 181 w 460"/>
                  <a:gd name="T61" fmla="*/ 5 h 230"/>
                  <a:gd name="T62" fmla="*/ 137 w 460"/>
                  <a:gd name="T63" fmla="*/ 19 h 230"/>
                  <a:gd name="T64" fmla="*/ 98 w 460"/>
                  <a:gd name="T65" fmla="*/ 39 h 230"/>
                  <a:gd name="T66" fmla="*/ 64 w 460"/>
                  <a:gd name="T67" fmla="*/ 68 h 230"/>
                  <a:gd name="T68" fmla="*/ 39 w 460"/>
                  <a:gd name="T69" fmla="*/ 102 h 230"/>
                  <a:gd name="T70" fmla="*/ 15 w 460"/>
                  <a:gd name="T71" fmla="*/ 142 h 230"/>
                  <a:gd name="T72" fmla="*/ 5 w 460"/>
                  <a:gd name="T73" fmla="*/ 186 h 230"/>
                  <a:gd name="T74" fmla="*/ 0 w 460"/>
                  <a:gd name="T75" fmla="*/ 230 h 230"/>
                  <a:gd name="T76" fmla="*/ 30 w 460"/>
                  <a:gd name="T77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230"/>
                    </a:moveTo>
                    <a:lnTo>
                      <a:pt x="30" y="230"/>
                    </a:lnTo>
                    <a:lnTo>
                      <a:pt x="35" y="190"/>
                    </a:lnTo>
                    <a:lnTo>
                      <a:pt x="44" y="151"/>
                    </a:lnTo>
                    <a:lnTo>
                      <a:pt x="64" y="117"/>
                    </a:lnTo>
                    <a:lnTo>
                      <a:pt x="88" y="88"/>
                    </a:lnTo>
                    <a:lnTo>
                      <a:pt x="118" y="63"/>
                    </a:lnTo>
                    <a:lnTo>
                      <a:pt x="152" y="49"/>
                    </a:lnTo>
                    <a:lnTo>
                      <a:pt x="186" y="34"/>
                    </a:lnTo>
                    <a:lnTo>
                      <a:pt x="230" y="29"/>
                    </a:lnTo>
                    <a:lnTo>
                      <a:pt x="230" y="29"/>
                    </a:lnTo>
                    <a:lnTo>
                      <a:pt x="269" y="34"/>
                    </a:lnTo>
                    <a:lnTo>
                      <a:pt x="309" y="49"/>
                    </a:lnTo>
                    <a:lnTo>
                      <a:pt x="338" y="63"/>
                    </a:lnTo>
                    <a:lnTo>
                      <a:pt x="372" y="88"/>
                    </a:lnTo>
                    <a:lnTo>
                      <a:pt x="392" y="117"/>
                    </a:lnTo>
                    <a:lnTo>
                      <a:pt x="411" y="151"/>
                    </a:lnTo>
                    <a:lnTo>
                      <a:pt x="426" y="190"/>
                    </a:lnTo>
                    <a:lnTo>
                      <a:pt x="426" y="230"/>
                    </a:lnTo>
                    <a:lnTo>
                      <a:pt x="460" y="230"/>
                    </a:lnTo>
                    <a:lnTo>
                      <a:pt x="460" y="230"/>
                    </a:lnTo>
                    <a:lnTo>
                      <a:pt x="455" y="186"/>
                    </a:lnTo>
                    <a:lnTo>
                      <a:pt x="441" y="142"/>
                    </a:lnTo>
                    <a:lnTo>
                      <a:pt x="421" y="102"/>
                    </a:lnTo>
                    <a:lnTo>
                      <a:pt x="392" y="68"/>
                    </a:lnTo>
                    <a:lnTo>
                      <a:pt x="357" y="39"/>
                    </a:lnTo>
                    <a:lnTo>
                      <a:pt x="318" y="19"/>
                    </a:lnTo>
                    <a:lnTo>
                      <a:pt x="274" y="5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181" y="5"/>
                    </a:lnTo>
                    <a:lnTo>
                      <a:pt x="137" y="19"/>
                    </a:lnTo>
                    <a:lnTo>
                      <a:pt x="98" y="39"/>
                    </a:lnTo>
                    <a:lnTo>
                      <a:pt x="64" y="68"/>
                    </a:lnTo>
                    <a:lnTo>
                      <a:pt x="39" y="102"/>
                    </a:lnTo>
                    <a:lnTo>
                      <a:pt x="15" y="142"/>
                    </a:lnTo>
                    <a:lnTo>
                      <a:pt x="5" y="186"/>
                    </a:lnTo>
                    <a:lnTo>
                      <a:pt x="0" y="230"/>
                    </a:lnTo>
                    <a:lnTo>
                      <a:pt x="30" y="23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3" name="Freeform 2075"/>
              <p:cNvSpPr>
                <a:spLocks/>
              </p:cNvSpPr>
              <p:nvPr/>
            </p:nvSpPr>
            <p:spPr bwMode="auto">
              <a:xfrm>
                <a:off x="2463" y="2040"/>
                <a:ext cx="230" cy="117"/>
              </a:xfrm>
              <a:custGeom>
                <a:avLst/>
                <a:gdLst>
                  <a:gd name="T0" fmla="*/ 15 w 230"/>
                  <a:gd name="T1" fmla="*/ 0 h 117"/>
                  <a:gd name="T2" fmla="*/ 15 w 230"/>
                  <a:gd name="T3" fmla="*/ 0 h 117"/>
                  <a:gd name="T4" fmla="*/ 19 w 230"/>
                  <a:gd name="T5" fmla="*/ 19 h 117"/>
                  <a:gd name="T6" fmla="*/ 24 w 230"/>
                  <a:gd name="T7" fmla="*/ 39 h 117"/>
                  <a:gd name="T8" fmla="*/ 34 w 230"/>
                  <a:gd name="T9" fmla="*/ 58 h 117"/>
                  <a:gd name="T10" fmla="*/ 44 w 230"/>
                  <a:gd name="T11" fmla="*/ 73 h 117"/>
                  <a:gd name="T12" fmla="*/ 59 w 230"/>
                  <a:gd name="T13" fmla="*/ 83 h 117"/>
                  <a:gd name="T14" fmla="*/ 78 w 230"/>
                  <a:gd name="T15" fmla="*/ 93 h 117"/>
                  <a:gd name="T16" fmla="*/ 98 w 230"/>
                  <a:gd name="T17" fmla="*/ 97 h 117"/>
                  <a:gd name="T18" fmla="*/ 117 w 230"/>
                  <a:gd name="T19" fmla="*/ 102 h 117"/>
                  <a:gd name="T20" fmla="*/ 117 w 230"/>
                  <a:gd name="T21" fmla="*/ 102 h 117"/>
                  <a:gd name="T22" fmla="*/ 137 w 230"/>
                  <a:gd name="T23" fmla="*/ 97 h 117"/>
                  <a:gd name="T24" fmla="*/ 156 w 230"/>
                  <a:gd name="T25" fmla="*/ 93 h 117"/>
                  <a:gd name="T26" fmla="*/ 171 w 230"/>
                  <a:gd name="T27" fmla="*/ 83 h 117"/>
                  <a:gd name="T28" fmla="*/ 186 w 230"/>
                  <a:gd name="T29" fmla="*/ 73 h 117"/>
                  <a:gd name="T30" fmla="*/ 200 w 230"/>
                  <a:gd name="T31" fmla="*/ 58 h 117"/>
                  <a:gd name="T32" fmla="*/ 205 w 230"/>
                  <a:gd name="T33" fmla="*/ 39 h 117"/>
                  <a:gd name="T34" fmla="*/ 215 w 230"/>
                  <a:gd name="T35" fmla="*/ 19 h 117"/>
                  <a:gd name="T36" fmla="*/ 215 w 230"/>
                  <a:gd name="T37" fmla="*/ 0 h 117"/>
                  <a:gd name="T38" fmla="*/ 230 w 230"/>
                  <a:gd name="T39" fmla="*/ 0 h 117"/>
                  <a:gd name="T40" fmla="*/ 230 w 230"/>
                  <a:gd name="T41" fmla="*/ 0 h 117"/>
                  <a:gd name="T42" fmla="*/ 230 w 230"/>
                  <a:gd name="T43" fmla="*/ 24 h 117"/>
                  <a:gd name="T44" fmla="*/ 220 w 230"/>
                  <a:gd name="T45" fmla="*/ 44 h 117"/>
                  <a:gd name="T46" fmla="*/ 210 w 230"/>
                  <a:gd name="T47" fmla="*/ 63 h 117"/>
                  <a:gd name="T48" fmla="*/ 196 w 230"/>
                  <a:gd name="T49" fmla="*/ 83 h 117"/>
                  <a:gd name="T50" fmla="*/ 181 w 230"/>
                  <a:gd name="T51" fmla="*/ 97 h 117"/>
                  <a:gd name="T52" fmla="*/ 161 w 230"/>
                  <a:gd name="T53" fmla="*/ 107 h 117"/>
                  <a:gd name="T54" fmla="*/ 137 w 230"/>
                  <a:gd name="T55" fmla="*/ 112 h 117"/>
                  <a:gd name="T56" fmla="*/ 117 w 230"/>
                  <a:gd name="T57" fmla="*/ 117 h 117"/>
                  <a:gd name="T58" fmla="*/ 117 w 230"/>
                  <a:gd name="T59" fmla="*/ 117 h 117"/>
                  <a:gd name="T60" fmla="*/ 93 w 230"/>
                  <a:gd name="T61" fmla="*/ 112 h 117"/>
                  <a:gd name="T62" fmla="*/ 73 w 230"/>
                  <a:gd name="T63" fmla="*/ 107 h 117"/>
                  <a:gd name="T64" fmla="*/ 54 w 230"/>
                  <a:gd name="T65" fmla="*/ 97 h 117"/>
                  <a:gd name="T66" fmla="*/ 34 w 230"/>
                  <a:gd name="T67" fmla="*/ 83 h 117"/>
                  <a:gd name="T68" fmla="*/ 19 w 230"/>
                  <a:gd name="T69" fmla="*/ 63 h 117"/>
                  <a:gd name="T70" fmla="*/ 10 w 230"/>
                  <a:gd name="T71" fmla="*/ 44 h 117"/>
                  <a:gd name="T72" fmla="*/ 5 w 230"/>
                  <a:gd name="T73" fmla="*/ 24 h 117"/>
                  <a:gd name="T74" fmla="*/ 0 w 230"/>
                  <a:gd name="T75" fmla="*/ 0 h 117"/>
                  <a:gd name="T76" fmla="*/ 15 w 230"/>
                  <a:gd name="T7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7">
                    <a:moveTo>
                      <a:pt x="15" y="0"/>
                    </a:moveTo>
                    <a:lnTo>
                      <a:pt x="15" y="0"/>
                    </a:lnTo>
                    <a:lnTo>
                      <a:pt x="19" y="19"/>
                    </a:lnTo>
                    <a:lnTo>
                      <a:pt x="24" y="39"/>
                    </a:lnTo>
                    <a:lnTo>
                      <a:pt x="34" y="58"/>
                    </a:lnTo>
                    <a:lnTo>
                      <a:pt x="44" y="73"/>
                    </a:lnTo>
                    <a:lnTo>
                      <a:pt x="59" y="83"/>
                    </a:lnTo>
                    <a:lnTo>
                      <a:pt x="78" y="93"/>
                    </a:lnTo>
                    <a:lnTo>
                      <a:pt x="98" y="97"/>
                    </a:lnTo>
                    <a:lnTo>
                      <a:pt x="117" y="102"/>
                    </a:lnTo>
                    <a:lnTo>
                      <a:pt x="117" y="102"/>
                    </a:lnTo>
                    <a:lnTo>
                      <a:pt x="137" y="97"/>
                    </a:lnTo>
                    <a:lnTo>
                      <a:pt x="156" y="93"/>
                    </a:lnTo>
                    <a:lnTo>
                      <a:pt x="171" y="83"/>
                    </a:lnTo>
                    <a:lnTo>
                      <a:pt x="186" y="73"/>
                    </a:lnTo>
                    <a:lnTo>
                      <a:pt x="200" y="58"/>
                    </a:lnTo>
                    <a:lnTo>
                      <a:pt x="205" y="3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24"/>
                    </a:lnTo>
                    <a:lnTo>
                      <a:pt x="220" y="44"/>
                    </a:lnTo>
                    <a:lnTo>
                      <a:pt x="210" y="63"/>
                    </a:lnTo>
                    <a:lnTo>
                      <a:pt x="196" y="83"/>
                    </a:lnTo>
                    <a:lnTo>
                      <a:pt x="181" y="97"/>
                    </a:lnTo>
                    <a:lnTo>
                      <a:pt x="161" y="107"/>
                    </a:lnTo>
                    <a:lnTo>
                      <a:pt x="137" y="112"/>
                    </a:lnTo>
                    <a:lnTo>
                      <a:pt x="117" y="117"/>
                    </a:lnTo>
                    <a:lnTo>
                      <a:pt x="117" y="117"/>
                    </a:lnTo>
                    <a:lnTo>
                      <a:pt x="93" y="112"/>
                    </a:lnTo>
                    <a:lnTo>
                      <a:pt x="73" y="107"/>
                    </a:lnTo>
                    <a:lnTo>
                      <a:pt x="54" y="97"/>
                    </a:lnTo>
                    <a:lnTo>
                      <a:pt x="34" y="83"/>
                    </a:lnTo>
                    <a:lnTo>
                      <a:pt x="19" y="63"/>
                    </a:lnTo>
                    <a:lnTo>
                      <a:pt x="10" y="44"/>
                    </a:lnTo>
                    <a:lnTo>
                      <a:pt x="5" y="24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4" name="Freeform 2076"/>
              <p:cNvSpPr>
                <a:spLocks/>
              </p:cNvSpPr>
              <p:nvPr/>
            </p:nvSpPr>
            <p:spPr bwMode="auto">
              <a:xfrm>
                <a:off x="2463" y="1927"/>
                <a:ext cx="230" cy="113"/>
              </a:xfrm>
              <a:custGeom>
                <a:avLst/>
                <a:gdLst>
                  <a:gd name="T0" fmla="*/ 15 w 230"/>
                  <a:gd name="T1" fmla="*/ 113 h 113"/>
                  <a:gd name="T2" fmla="*/ 15 w 230"/>
                  <a:gd name="T3" fmla="*/ 113 h 113"/>
                  <a:gd name="T4" fmla="*/ 19 w 230"/>
                  <a:gd name="T5" fmla="*/ 93 h 113"/>
                  <a:gd name="T6" fmla="*/ 24 w 230"/>
                  <a:gd name="T7" fmla="*/ 73 h 113"/>
                  <a:gd name="T8" fmla="*/ 34 w 230"/>
                  <a:gd name="T9" fmla="*/ 59 h 113"/>
                  <a:gd name="T10" fmla="*/ 44 w 230"/>
                  <a:gd name="T11" fmla="*/ 44 h 113"/>
                  <a:gd name="T12" fmla="*/ 59 w 230"/>
                  <a:gd name="T13" fmla="*/ 29 h 113"/>
                  <a:gd name="T14" fmla="*/ 78 w 230"/>
                  <a:gd name="T15" fmla="*/ 20 h 113"/>
                  <a:gd name="T16" fmla="*/ 98 w 230"/>
                  <a:gd name="T17" fmla="*/ 15 h 113"/>
                  <a:gd name="T18" fmla="*/ 117 w 230"/>
                  <a:gd name="T19" fmla="*/ 15 h 113"/>
                  <a:gd name="T20" fmla="*/ 117 w 230"/>
                  <a:gd name="T21" fmla="*/ 15 h 113"/>
                  <a:gd name="T22" fmla="*/ 137 w 230"/>
                  <a:gd name="T23" fmla="*/ 15 h 113"/>
                  <a:gd name="T24" fmla="*/ 156 w 230"/>
                  <a:gd name="T25" fmla="*/ 20 h 113"/>
                  <a:gd name="T26" fmla="*/ 171 w 230"/>
                  <a:gd name="T27" fmla="*/ 29 h 113"/>
                  <a:gd name="T28" fmla="*/ 186 w 230"/>
                  <a:gd name="T29" fmla="*/ 44 h 113"/>
                  <a:gd name="T30" fmla="*/ 200 w 230"/>
                  <a:gd name="T31" fmla="*/ 59 h 113"/>
                  <a:gd name="T32" fmla="*/ 205 w 230"/>
                  <a:gd name="T33" fmla="*/ 73 h 113"/>
                  <a:gd name="T34" fmla="*/ 215 w 230"/>
                  <a:gd name="T35" fmla="*/ 93 h 113"/>
                  <a:gd name="T36" fmla="*/ 215 w 230"/>
                  <a:gd name="T37" fmla="*/ 113 h 113"/>
                  <a:gd name="T38" fmla="*/ 230 w 230"/>
                  <a:gd name="T39" fmla="*/ 113 h 113"/>
                  <a:gd name="T40" fmla="*/ 230 w 230"/>
                  <a:gd name="T41" fmla="*/ 113 h 113"/>
                  <a:gd name="T42" fmla="*/ 230 w 230"/>
                  <a:gd name="T43" fmla="*/ 88 h 113"/>
                  <a:gd name="T44" fmla="*/ 220 w 230"/>
                  <a:gd name="T45" fmla="*/ 69 h 113"/>
                  <a:gd name="T46" fmla="*/ 210 w 230"/>
                  <a:gd name="T47" fmla="*/ 49 h 113"/>
                  <a:gd name="T48" fmla="*/ 196 w 230"/>
                  <a:gd name="T49" fmla="*/ 34 h 113"/>
                  <a:gd name="T50" fmla="*/ 181 w 230"/>
                  <a:gd name="T51" fmla="*/ 20 h 113"/>
                  <a:gd name="T52" fmla="*/ 161 w 230"/>
                  <a:gd name="T53" fmla="*/ 10 h 113"/>
                  <a:gd name="T54" fmla="*/ 137 w 230"/>
                  <a:gd name="T55" fmla="*/ 0 h 113"/>
                  <a:gd name="T56" fmla="*/ 117 w 230"/>
                  <a:gd name="T57" fmla="*/ 0 h 113"/>
                  <a:gd name="T58" fmla="*/ 117 w 230"/>
                  <a:gd name="T59" fmla="*/ 0 h 113"/>
                  <a:gd name="T60" fmla="*/ 93 w 230"/>
                  <a:gd name="T61" fmla="*/ 0 h 113"/>
                  <a:gd name="T62" fmla="*/ 73 w 230"/>
                  <a:gd name="T63" fmla="*/ 10 h 113"/>
                  <a:gd name="T64" fmla="*/ 54 w 230"/>
                  <a:gd name="T65" fmla="*/ 20 h 113"/>
                  <a:gd name="T66" fmla="*/ 34 w 230"/>
                  <a:gd name="T67" fmla="*/ 34 h 113"/>
                  <a:gd name="T68" fmla="*/ 19 w 230"/>
                  <a:gd name="T69" fmla="*/ 49 h 113"/>
                  <a:gd name="T70" fmla="*/ 10 w 230"/>
                  <a:gd name="T71" fmla="*/ 69 h 113"/>
                  <a:gd name="T72" fmla="*/ 5 w 230"/>
                  <a:gd name="T73" fmla="*/ 88 h 113"/>
                  <a:gd name="T74" fmla="*/ 0 w 230"/>
                  <a:gd name="T75" fmla="*/ 113 h 113"/>
                  <a:gd name="T76" fmla="*/ 15 w 230"/>
                  <a:gd name="T7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3">
                    <a:moveTo>
                      <a:pt x="15" y="113"/>
                    </a:moveTo>
                    <a:lnTo>
                      <a:pt x="15" y="113"/>
                    </a:lnTo>
                    <a:lnTo>
                      <a:pt x="19" y="93"/>
                    </a:lnTo>
                    <a:lnTo>
                      <a:pt x="24" y="73"/>
                    </a:lnTo>
                    <a:lnTo>
                      <a:pt x="34" y="59"/>
                    </a:lnTo>
                    <a:lnTo>
                      <a:pt x="44" y="44"/>
                    </a:lnTo>
                    <a:lnTo>
                      <a:pt x="59" y="29"/>
                    </a:lnTo>
                    <a:lnTo>
                      <a:pt x="78" y="20"/>
                    </a:lnTo>
                    <a:lnTo>
                      <a:pt x="98" y="15"/>
                    </a:lnTo>
                    <a:lnTo>
                      <a:pt x="117" y="15"/>
                    </a:lnTo>
                    <a:lnTo>
                      <a:pt x="117" y="15"/>
                    </a:lnTo>
                    <a:lnTo>
                      <a:pt x="137" y="15"/>
                    </a:lnTo>
                    <a:lnTo>
                      <a:pt x="156" y="20"/>
                    </a:lnTo>
                    <a:lnTo>
                      <a:pt x="171" y="29"/>
                    </a:lnTo>
                    <a:lnTo>
                      <a:pt x="186" y="44"/>
                    </a:lnTo>
                    <a:lnTo>
                      <a:pt x="200" y="59"/>
                    </a:lnTo>
                    <a:lnTo>
                      <a:pt x="205" y="73"/>
                    </a:lnTo>
                    <a:lnTo>
                      <a:pt x="215" y="93"/>
                    </a:lnTo>
                    <a:lnTo>
                      <a:pt x="215" y="113"/>
                    </a:lnTo>
                    <a:lnTo>
                      <a:pt x="230" y="113"/>
                    </a:lnTo>
                    <a:lnTo>
                      <a:pt x="230" y="113"/>
                    </a:lnTo>
                    <a:lnTo>
                      <a:pt x="230" y="88"/>
                    </a:lnTo>
                    <a:lnTo>
                      <a:pt x="220" y="69"/>
                    </a:lnTo>
                    <a:lnTo>
                      <a:pt x="210" y="49"/>
                    </a:lnTo>
                    <a:lnTo>
                      <a:pt x="196" y="34"/>
                    </a:lnTo>
                    <a:lnTo>
                      <a:pt x="181" y="20"/>
                    </a:lnTo>
                    <a:lnTo>
                      <a:pt x="161" y="10"/>
                    </a:lnTo>
                    <a:lnTo>
                      <a:pt x="13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73" y="10"/>
                    </a:lnTo>
                    <a:lnTo>
                      <a:pt x="54" y="20"/>
                    </a:lnTo>
                    <a:lnTo>
                      <a:pt x="34" y="34"/>
                    </a:lnTo>
                    <a:lnTo>
                      <a:pt x="19" y="49"/>
                    </a:lnTo>
                    <a:lnTo>
                      <a:pt x="10" y="69"/>
                    </a:lnTo>
                    <a:lnTo>
                      <a:pt x="5" y="88"/>
                    </a:lnTo>
                    <a:lnTo>
                      <a:pt x="0" y="113"/>
                    </a:lnTo>
                    <a:lnTo>
                      <a:pt x="15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5" name="Rectangle 2077"/>
              <p:cNvSpPr>
                <a:spLocks noChangeArrowheads="1"/>
              </p:cNvSpPr>
              <p:nvPr/>
            </p:nvSpPr>
            <p:spPr bwMode="auto">
              <a:xfrm>
                <a:off x="2150" y="2030"/>
                <a:ext cx="171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6" name="Rectangle 2078"/>
              <p:cNvSpPr>
                <a:spLocks noChangeArrowheads="1"/>
              </p:cNvSpPr>
              <p:nvPr/>
            </p:nvSpPr>
            <p:spPr bwMode="auto">
              <a:xfrm>
                <a:off x="2840" y="2030"/>
                <a:ext cx="166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7" name="Rectangle 2079"/>
              <p:cNvSpPr>
                <a:spLocks noChangeArrowheads="1"/>
              </p:cNvSpPr>
              <p:nvPr/>
            </p:nvSpPr>
            <p:spPr bwMode="auto">
              <a:xfrm>
                <a:off x="2570" y="1609"/>
                <a:ext cx="15" cy="17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8" name="Rectangle 2080"/>
              <p:cNvSpPr>
                <a:spLocks noChangeArrowheads="1"/>
              </p:cNvSpPr>
              <p:nvPr/>
            </p:nvSpPr>
            <p:spPr bwMode="auto">
              <a:xfrm>
                <a:off x="2570" y="2299"/>
                <a:ext cx="15" cy="16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9" name="Freeform 2081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0" name="Freeform 2082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1" name="Freeform 2083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2" name="Freeform 2084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3" name="Freeform 2085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4" name="Freeform 2086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5" name="Freeform 2087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6" name="Freeform 2088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7" name="Freeform 2089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8" name="Freeform 2090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9" name="Freeform 2091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0" name="Freeform 2092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1" name="Freeform 2093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2" name="Freeform 2094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3" name="Freeform 2095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4" name="Freeform 2096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5" name="Freeform 2097"/>
              <p:cNvSpPr>
                <a:spLocks/>
              </p:cNvSpPr>
              <p:nvPr/>
            </p:nvSpPr>
            <p:spPr bwMode="auto">
              <a:xfrm>
                <a:off x="2345" y="1487"/>
                <a:ext cx="690" cy="699"/>
              </a:xfrm>
              <a:custGeom>
                <a:avLst/>
                <a:gdLst>
                  <a:gd name="T0" fmla="*/ 690 w 690"/>
                  <a:gd name="T1" fmla="*/ 63 h 699"/>
                  <a:gd name="T2" fmla="*/ 245 w 690"/>
                  <a:gd name="T3" fmla="*/ 699 h 699"/>
                  <a:gd name="T4" fmla="*/ 0 w 690"/>
                  <a:gd name="T5" fmla="*/ 445 h 699"/>
                  <a:gd name="T6" fmla="*/ 74 w 690"/>
                  <a:gd name="T7" fmla="*/ 381 h 699"/>
                  <a:gd name="T8" fmla="*/ 245 w 690"/>
                  <a:gd name="T9" fmla="*/ 616 h 699"/>
                  <a:gd name="T10" fmla="*/ 612 w 690"/>
                  <a:gd name="T11" fmla="*/ 0 h 699"/>
                  <a:gd name="T12" fmla="*/ 690 w 690"/>
                  <a:gd name="T13" fmla="*/ 63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0" h="699">
                    <a:moveTo>
                      <a:pt x="690" y="63"/>
                    </a:moveTo>
                    <a:lnTo>
                      <a:pt x="245" y="699"/>
                    </a:lnTo>
                    <a:lnTo>
                      <a:pt x="0" y="445"/>
                    </a:lnTo>
                    <a:lnTo>
                      <a:pt x="74" y="381"/>
                    </a:lnTo>
                    <a:lnTo>
                      <a:pt x="245" y="616"/>
                    </a:lnTo>
                    <a:lnTo>
                      <a:pt x="612" y="0"/>
                    </a:lnTo>
                    <a:lnTo>
                      <a:pt x="690" y="6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6" name="Freeform 2098"/>
              <p:cNvSpPr>
                <a:spLocks/>
              </p:cNvSpPr>
              <p:nvPr/>
            </p:nvSpPr>
            <p:spPr bwMode="auto">
              <a:xfrm>
                <a:off x="2345" y="1550"/>
                <a:ext cx="690" cy="636"/>
              </a:xfrm>
              <a:custGeom>
                <a:avLst/>
                <a:gdLst>
                  <a:gd name="T0" fmla="*/ 690 w 690"/>
                  <a:gd name="T1" fmla="*/ 0 h 636"/>
                  <a:gd name="T2" fmla="*/ 245 w 690"/>
                  <a:gd name="T3" fmla="*/ 636 h 636"/>
                  <a:gd name="T4" fmla="*/ 0 w 690"/>
                  <a:gd name="T5" fmla="*/ 382 h 636"/>
                  <a:gd name="T6" fmla="*/ 240 w 690"/>
                  <a:gd name="T7" fmla="*/ 592 h 636"/>
                  <a:gd name="T8" fmla="*/ 690 w 690"/>
                  <a:gd name="T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0" h="636">
                    <a:moveTo>
                      <a:pt x="690" y="0"/>
                    </a:moveTo>
                    <a:lnTo>
                      <a:pt x="245" y="636"/>
                    </a:lnTo>
                    <a:lnTo>
                      <a:pt x="0" y="382"/>
                    </a:lnTo>
                    <a:lnTo>
                      <a:pt x="240" y="592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</p:grpSp>
      </p:grpSp>
      <p:pic>
        <p:nvPicPr>
          <p:cNvPr id="164959" name="Picture 95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0732" y="1639173"/>
            <a:ext cx="6192789" cy="3828005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olid"/>
            <a:miter lim="800000"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3" name="McKSticker"/>
          <p:cNvGrpSpPr/>
          <p:nvPr/>
        </p:nvGrpSpPr>
        <p:grpSpPr>
          <a:xfrm>
            <a:off x="6936341" y="1387714"/>
            <a:ext cx="1811843" cy="181588"/>
            <a:chOff x="6928932" y="285750"/>
            <a:chExt cx="1811843" cy="181588"/>
          </a:xfrm>
        </p:grpSpPr>
        <p:sp>
          <p:nvSpPr>
            <p:cNvPr id="74" name="StickerRectangle"/>
            <p:cNvSpPr>
              <a:spLocks noChangeArrowheads="1"/>
            </p:cNvSpPr>
            <p:nvPr/>
          </p:nvSpPr>
          <p:spPr bwMode="auto">
            <a:xfrm>
              <a:off x="6928932" y="285750"/>
              <a:ext cx="1811843" cy="1815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000" dirty="0" smtClean="0">
                  <a:solidFill>
                    <a:srgbClr val="808080"/>
                  </a:solidFill>
                  <a:latin typeface="+mn-lt"/>
                </a:rPr>
                <a:t>ПРИМЕР КАРТЫ ПРОЦЕССА</a:t>
              </a:r>
              <a:endParaRPr lang="en-US" sz="10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75" name="AutoShape 31"/>
            <p:cNvCxnSpPr>
              <a:cxnSpLocks noChangeShapeType="1"/>
              <a:stCxn id="74" idx="2"/>
              <a:endCxn id="74" idx="4"/>
            </p:cNvCxnSpPr>
            <p:nvPr/>
          </p:nvCxnSpPr>
          <p:spPr bwMode="auto">
            <a:xfrm>
              <a:off x="6928932" y="285750"/>
              <a:ext cx="0" cy="18158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6" name="AutoShape 32"/>
            <p:cNvCxnSpPr>
              <a:cxnSpLocks noChangeShapeType="1"/>
              <a:stCxn id="74" idx="4"/>
              <a:endCxn id="74" idx="6"/>
            </p:cNvCxnSpPr>
            <p:nvPr/>
          </p:nvCxnSpPr>
          <p:spPr bwMode="auto">
            <a:xfrm>
              <a:off x="6928932" y="467338"/>
              <a:ext cx="181184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6" name="Rectangular Callout 95"/>
          <p:cNvSpPr/>
          <p:nvPr/>
        </p:nvSpPr>
        <p:spPr>
          <a:xfrm>
            <a:off x="6625416" y="4407395"/>
            <a:ext cx="1696959" cy="822516"/>
          </a:xfrm>
          <a:prstGeom prst="wedgeRectCallout">
            <a:avLst>
              <a:gd name="adj1" fmla="val -28628"/>
              <a:gd name="adj2" fmla="val -103822"/>
            </a:avLst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Подробно методика картирования описана в </a:t>
            </a:r>
            <a:r>
              <a:rPr lang="ru-RU" sz="1100" dirty="0" err="1" smtClean="0">
                <a:solidFill>
                  <a:schemeClr val="tx1"/>
                </a:solidFill>
              </a:rPr>
              <a:t>тренинговых</a:t>
            </a:r>
            <a:r>
              <a:rPr lang="ru-RU" sz="1100" dirty="0" smtClean="0">
                <a:solidFill>
                  <a:schemeClr val="tx1"/>
                </a:solidFill>
              </a:rPr>
              <a:t> материалах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97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98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9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Открытие и подготовка ПСР-проекта</a:t>
              </a:r>
              <a:endParaRPr lang="ru-RU" sz="700" b="1" dirty="0"/>
            </a:p>
          </p:txBody>
        </p:sp>
      </p:grpSp>
      <p:grpSp>
        <p:nvGrpSpPr>
          <p:cNvPr id="101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2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3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105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6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7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Диагностика и Целевое состояние</a:t>
              </a:r>
              <a:endParaRPr lang="en-US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8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9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0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111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2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3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4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99734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5475751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6097" name="think-cell Slide" r:id="rId25" imgW="270" imgH="270" progId="TCLayout.ActiveDocument.1">
                  <p:embed/>
                </p:oleObj>
              </mc:Choice>
              <mc:Fallback>
                <p:oleObj name="think-cell Slide" r:id="rId2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3" name="Rectangle 52"/>
          <p:cNvSpPr txBox="1"/>
          <p:nvPr/>
        </p:nvSpPr>
        <p:spPr>
          <a:xfrm>
            <a:off x="2212419" y="1569302"/>
            <a:ext cx="6606265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45720" tIns="0" rIns="4572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ru-RU" sz="1000" dirty="0"/>
          </a:p>
        </p:txBody>
      </p:sp>
      <p:sp>
        <p:nvSpPr>
          <p:cNvPr id="194" name="Rectangle 52"/>
          <p:cNvSpPr txBox="1"/>
          <p:nvPr/>
        </p:nvSpPr>
        <p:spPr>
          <a:xfrm>
            <a:off x="354750" y="1569302"/>
            <a:ext cx="1866775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72000" rIns="36000" bIns="720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lnSpc>
                <a:spcPts val="900"/>
              </a:lnSpc>
              <a:spcBef>
                <a:spcPts val="200"/>
              </a:spcBef>
            </a:pPr>
            <a:r>
              <a:rPr lang="ru-RU" sz="1000" b="1" dirty="0" smtClean="0"/>
              <a:t>Основные шаги</a:t>
            </a:r>
          </a:p>
          <a:p>
            <a:pPr lvl="1">
              <a:lnSpc>
                <a:spcPts val="900"/>
              </a:lnSpc>
              <a:spcBef>
                <a:spcPts val="200"/>
              </a:spcBef>
            </a:pPr>
            <a:r>
              <a:rPr lang="ru-RU" sz="1000" dirty="0" smtClean="0"/>
              <a:t>Провести сбор фактических данных по длительности процессов</a:t>
            </a:r>
          </a:p>
          <a:p>
            <a:pPr lvl="1">
              <a:lnSpc>
                <a:spcPts val="900"/>
              </a:lnSpc>
              <a:spcBef>
                <a:spcPts val="200"/>
              </a:spcBef>
            </a:pPr>
            <a:r>
              <a:rPr lang="ru-RU" sz="1000" dirty="0" smtClean="0"/>
              <a:t>Проанализировать </a:t>
            </a:r>
            <a:r>
              <a:rPr lang="ru-RU" sz="1000" dirty="0"/>
              <a:t>данные относительно текущих целей по длительности (для каждого шага процесса)</a:t>
            </a:r>
          </a:p>
          <a:p>
            <a:pPr lvl="1">
              <a:lnSpc>
                <a:spcPts val="900"/>
              </a:lnSpc>
              <a:spcBef>
                <a:spcPts val="200"/>
              </a:spcBef>
            </a:pPr>
            <a:r>
              <a:rPr lang="ru-RU" sz="1000" dirty="0"/>
              <a:t>Выявить отклонения</a:t>
            </a:r>
          </a:p>
          <a:p>
            <a:pPr lvl="1">
              <a:lnSpc>
                <a:spcPts val="900"/>
              </a:lnSpc>
              <a:spcBef>
                <a:spcPts val="200"/>
              </a:spcBef>
            </a:pPr>
            <a:r>
              <a:rPr lang="ru-RU" sz="1000" dirty="0"/>
              <a:t>Проанализировать </a:t>
            </a:r>
            <a:r>
              <a:rPr lang="ru-RU" sz="1000" dirty="0" smtClean="0"/>
              <a:t>корневые причины</a:t>
            </a:r>
            <a:endParaRPr lang="ru-RU" sz="1000" dirty="0"/>
          </a:p>
          <a:p>
            <a:pPr lvl="1">
              <a:lnSpc>
                <a:spcPts val="900"/>
              </a:lnSpc>
              <a:spcBef>
                <a:spcPts val="200"/>
              </a:spcBef>
            </a:pPr>
            <a:r>
              <a:rPr lang="ru-RU" sz="1000" dirty="0"/>
              <a:t>Разработать гипотезы по устранению </a:t>
            </a:r>
            <a:r>
              <a:rPr lang="ru-RU" sz="1000" dirty="0" smtClean="0"/>
              <a:t>корневых причин/проблем</a:t>
            </a:r>
            <a:endParaRPr lang="ru-RU" sz="1000" dirty="0"/>
          </a:p>
          <a:p>
            <a:pPr lvl="1">
              <a:lnSpc>
                <a:spcPts val="900"/>
              </a:lnSpc>
              <a:spcBef>
                <a:spcPts val="200"/>
              </a:spcBef>
            </a:pPr>
            <a:r>
              <a:rPr lang="ru-RU" sz="1000" dirty="0"/>
              <a:t>В случае, когда причиной отклонения является брак, необходимо рассмотреть </a:t>
            </a:r>
            <a:r>
              <a:rPr lang="ru-RU" sz="1000" dirty="0" smtClean="0"/>
              <a:t>возможность</a:t>
            </a:r>
            <a:endParaRPr lang="ru-RU" sz="1000" dirty="0"/>
          </a:p>
          <a:p>
            <a:pPr marL="339725" lvl="2" indent="-144463">
              <a:lnSpc>
                <a:spcPts val="900"/>
              </a:lnSpc>
              <a:spcBef>
                <a:spcPts val="200"/>
              </a:spcBef>
            </a:pPr>
            <a:r>
              <a:rPr lang="ru-RU" sz="1000" dirty="0"/>
              <a:t>Разработки и внедрения требования/стандартов качества </a:t>
            </a:r>
          </a:p>
          <a:p>
            <a:pPr marL="339725" lvl="2" indent="-144463">
              <a:lnSpc>
                <a:spcPts val="900"/>
              </a:lnSpc>
              <a:spcBef>
                <a:spcPts val="200"/>
              </a:spcBef>
            </a:pPr>
            <a:r>
              <a:rPr lang="ru-RU" sz="1000" dirty="0"/>
              <a:t>Внедрить шаг по контролю соответствия требованиям/стандартам качества</a:t>
            </a:r>
          </a:p>
          <a:p>
            <a:pPr marL="339725" lvl="2" indent="-144463">
              <a:lnSpc>
                <a:spcPts val="900"/>
              </a:lnSpc>
              <a:spcBef>
                <a:spcPts val="200"/>
              </a:spcBef>
            </a:pPr>
            <a:r>
              <a:rPr lang="ru-RU" sz="1000" dirty="0"/>
              <a:t>Учесть соответствие работы сотрудника требованиям по качеству в схеме мотивации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99" y="226777"/>
            <a:ext cx="6878717" cy="584775"/>
          </a:xfrm>
        </p:spPr>
        <p:txBody>
          <a:bodyPr/>
          <a:lstStyle/>
          <a:p>
            <a:pPr marL="444500"/>
            <a:r>
              <a:rPr lang="ru-RU" dirty="0" smtClean="0"/>
              <a:t>Сбор фактических данных. Производственный анализ №1</a:t>
            </a:r>
            <a:endParaRPr lang="ru-RU" dirty="0"/>
          </a:p>
        </p:txBody>
      </p:sp>
      <p:sp>
        <p:nvSpPr>
          <p:cNvPr id="133" name="Oval 171"/>
          <p:cNvSpPr>
            <a:spLocks noChangeArrowheads="1"/>
          </p:cNvSpPr>
          <p:nvPr/>
        </p:nvSpPr>
        <p:spPr bwMode="auto">
          <a:xfrm>
            <a:off x="388012" y="1756517"/>
            <a:ext cx="144000" cy="144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accent6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5" name="Oval 171"/>
          <p:cNvSpPr>
            <a:spLocks noChangeArrowheads="1"/>
          </p:cNvSpPr>
          <p:nvPr/>
        </p:nvSpPr>
        <p:spPr bwMode="auto">
          <a:xfrm>
            <a:off x="388012" y="2119683"/>
            <a:ext cx="144000" cy="144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accent6"/>
            </a:solidFill>
            <a:round/>
            <a:headEnd/>
            <a:tailEnd/>
          </a:ln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2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6" name="Oval 171"/>
          <p:cNvSpPr>
            <a:spLocks noChangeArrowheads="1"/>
          </p:cNvSpPr>
          <p:nvPr/>
        </p:nvSpPr>
        <p:spPr bwMode="auto">
          <a:xfrm>
            <a:off x="388012" y="2686383"/>
            <a:ext cx="144000" cy="144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accent6"/>
            </a:solidFill>
            <a:round/>
            <a:headEnd/>
            <a:tailEnd/>
          </a:ln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3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7" name="Oval 171"/>
          <p:cNvSpPr>
            <a:spLocks noChangeArrowheads="1"/>
          </p:cNvSpPr>
          <p:nvPr/>
        </p:nvSpPr>
        <p:spPr bwMode="auto">
          <a:xfrm>
            <a:off x="388012" y="2852470"/>
            <a:ext cx="144000" cy="144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accent6"/>
            </a:solidFill>
            <a:round/>
            <a:headEnd/>
            <a:tailEnd/>
          </a:ln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4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38" name="Oval 171"/>
          <p:cNvSpPr>
            <a:spLocks noChangeArrowheads="1"/>
          </p:cNvSpPr>
          <p:nvPr/>
        </p:nvSpPr>
        <p:spPr bwMode="auto">
          <a:xfrm>
            <a:off x="388012" y="3097663"/>
            <a:ext cx="144000" cy="144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accent6"/>
            </a:solidFill>
            <a:round/>
            <a:headEnd/>
            <a:tailEnd/>
          </a:ln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5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76" name="Oval 24"/>
          <p:cNvSpPr>
            <a:spLocks noChangeAspect="1" noChangeArrowheads="1"/>
          </p:cNvSpPr>
          <p:nvPr/>
        </p:nvSpPr>
        <p:spPr bwMode="auto">
          <a:xfrm>
            <a:off x="1250655" y="303542"/>
            <a:ext cx="360000" cy="3600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cs typeface="Arial"/>
              </a:rPr>
              <a:t>2.</a:t>
            </a:r>
            <a:r>
              <a:rPr lang="ru-RU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b="1" dirty="0">
              <a:solidFill>
                <a:schemeClr val="bg2"/>
              </a:solidFill>
              <a:cs typeface="Arial"/>
            </a:endParaRPr>
          </a:p>
        </p:txBody>
      </p:sp>
      <p:grpSp>
        <p:nvGrpSpPr>
          <p:cNvPr id="77" name="Group 76"/>
          <p:cNvGrpSpPr/>
          <p:nvPr/>
        </p:nvGrpSpPr>
        <p:grpSpPr>
          <a:xfrm>
            <a:off x="4766198" y="10633"/>
            <a:ext cx="3362074" cy="212366"/>
            <a:chOff x="5375526" y="285750"/>
            <a:chExt cx="3362074" cy="212366"/>
          </a:xfrm>
        </p:grpSpPr>
        <p:sp>
          <p:nvSpPr>
            <p:cNvPr id="78" name="StickerRectangle"/>
            <p:cNvSpPr>
              <a:spLocks noChangeArrowheads="1"/>
            </p:cNvSpPr>
            <p:nvPr/>
          </p:nvSpPr>
          <p:spPr bwMode="auto">
            <a:xfrm>
              <a:off x="5375526" y="285750"/>
              <a:ext cx="336207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200" dirty="0" smtClean="0">
                  <a:solidFill>
                    <a:srgbClr val="808080"/>
                  </a:solidFill>
                  <a:latin typeface="+mn-lt"/>
                </a:rPr>
                <a:t>ИСПОЛНИТЕЛЬ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 – </a:t>
              </a:r>
              <a:r>
                <a:rPr lang="ru-RU" sz="1200" dirty="0">
                  <a:solidFill>
                    <a:srgbClr val="808080"/>
                  </a:solidFill>
                  <a:latin typeface="+mn-lt"/>
                </a:rPr>
                <a:t>ЧЛЕН КОМАНДЫ ПРОЕКТА</a:t>
              </a:r>
            </a:p>
          </p:txBody>
        </p:sp>
        <p:cxnSp>
          <p:nvCxnSpPr>
            <p:cNvPr id="79" name="AutoShape 31"/>
            <p:cNvCxnSpPr>
              <a:cxnSpLocks noChangeShapeType="1"/>
              <a:stCxn id="78" idx="2"/>
              <a:endCxn id="78" idx="4"/>
            </p:cNvCxnSpPr>
            <p:nvPr/>
          </p:nvCxnSpPr>
          <p:spPr bwMode="auto">
            <a:xfrm>
              <a:off x="5375526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32"/>
            <p:cNvCxnSpPr>
              <a:cxnSpLocks noChangeShapeType="1"/>
              <a:stCxn id="78" idx="4"/>
              <a:endCxn id="78" idx="6"/>
            </p:cNvCxnSpPr>
            <p:nvPr/>
          </p:nvCxnSpPr>
          <p:spPr bwMode="auto">
            <a:xfrm>
              <a:off x="5375526" y="498116"/>
              <a:ext cx="336207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1" name="Rectangle 52"/>
          <p:cNvSpPr txBox="1">
            <a:spLocks/>
          </p:cNvSpPr>
          <p:nvPr/>
        </p:nvSpPr>
        <p:spPr>
          <a:xfrm>
            <a:off x="366805" y="975245"/>
            <a:ext cx="8062674" cy="55718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 smtClean="0"/>
              <a:t>Для чего это нужно?</a:t>
            </a:r>
            <a:endParaRPr lang="ru-RU" sz="1000" b="1" dirty="0"/>
          </a:p>
          <a:p>
            <a:pPr lvl="1"/>
            <a:r>
              <a:rPr lang="ru-RU" sz="1000" dirty="0" smtClean="0"/>
              <a:t>Для сбора статистики и выявления </a:t>
            </a:r>
            <a:r>
              <a:rPr lang="ru-RU" sz="1000" dirty="0"/>
              <a:t>отклонений от целевого состояния, </a:t>
            </a:r>
            <a:r>
              <a:rPr lang="ru-RU" sz="1000" dirty="0" smtClean="0"/>
              <a:t> определения корневых причин отклонений и разработки </a:t>
            </a:r>
            <a:r>
              <a:rPr lang="ru-RU" sz="1000" dirty="0"/>
              <a:t>решений </a:t>
            </a:r>
            <a:r>
              <a:rPr lang="ru-RU" sz="1000" dirty="0" smtClean="0"/>
              <a:t> по их </a:t>
            </a:r>
            <a:r>
              <a:rPr lang="ru-RU" sz="1000" dirty="0"/>
              <a:t>устранению. </a:t>
            </a:r>
            <a:r>
              <a:rPr lang="ru-RU" sz="1000" dirty="0" smtClean="0"/>
              <a:t>Рекомендация: </a:t>
            </a:r>
            <a:r>
              <a:rPr lang="ru-RU" sz="1000" dirty="0"/>
              <a:t>н</a:t>
            </a:r>
            <a:r>
              <a:rPr lang="ru-RU" sz="1000" dirty="0" smtClean="0"/>
              <a:t>еобходимо </a:t>
            </a:r>
            <a:r>
              <a:rPr lang="ru-RU" sz="1000" dirty="0"/>
              <a:t>пройти тренинг по использованию данного </a:t>
            </a:r>
            <a:r>
              <a:rPr lang="ru-RU" sz="1000" dirty="0" smtClean="0"/>
              <a:t>инструмента</a:t>
            </a:r>
            <a:endParaRPr lang="ru-RU" sz="1000" dirty="0"/>
          </a:p>
        </p:txBody>
      </p:sp>
      <p:grpSp>
        <p:nvGrpSpPr>
          <p:cNvPr id="86" name="Group 85"/>
          <p:cNvGrpSpPr>
            <a:grpSpLocks/>
          </p:cNvGrpSpPr>
          <p:nvPr/>
        </p:nvGrpSpPr>
        <p:grpSpPr>
          <a:xfrm>
            <a:off x="70418" y="911028"/>
            <a:ext cx="827231" cy="685617"/>
            <a:chOff x="1169295" y="884766"/>
            <a:chExt cx="627161" cy="515673"/>
          </a:xfrm>
        </p:grpSpPr>
        <p:grpSp>
          <p:nvGrpSpPr>
            <p:cNvPr id="87" name="Group 86"/>
            <p:cNvGrpSpPr/>
            <p:nvPr>
              <p:custDataLst>
                <p:tags r:id="rId20"/>
              </p:custDataLst>
            </p:nvPr>
          </p:nvGrpSpPr>
          <p:grpSpPr>
            <a:xfrm>
              <a:off x="1169295" y="884766"/>
              <a:ext cx="627161" cy="515673"/>
              <a:chOff x="1515968" y="5382479"/>
              <a:chExt cx="613216" cy="504207"/>
            </a:xfrm>
          </p:grpSpPr>
          <p:pic>
            <p:nvPicPr>
              <p:cNvPr id="160" name="Picture 125"/>
              <p:cNvPicPr>
                <a:picLocks noChangeAspect="1" noChangeArrowheads="1"/>
              </p:cNvPicPr>
              <p:nvPr>
                <p:custDataLst>
                  <p:tags r:id="rId21"/>
                </p:custDataLst>
              </p:nvPr>
            </p:nvPicPr>
            <p:blipFill>
              <a:blip r:embed="rId27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611"/>
              <a:stretch>
                <a:fillRect/>
              </a:stretch>
            </p:blipFill>
            <p:spPr bwMode="auto">
              <a:xfrm rot="19634544">
                <a:off x="1610009" y="5737730"/>
                <a:ext cx="519175" cy="148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1" name="Oval 150"/>
              <p:cNvSpPr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1515968" y="5382479"/>
                <a:ext cx="453272" cy="4532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ru-RU" sz="1000" dirty="0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1306317" y="986347"/>
              <a:ext cx="174625" cy="266700"/>
              <a:chOff x="-204305" y="977900"/>
              <a:chExt cx="174625" cy="266700"/>
            </a:xfrm>
          </p:grpSpPr>
          <p:sp>
            <p:nvSpPr>
              <p:cNvPr id="158" name="Freeform 38"/>
              <p:cNvSpPr>
                <a:spLocks/>
              </p:cNvSpPr>
              <p:nvPr/>
            </p:nvSpPr>
            <p:spPr bwMode="auto">
              <a:xfrm>
                <a:off x="-138113" y="1196975"/>
                <a:ext cx="47625" cy="47625"/>
              </a:xfrm>
              <a:custGeom>
                <a:avLst/>
                <a:gdLst>
                  <a:gd name="T0" fmla="*/ 220 w 220"/>
                  <a:gd name="T1" fmla="*/ 216 h 216"/>
                  <a:gd name="T2" fmla="*/ 220 w 220"/>
                  <a:gd name="T3" fmla="*/ 0 h 216"/>
                  <a:gd name="T4" fmla="*/ 4 w 220"/>
                  <a:gd name="T5" fmla="*/ 0 h 216"/>
                  <a:gd name="T6" fmla="*/ 7 w 220"/>
                  <a:gd name="T7" fmla="*/ 216 h 216"/>
                  <a:gd name="T8" fmla="*/ 220 w 220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216">
                    <a:moveTo>
                      <a:pt x="220" y="216"/>
                    </a:moveTo>
                    <a:cubicBezTo>
                      <a:pt x="220" y="144"/>
                      <a:pt x="220" y="72"/>
                      <a:pt x="220" y="0"/>
                    </a:cubicBezTo>
                    <a:cubicBezTo>
                      <a:pt x="148" y="0"/>
                      <a:pt x="76" y="0"/>
                      <a:pt x="4" y="0"/>
                    </a:cubicBezTo>
                    <a:cubicBezTo>
                      <a:pt x="6" y="71"/>
                      <a:pt x="0" y="150"/>
                      <a:pt x="7" y="216"/>
                    </a:cubicBezTo>
                    <a:cubicBezTo>
                      <a:pt x="78" y="216"/>
                      <a:pt x="149" y="216"/>
                      <a:pt x="220" y="21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9" name="Freeform 39"/>
              <p:cNvSpPr>
                <a:spLocks/>
              </p:cNvSpPr>
              <p:nvPr/>
            </p:nvSpPr>
            <p:spPr bwMode="auto">
              <a:xfrm>
                <a:off x="-204305" y="977900"/>
                <a:ext cx="174625" cy="203200"/>
              </a:xfrm>
              <a:custGeom>
                <a:avLst/>
                <a:gdLst>
                  <a:gd name="T0" fmla="*/ 498 w 789"/>
                  <a:gd name="T1" fmla="*/ 926 h 926"/>
                  <a:gd name="T2" fmla="*/ 714 w 789"/>
                  <a:gd name="T3" fmla="*/ 608 h 926"/>
                  <a:gd name="T4" fmla="*/ 789 w 789"/>
                  <a:gd name="T5" fmla="*/ 407 h 926"/>
                  <a:gd name="T6" fmla="*/ 717 w 789"/>
                  <a:gd name="T7" fmla="*/ 194 h 926"/>
                  <a:gd name="T8" fmla="*/ 120 w 789"/>
                  <a:gd name="T9" fmla="*/ 140 h 926"/>
                  <a:gd name="T10" fmla="*/ 0 w 789"/>
                  <a:gd name="T11" fmla="*/ 422 h 926"/>
                  <a:gd name="T12" fmla="*/ 222 w 789"/>
                  <a:gd name="T13" fmla="*/ 422 h 926"/>
                  <a:gd name="T14" fmla="*/ 303 w 789"/>
                  <a:gd name="T15" fmla="*/ 269 h 926"/>
                  <a:gd name="T16" fmla="*/ 516 w 789"/>
                  <a:gd name="T17" fmla="*/ 305 h 926"/>
                  <a:gd name="T18" fmla="*/ 534 w 789"/>
                  <a:gd name="T19" fmla="*/ 485 h 926"/>
                  <a:gd name="T20" fmla="*/ 312 w 789"/>
                  <a:gd name="T21" fmla="*/ 728 h 926"/>
                  <a:gd name="T22" fmla="*/ 294 w 789"/>
                  <a:gd name="T23" fmla="*/ 926 h 926"/>
                  <a:gd name="T24" fmla="*/ 498 w 789"/>
                  <a:gd name="T25" fmla="*/ 926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9" h="926">
                    <a:moveTo>
                      <a:pt x="498" y="926"/>
                    </a:moveTo>
                    <a:cubicBezTo>
                      <a:pt x="481" y="739"/>
                      <a:pt x="632" y="700"/>
                      <a:pt x="714" y="608"/>
                    </a:cubicBezTo>
                    <a:cubicBezTo>
                      <a:pt x="755" y="561"/>
                      <a:pt x="789" y="496"/>
                      <a:pt x="789" y="407"/>
                    </a:cubicBezTo>
                    <a:cubicBezTo>
                      <a:pt x="789" y="317"/>
                      <a:pt x="762" y="246"/>
                      <a:pt x="717" y="194"/>
                    </a:cubicBezTo>
                    <a:cubicBezTo>
                      <a:pt x="585" y="44"/>
                      <a:pt x="291" y="0"/>
                      <a:pt x="120" y="140"/>
                    </a:cubicBezTo>
                    <a:cubicBezTo>
                      <a:pt x="45" y="201"/>
                      <a:pt x="1" y="295"/>
                      <a:pt x="0" y="422"/>
                    </a:cubicBezTo>
                    <a:cubicBezTo>
                      <a:pt x="74" y="422"/>
                      <a:pt x="148" y="422"/>
                      <a:pt x="222" y="422"/>
                    </a:cubicBezTo>
                    <a:cubicBezTo>
                      <a:pt x="226" y="347"/>
                      <a:pt x="253" y="292"/>
                      <a:pt x="303" y="269"/>
                    </a:cubicBezTo>
                    <a:cubicBezTo>
                      <a:pt x="378" y="234"/>
                      <a:pt x="480" y="257"/>
                      <a:pt x="516" y="305"/>
                    </a:cubicBezTo>
                    <a:cubicBezTo>
                      <a:pt x="547" y="347"/>
                      <a:pt x="562" y="424"/>
                      <a:pt x="534" y="485"/>
                    </a:cubicBezTo>
                    <a:cubicBezTo>
                      <a:pt x="489" y="582"/>
                      <a:pt x="355" y="616"/>
                      <a:pt x="312" y="728"/>
                    </a:cubicBezTo>
                    <a:cubicBezTo>
                      <a:pt x="294" y="774"/>
                      <a:pt x="287" y="875"/>
                      <a:pt x="294" y="926"/>
                    </a:cubicBezTo>
                    <a:cubicBezTo>
                      <a:pt x="362" y="926"/>
                      <a:pt x="430" y="926"/>
                      <a:pt x="498" y="9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62" name="Rectangle 52"/>
          <p:cNvSpPr txBox="1">
            <a:spLocks/>
          </p:cNvSpPr>
          <p:nvPr/>
        </p:nvSpPr>
        <p:spPr>
          <a:xfrm>
            <a:off x="347679" y="5578780"/>
            <a:ext cx="8062674" cy="6523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>
                <a:solidFill>
                  <a:schemeClr val="tx1"/>
                </a:solidFill>
              </a:rPr>
              <a:t>Результат и конечные продукты</a:t>
            </a:r>
          </a:p>
          <a:p>
            <a:pPr lvl="1"/>
            <a:r>
              <a:rPr lang="ru-RU" sz="1000" dirty="0" smtClean="0"/>
              <a:t>Собраны </a:t>
            </a:r>
            <a:r>
              <a:rPr lang="ru-RU" sz="1000" dirty="0"/>
              <a:t>данные по длительности процессов</a:t>
            </a:r>
          </a:p>
          <a:p>
            <a:pPr lvl="1"/>
            <a:r>
              <a:rPr lang="ru-RU" sz="1000" dirty="0" smtClean="0"/>
              <a:t>Заполнен шаблон производственного контроля (отображены фактические данные, разработан </a:t>
            </a:r>
            <a:r>
              <a:rPr lang="ru-RU" sz="1000" dirty="0"/>
              <a:t>список </a:t>
            </a:r>
            <a:r>
              <a:rPr lang="ru-RU" sz="1000" dirty="0" smtClean="0"/>
              <a:t>проблем, корневых причин </a:t>
            </a:r>
            <a:r>
              <a:rPr lang="ru-RU" sz="1000" dirty="0"/>
              <a:t>и гипотез по их </a:t>
            </a:r>
            <a:r>
              <a:rPr lang="ru-RU" sz="1000" dirty="0" smtClean="0"/>
              <a:t>устранению)</a:t>
            </a:r>
            <a:endParaRPr lang="ru-RU" sz="1000" dirty="0"/>
          </a:p>
        </p:txBody>
      </p:sp>
      <p:grpSp>
        <p:nvGrpSpPr>
          <p:cNvPr id="196" name="Group 195"/>
          <p:cNvGrpSpPr/>
          <p:nvPr/>
        </p:nvGrpSpPr>
        <p:grpSpPr>
          <a:xfrm>
            <a:off x="-10759" y="5430419"/>
            <a:ext cx="769272" cy="835376"/>
            <a:chOff x="-10759" y="5430419"/>
            <a:chExt cx="769272" cy="835376"/>
          </a:xfrm>
        </p:grpSpPr>
        <p:sp>
          <p:nvSpPr>
            <p:cNvPr id="197" name="Oval 196"/>
            <p:cNvSpPr>
              <a:spLocks/>
            </p:cNvSpPr>
            <p:nvPr/>
          </p:nvSpPr>
          <p:spPr>
            <a:xfrm>
              <a:off x="39971" y="5578780"/>
              <a:ext cx="648000" cy="648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98" name="Group 2100"/>
            <p:cNvGrpSpPr>
              <a:grpSpLocks/>
            </p:cNvGrpSpPr>
            <p:nvPr/>
          </p:nvGrpSpPr>
          <p:grpSpPr bwMode="auto">
            <a:xfrm>
              <a:off x="-10759" y="5430419"/>
              <a:ext cx="769272" cy="835376"/>
              <a:chOff x="2140" y="1477"/>
              <a:chExt cx="905" cy="998"/>
            </a:xfrm>
          </p:grpSpPr>
          <p:sp>
            <p:nvSpPr>
              <p:cNvPr id="199" name="AutoShape 2069"/>
              <p:cNvSpPr>
                <a:spLocks noChangeAspect="1" noChangeArrowheads="1" noTextEdit="1"/>
              </p:cNvSpPr>
              <p:nvPr/>
            </p:nvSpPr>
            <p:spPr bwMode="auto">
              <a:xfrm>
                <a:off x="2140" y="1477"/>
                <a:ext cx="905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0" name="Freeform 2071"/>
              <p:cNvSpPr>
                <a:spLocks/>
              </p:cNvSpPr>
              <p:nvPr/>
            </p:nvSpPr>
            <p:spPr bwMode="auto">
              <a:xfrm>
                <a:off x="2208" y="2040"/>
                <a:ext cx="739" cy="367"/>
              </a:xfrm>
              <a:custGeom>
                <a:avLst/>
                <a:gdLst>
                  <a:gd name="T0" fmla="*/ 54 w 739"/>
                  <a:gd name="T1" fmla="*/ 0 h 367"/>
                  <a:gd name="T2" fmla="*/ 59 w 739"/>
                  <a:gd name="T3" fmla="*/ 63 h 367"/>
                  <a:gd name="T4" fmla="*/ 79 w 739"/>
                  <a:gd name="T5" fmla="*/ 127 h 367"/>
                  <a:gd name="T6" fmla="*/ 108 w 739"/>
                  <a:gd name="T7" fmla="*/ 181 h 367"/>
                  <a:gd name="T8" fmla="*/ 167 w 739"/>
                  <a:gd name="T9" fmla="*/ 244 h 367"/>
                  <a:gd name="T10" fmla="*/ 221 w 739"/>
                  <a:gd name="T11" fmla="*/ 278 h 367"/>
                  <a:gd name="T12" fmla="*/ 274 w 739"/>
                  <a:gd name="T13" fmla="*/ 303 h 367"/>
                  <a:gd name="T14" fmla="*/ 338 w 739"/>
                  <a:gd name="T15" fmla="*/ 318 h 367"/>
                  <a:gd name="T16" fmla="*/ 372 w 739"/>
                  <a:gd name="T17" fmla="*/ 318 h 367"/>
                  <a:gd name="T18" fmla="*/ 436 w 739"/>
                  <a:gd name="T19" fmla="*/ 313 h 367"/>
                  <a:gd name="T20" fmla="*/ 495 w 739"/>
                  <a:gd name="T21" fmla="*/ 293 h 367"/>
                  <a:gd name="T22" fmla="*/ 548 w 739"/>
                  <a:gd name="T23" fmla="*/ 264 h 367"/>
                  <a:gd name="T24" fmla="*/ 597 w 739"/>
                  <a:gd name="T25" fmla="*/ 225 h 367"/>
                  <a:gd name="T26" fmla="*/ 636 w 739"/>
                  <a:gd name="T27" fmla="*/ 181 h 367"/>
                  <a:gd name="T28" fmla="*/ 666 w 739"/>
                  <a:gd name="T29" fmla="*/ 127 h 367"/>
                  <a:gd name="T30" fmla="*/ 685 w 739"/>
                  <a:gd name="T31" fmla="*/ 63 h 367"/>
                  <a:gd name="T32" fmla="*/ 690 w 739"/>
                  <a:gd name="T33" fmla="*/ 0 h 367"/>
                  <a:gd name="T34" fmla="*/ 739 w 739"/>
                  <a:gd name="T35" fmla="*/ 0 h 367"/>
                  <a:gd name="T36" fmla="*/ 734 w 739"/>
                  <a:gd name="T37" fmla="*/ 73 h 367"/>
                  <a:gd name="T38" fmla="*/ 710 w 739"/>
                  <a:gd name="T39" fmla="*/ 141 h 367"/>
                  <a:gd name="T40" fmla="*/ 676 w 739"/>
                  <a:gd name="T41" fmla="*/ 205 h 367"/>
                  <a:gd name="T42" fmla="*/ 632 w 739"/>
                  <a:gd name="T43" fmla="*/ 259 h 367"/>
                  <a:gd name="T44" fmla="*/ 578 w 739"/>
                  <a:gd name="T45" fmla="*/ 308 h 367"/>
                  <a:gd name="T46" fmla="*/ 514 w 739"/>
                  <a:gd name="T47" fmla="*/ 342 h 367"/>
                  <a:gd name="T48" fmla="*/ 446 w 739"/>
                  <a:gd name="T49" fmla="*/ 362 h 367"/>
                  <a:gd name="T50" fmla="*/ 372 w 739"/>
                  <a:gd name="T51" fmla="*/ 367 h 367"/>
                  <a:gd name="T52" fmla="*/ 333 w 739"/>
                  <a:gd name="T53" fmla="*/ 367 h 367"/>
                  <a:gd name="T54" fmla="*/ 260 w 739"/>
                  <a:gd name="T55" fmla="*/ 352 h 367"/>
                  <a:gd name="T56" fmla="*/ 196 w 739"/>
                  <a:gd name="T57" fmla="*/ 322 h 367"/>
                  <a:gd name="T58" fmla="*/ 137 w 739"/>
                  <a:gd name="T59" fmla="*/ 283 h 367"/>
                  <a:gd name="T60" fmla="*/ 89 w 739"/>
                  <a:gd name="T61" fmla="*/ 234 h 367"/>
                  <a:gd name="T62" fmla="*/ 45 w 739"/>
                  <a:gd name="T63" fmla="*/ 176 h 367"/>
                  <a:gd name="T64" fmla="*/ 20 w 739"/>
                  <a:gd name="T65" fmla="*/ 112 h 367"/>
                  <a:gd name="T66" fmla="*/ 5 w 739"/>
                  <a:gd name="T67" fmla="*/ 39 h 367"/>
                  <a:gd name="T68" fmla="*/ 54 w 739"/>
                  <a:gd name="T6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39" h="367">
                    <a:moveTo>
                      <a:pt x="54" y="0"/>
                    </a:moveTo>
                    <a:lnTo>
                      <a:pt x="54" y="0"/>
                    </a:lnTo>
                    <a:lnTo>
                      <a:pt x="54" y="34"/>
                    </a:lnTo>
                    <a:lnTo>
                      <a:pt x="59" y="63"/>
                    </a:lnTo>
                    <a:lnTo>
                      <a:pt x="64" y="97"/>
                    </a:lnTo>
                    <a:lnTo>
                      <a:pt x="79" y="127"/>
                    </a:lnTo>
                    <a:lnTo>
                      <a:pt x="89" y="151"/>
                    </a:lnTo>
                    <a:lnTo>
                      <a:pt x="108" y="181"/>
                    </a:lnTo>
                    <a:lnTo>
                      <a:pt x="147" y="225"/>
                    </a:lnTo>
                    <a:lnTo>
                      <a:pt x="167" y="244"/>
                    </a:lnTo>
                    <a:lnTo>
                      <a:pt x="191" y="264"/>
                    </a:lnTo>
                    <a:lnTo>
                      <a:pt x="221" y="278"/>
                    </a:lnTo>
                    <a:lnTo>
                      <a:pt x="245" y="293"/>
                    </a:lnTo>
                    <a:lnTo>
                      <a:pt x="274" y="303"/>
                    </a:lnTo>
                    <a:lnTo>
                      <a:pt x="309" y="313"/>
                    </a:lnTo>
                    <a:lnTo>
                      <a:pt x="338" y="318"/>
                    </a:lnTo>
                    <a:lnTo>
                      <a:pt x="372" y="318"/>
                    </a:lnTo>
                    <a:lnTo>
                      <a:pt x="372" y="318"/>
                    </a:lnTo>
                    <a:lnTo>
                      <a:pt x="402" y="318"/>
                    </a:lnTo>
                    <a:lnTo>
                      <a:pt x="436" y="313"/>
                    </a:lnTo>
                    <a:lnTo>
                      <a:pt x="465" y="303"/>
                    </a:lnTo>
                    <a:lnTo>
                      <a:pt x="495" y="293"/>
                    </a:lnTo>
                    <a:lnTo>
                      <a:pt x="524" y="278"/>
                    </a:lnTo>
                    <a:lnTo>
                      <a:pt x="548" y="264"/>
                    </a:lnTo>
                    <a:lnTo>
                      <a:pt x="573" y="244"/>
                    </a:lnTo>
                    <a:lnTo>
                      <a:pt x="597" y="225"/>
                    </a:lnTo>
                    <a:lnTo>
                      <a:pt x="617" y="205"/>
                    </a:lnTo>
                    <a:lnTo>
                      <a:pt x="636" y="181"/>
                    </a:lnTo>
                    <a:lnTo>
                      <a:pt x="651" y="151"/>
                    </a:lnTo>
                    <a:lnTo>
                      <a:pt x="666" y="127"/>
                    </a:lnTo>
                    <a:lnTo>
                      <a:pt x="676" y="97"/>
                    </a:lnTo>
                    <a:lnTo>
                      <a:pt x="685" y="63"/>
                    </a:lnTo>
                    <a:lnTo>
                      <a:pt x="690" y="34"/>
                    </a:lnTo>
                    <a:lnTo>
                      <a:pt x="690" y="0"/>
                    </a:lnTo>
                    <a:lnTo>
                      <a:pt x="739" y="0"/>
                    </a:lnTo>
                    <a:lnTo>
                      <a:pt x="739" y="0"/>
                    </a:lnTo>
                    <a:lnTo>
                      <a:pt x="739" y="39"/>
                    </a:lnTo>
                    <a:lnTo>
                      <a:pt x="734" y="73"/>
                    </a:lnTo>
                    <a:lnTo>
                      <a:pt x="724" y="112"/>
                    </a:lnTo>
                    <a:lnTo>
                      <a:pt x="710" y="141"/>
                    </a:lnTo>
                    <a:lnTo>
                      <a:pt x="695" y="176"/>
                    </a:lnTo>
                    <a:lnTo>
                      <a:pt x="676" y="205"/>
                    </a:lnTo>
                    <a:lnTo>
                      <a:pt x="656" y="234"/>
                    </a:lnTo>
                    <a:lnTo>
                      <a:pt x="632" y="259"/>
                    </a:lnTo>
                    <a:lnTo>
                      <a:pt x="607" y="283"/>
                    </a:lnTo>
                    <a:lnTo>
                      <a:pt x="578" y="308"/>
                    </a:lnTo>
                    <a:lnTo>
                      <a:pt x="548" y="322"/>
                    </a:lnTo>
                    <a:lnTo>
                      <a:pt x="514" y="342"/>
                    </a:lnTo>
                    <a:lnTo>
                      <a:pt x="480" y="352"/>
                    </a:lnTo>
                    <a:lnTo>
                      <a:pt x="446" y="362"/>
                    </a:lnTo>
                    <a:lnTo>
                      <a:pt x="407" y="367"/>
                    </a:lnTo>
                    <a:lnTo>
                      <a:pt x="372" y="367"/>
                    </a:lnTo>
                    <a:lnTo>
                      <a:pt x="372" y="367"/>
                    </a:lnTo>
                    <a:lnTo>
                      <a:pt x="333" y="367"/>
                    </a:lnTo>
                    <a:lnTo>
                      <a:pt x="299" y="362"/>
                    </a:lnTo>
                    <a:lnTo>
                      <a:pt x="260" y="352"/>
                    </a:lnTo>
                    <a:lnTo>
                      <a:pt x="226" y="342"/>
                    </a:lnTo>
                    <a:lnTo>
                      <a:pt x="196" y="322"/>
                    </a:lnTo>
                    <a:lnTo>
                      <a:pt x="167" y="308"/>
                    </a:lnTo>
                    <a:lnTo>
                      <a:pt x="137" y="283"/>
                    </a:lnTo>
                    <a:lnTo>
                      <a:pt x="108" y="259"/>
                    </a:lnTo>
                    <a:lnTo>
                      <a:pt x="89" y="234"/>
                    </a:lnTo>
                    <a:lnTo>
                      <a:pt x="64" y="205"/>
                    </a:lnTo>
                    <a:lnTo>
                      <a:pt x="45" y="176"/>
                    </a:lnTo>
                    <a:lnTo>
                      <a:pt x="30" y="141"/>
                    </a:lnTo>
                    <a:lnTo>
                      <a:pt x="20" y="112"/>
                    </a:lnTo>
                    <a:lnTo>
                      <a:pt x="10" y="73"/>
                    </a:lnTo>
                    <a:lnTo>
                      <a:pt x="5" y="39"/>
                    </a:lnTo>
                    <a:lnTo>
                      <a:pt x="0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1" name="Freeform 2072"/>
              <p:cNvSpPr>
                <a:spLocks/>
              </p:cNvSpPr>
              <p:nvPr/>
            </p:nvSpPr>
            <p:spPr bwMode="auto">
              <a:xfrm>
                <a:off x="2208" y="1673"/>
                <a:ext cx="739" cy="367"/>
              </a:xfrm>
              <a:custGeom>
                <a:avLst/>
                <a:gdLst>
                  <a:gd name="T0" fmla="*/ 54 w 739"/>
                  <a:gd name="T1" fmla="*/ 367 h 367"/>
                  <a:gd name="T2" fmla="*/ 59 w 739"/>
                  <a:gd name="T3" fmla="*/ 303 h 367"/>
                  <a:gd name="T4" fmla="*/ 79 w 739"/>
                  <a:gd name="T5" fmla="*/ 244 h 367"/>
                  <a:gd name="T6" fmla="*/ 108 w 739"/>
                  <a:gd name="T7" fmla="*/ 190 h 367"/>
                  <a:gd name="T8" fmla="*/ 191 w 739"/>
                  <a:gd name="T9" fmla="*/ 102 h 367"/>
                  <a:gd name="T10" fmla="*/ 245 w 739"/>
                  <a:gd name="T11" fmla="*/ 73 h 367"/>
                  <a:gd name="T12" fmla="*/ 309 w 739"/>
                  <a:gd name="T13" fmla="*/ 54 h 367"/>
                  <a:gd name="T14" fmla="*/ 372 w 739"/>
                  <a:gd name="T15" fmla="*/ 49 h 367"/>
                  <a:gd name="T16" fmla="*/ 402 w 739"/>
                  <a:gd name="T17" fmla="*/ 49 h 367"/>
                  <a:gd name="T18" fmla="*/ 465 w 739"/>
                  <a:gd name="T19" fmla="*/ 63 h 367"/>
                  <a:gd name="T20" fmla="*/ 524 w 739"/>
                  <a:gd name="T21" fmla="*/ 88 h 367"/>
                  <a:gd name="T22" fmla="*/ 597 w 739"/>
                  <a:gd name="T23" fmla="*/ 142 h 367"/>
                  <a:gd name="T24" fmla="*/ 651 w 739"/>
                  <a:gd name="T25" fmla="*/ 215 h 367"/>
                  <a:gd name="T26" fmla="*/ 676 w 739"/>
                  <a:gd name="T27" fmla="*/ 274 h 367"/>
                  <a:gd name="T28" fmla="*/ 690 w 739"/>
                  <a:gd name="T29" fmla="*/ 332 h 367"/>
                  <a:gd name="T30" fmla="*/ 739 w 739"/>
                  <a:gd name="T31" fmla="*/ 367 h 367"/>
                  <a:gd name="T32" fmla="*/ 739 w 739"/>
                  <a:gd name="T33" fmla="*/ 327 h 367"/>
                  <a:gd name="T34" fmla="*/ 724 w 739"/>
                  <a:gd name="T35" fmla="*/ 259 h 367"/>
                  <a:gd name="T36" fmla="*/ 695 w 739"/>
                  <a:gd name="T37" fmla="*/ 190 h 367"/>
                  <a:gd name="T38" fmla="*/ 656 w 739"/>
                  <a:gd name="T39" fmla="*/ 132 h 367"/>
                  <a:gd name="T40" fmla="*/ 607 w 739"/>
                  <a:gd name="T41" fmla="*/ 83 h 367"/>
                  <a:gd name="T42" fmla="*/ 548 w 739"/>
                  <a:gd name="T43" fmla="*/ 44 h 367"/>
                  <a:gd name="T44" fmla="*/ 480 w 739"/>
                  <a:gd name="T45" fmla="*/ 14 h 367"/>
                  <a:gd name="T46" fmla="*/ 407 w 739"/>
                  <a:gd name="T47" fmla="*/ 0 h 367"/>
                  <a:gd name="T48" fmla="*/ 372 w 739"/>
                  <a:gd name="T49" fmla="*/ 0 h 367"/>
                  <a:gd name="T50" fmla="*/ 299 w 739"/>
                  <a:gd name="T51" fmla="*/ 5 h 367"/>
                  <a:gd name="T52" fmla="*/ 226 w 739"/>
                  <a:gd name="T53" fmla="*/ 29 h 367"/>
                  <a:gd name="T54" fmla="*/ 167 w 739"/>
                  <a:gd name="T55" fmla="*/ 63 h 367"/>
                  <a:gd name="T56" fmla="*/ 108 w 739"/>
                  <a:gd name="T57" fmla="*/ 107 h 367"/>
                  <a:gd name="T58" fmla="*/ 64 w 739"/>
                  <a:gd name="T59" fmla="*/ 161 h 367"/>
                  <a:gd name="T60" fmla="*/ 30 w 739"/>
                  <a:gd name="T61" fmla="*/ 225 h 367"/>
                  <a:gd name="T62" fmla="*/ 10 w 739"/>
                  <a:gd name="T63" fmla="*/ 293 h 367"/>
                  <a:gd name="T64" fmla="*/ 0 w 739"/>
                  <a:gd name="T65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9" h="367">
                    <a:moveTo>
                      <a:pt x="54" y="367"/>
                    </a:moveTo>
                    <a:lnTo>
                      <a:pt x="54" y="367"/>
                    </a:lnTo>
                    <a:lnTo>
                      <a:pt x="54" y="332"/>
                    </a:lnTo>
                    <a:lnTo>
                      <a:pt x="59" y="303"/>
                    </a:lnTo>
                    <a:lnTo>
                      <a:pt x="64" y="274"/>
                    </a:lnTo>
                    <a:lnTo>
                      <a:pt x="79" y="244"/>
                    </a:lnTo>
                    <a:lnTo>
                      <a:pt x="89" y="215"/>
                    </a:lnTo>
                    <a:lnTo>
                      <a:pt x="108" y="190"/>
                    </a:lnTo>
                    <a:lnTo>
                      <a:pt x="147" y="142"/>
                    </a:lnTo>
                    <a:lnTo>
                      <a:pt x="191" y="102"/>
                    </a:lnTo>
                    <a:lnTo>
                      <a:pt x="221" y="88"/>
                    </a:lnTo>
                    <a:lnTo>
                      <a:pt x="245" y="73"/>
                    </a:lnTo>
                    <a:lnTo>
                      <a:pt x="274" y="63"/>
                    </a:lnTo>
                    <a:lnTo>
                      <a:pt x="309" y="54"/>
                    </a:lnTo>
                    <a:lnTo>
                      <a:pt x="338" y="49"/>
                    </a:lnTo>
                    <a:lnTo>
                      <a:pt x="372" y="49"/>
                    </a:lnTo>
                    <a:lnTo>
                      <a:pt x="372" y="49"/>
                    </a:lnTo>
                    <a:lnTo>
                      <a:pt x="402" y="49"/>
                    </a:lnTo>
                    <a:lnTo>
                      <a:pt x="436" y="54"/>
                    </a:lnTo>
                    <a:lnTo>
                      <a:pt x="465" y="63"/>
                    </a:lnTo>
                    <a:lnTo>
                      <a:pt x="495" y="73"/>
                    </a:lnTo>
                    <a:lnTo>
                      <a:pt x="524" y="88"/>
                    </a:lnTo>
                    <a:lnTo>
                      <a:pt x="548" y="102"/>
                    </a:lnTo>
                    <a:lnTo>
                      <a:pt x="597" y="142"/>
                    </a:lnTo>
                    <a:lnTo>
                      <a:pt x="636" y="190"/>
                    </a:lnTo>
                    <a:lnTo>
                      <a:pt x="651" y="215"/>
                    </a:lnTo>
                    <a:lnTo>
                      <a:pt x="666" y="244"/>
                    </a:lnTo>
                    <a:lnTo>
                      <a:pt x="676" y="274"/>
                    </a:lnTo>
                    <a:lnTo>
                      <a:pt x="685" y="303"/>
                    </a:lnTo>
                    <a:lnTo>
                      <a:pt x="690" y="332"/>
                    </a:lnTo>
                    <a:lnTo>
                      <a:pt x="690" y="367"/>
                    </a:lnTo>
                    <a:lnTo>
                      <a:pt x="739" y="367"/>
                    </a:lnTo>
                    <a:lnTo>
                      <a:pt x="739" y="367"/>
                    </a:lnTo>
                    <a:lnTo>
                      <a:pt x="739" y="327"/>
                    </a:lnTo>
                    <a:lnTo>
                      <a:pt x="734" y="293"/>
                    </a:lnTo>
                    <a:lnTo>
                      <a:pt x="724" y="259"/>
                    </a:lnTo>
                    <a:lnTo>
                      <a:pt x="710" y="225"/>
                    </a:lnTo>
                    <a:lnTo>
                      <a:pt x="695" y="190"/>
                    </a:lnTo>
                    <a:lnTo>
                      <a:pt x="676" y="161"/>
                    </a:lnTo>
                    <a:lnTo>
                      <a:pt x="656" y="132"/>
                    </a:lnTo>
                    <a:lnTo>
                      <a:pt x="632" y="107"/>
                    </a:lnTo>
                    <a:lnTo>
                      <a:pt x="607" y="83"/>
                    </a:lnTo>
                    <a:lnTo>
                      <a:pt x="578" y="63"/>
                    </a:lnTo>
                    <a:lnTo>
                      <a:pt x="548" y="44"/>
                    </a:lnTo>
                    <a:lnTo>
                      <a:pt x="514" y="29"/>
                    </a:lnTo>
                    <a:lnTo>
                      <a:pt x="480" y="14"/>
                    </a:lnTo>
                    <a:lnTo>
                      <a:pt x="446" y="5"/>
                    </a:lnTo>
                    <a:lnTo>
                      <a:pt x="407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33" y="0"/>
                    </a:lnTo>
                    <a:lnTo>
                      <a:pt x="299" y="5"/>
                    </a:lnTo>
                    <a:lnTo>
                      <a:pt x="260" y="14"/>
                    </a:lnTo>
                    <a:lnTo>
                      <a:pt x="226" y="29"/>
                    </a:lnTo>
                    <a:lnTo>
                      <a:pt x="196" y="44"/>
                    </a:lnTo>
                    <a:lnTo>
                      <a:pt x="167" y="63"/>
                    </a:lnTo>
                    <a:lnTo>
                      <a:pt x="137" y="83"/>
                    </a:lnTo>
                    <a:lnTo>
                      <a:pt x="108" y="107"/>
                    </a:lnTo>
                    <a:lnTo>
                      <a:pt x="89" y="132"/>
                    </a:lnTo>
                    <a:lnTo>
                      <a:pt x="64" y="161"/>
                    </a:lnTo>
                    <a:lnTo>
                      <a:pt x="45" y="190"/>
                    </a:lnTo>
                    <a:lnTo>
                      <a:pt x="30" y="225"/>
                    </a:lnTo>
                    <a:lnTo>
                      <a:pt x="20" y="259"/>
                    </a:lnTo>
                    <a:lnTo>
                      <a:pt x="10" y="293"/>
                    </a:lnTo>
                    <a:lnTo>
                      <a:pt x="5" y="327"/>
                    </a:lnTo>
                    <a:lnTo>
                      <a:pt x="0" y="367"/>
                    </a:lnTo>
                    <a:lnTo>
                      <a:pt x="54" y="36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2" name="Freeform 2073"/>
              <p:cNvSpPr>
                <a:spLocks/>
              </p:cNvSpPr>
              <p:nvPr/>
            </p:nvSpPr>
            <p:spPr bwMode="auto">
              <a:xfrm>
                <a:off x="2350" y="2040"/>
                <a:ext cx="460" cy="230"/>
              </a:xfrm>
              <a:custGeom>
                <a:avLst/>
                <a:gdLst>
                  <a:gd name="T0" fmla="*/ 30 w 460"/>
                  <a:gd name="T1" fmla="*/ 0 h 230"/>
                  <a:gd name="T2" fmla="*/ 30 w 460"/>
                  <a:gd name="T3" fmla="*/ 0 h 230"/>
                  <a:gd name="T4" fmla="*/ 35 w 460"/>
                  <a:gd name="T5" fmla="*/ 39 h 230"/>
                  <a:gd name="T6" fmla="*/ 44 w 460"/>
                  <a:gd name="T7" fmla="*/ 78 h 230"/>
                  <a:gd name="T8" fmla="*/ 64 w 460"/>
                  <a:gd name="T9" fmla="*/ 112 h 230"/>
                  <a:gd name="T10" fmla="*/ 88 w 460"/>
                  <a:gd name="T11" fmla="*/ 141 h 230"/>
                  <a:gd name="T12" fmla="*/ 118 w 460"/>
                  <a:gd name="T13" fmla="*/ 166 h 230"/>
                  <a:gd name="T14" fmla="*/ 152 w 460"/>
                  <a:gd name="T15" fmla="*/ 186 h 230"/>
                  <a:gd name="T16" fmla="*/ 186 w 460"/>
                  <a:gd name="T17" fmla="*/ 195 h 230"/>
                  <a:gd name="T18" fmla="*/ 230 w 460"/>
                  <a:gd name="T19" fmla="*/ 200 h 230"/>
                  <a:gd name="T20" fmla="*/ 230 w 460"/>
                  <a:gd name="T21" fmla="*/ 200 h 230"/>
                  <a:gd name="T22" fmla="*/ 269 w 460"/>
                  <a:gd name="T23" fmla="*/ 195 h 230"/>
                  <a:gd name="T24" fmla="*/ 309 w 460"/>
                  <a:gd name="T25" fmla="*/ 186 h 230"/>
                  <a:gd name="T26" fmla="*/ 338 w 460"/>
                  <a:gd name="T27" fmla="*/ 166 h 230"/>
                  <a:gd name="T28" fmla="*/ 372 w 460"/>
                  <a:gd name="T29" fmla="*/ 141 h 230"/>
                  <a:gd name="T30" fmla="*/ 392 w 460"/>
                  <a:gd name="T31" fmla="*/ 112 h 230"/>
                  <a:gd name="T32" fmla="*/ 411 w 460"/>
                  <a:gd name="T33" fmla="*/ 78 h 230"/>
                  <a:gd name="T34" fmla="*/ 426 w 460"/>
                  <a:gd name="T35" fmla="*/ 39 h 230"/>
                  <a:gd name="T36" fmla="*/ 426 w 460"/>
                  <a:gd name="T37" fmla="*/ 0 h 230"/>
                  <a:gd name="T38" fmla="*/ 460 w 460"/>
                  <a:gd name="T39" fmla="*/ 0 h 230"/>
                  <a:gd name="T40" fmla="*/ 460 w 460"/>
                  <a:gd name="T41" fmla="*/ 0 h 230"/>
                  <a:gd name="T42" fmla="*/ 455 w 460"/>
                  <a:gd name="T43" fmla="*/ 49 h 230"/>
                  <a:gd name="T44" fmla="*/ 441 w 460"/>
                  <a:gd name="T45" fmla="*/ 93 h 230"/>
                  <a:gd name="T46" fmla="*/ 421 w 460"/>
                  <a:gd name="T47" fmla="*/ 132 h 230"/>
                  <a:gd name="T48" fmla="*/ 392 w 460"/>
                  <a:gd name="T49" fmla="*/ 166 h 230"/>
                  <a:gd name="T50" fmla="*/ 357 w 460"/>
                  <a:gd name="T51" fmla="*/ 190 h 230"/>
                  <a:gd name="T52" fmla="*/ 318 w 460"/>
                  <a:gd name="T53" fmla="*/ 215 h 230"/>
                  <a:gd name="T54" fmla="*/ 274 w 460"/>
                  <a:gd name="T55" fmla="*/ 225 h 230"/>
                  <a:gd name="T56" fmla="*/ 230 w 460"/>
                  <a:gd name="T57" fmla="*/ 230 h 230"/>
                  <a:gd name="T58" fmla="*/ 230 w 460"/>
                  <a:gd name="T59" fmla="*/ 230 h 230"/>
                  <a:gd name="T60" fmla="*/ 181 w 460"/>
                  <a:gd name="T61" fmla="*/ 225 h 230"/>
                  <a:gd name="T62" fmla="*/ 137 w 460"/>
                  <a:gd name="T63" fmla="*/ 215 h 230"/>
                  <a:gd name="T64" fmla="*/ 98 w 460"/>
                  <a:gd name="T65" fmla="*/ 190 h 230"/>
                  <a:gd name="T66" fmla="*/ 64 w 460"/>
                  <a:gd name="T67" fmla="*/ 166 h 230"/>
                  <a:gd name="T68" fmla="*/ 39 w 460"/>
                  <a:gd name="T69" fmla="*/ 132 h 230"/>
                  <a:gd name="T70" fmla="*/ 15 w 460"/>
                  <a:gd name="T71" fmla="*/ 93 h 230"/>
                  <a:gd name="T72" fmla="*/ 5 w 460"/>
                  <a:gd name="T73" fmla="*/ 49 h 230"/>
                  <a:gd name="T74" fmla="*/ 0 w 460"/>
                  <a:gd name="T75" fmla="*/ 0 h 230"/>
                  <a:gd name="T76" fmla="*/ 30 w 460"/>
                  <a:gd name="T7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0"/>
                    </a:moveTo>
                    <a:lnTo>
                      <a:pt x="30" y="0"/>
                    </a:lnTo>
                    <a:lnTo>
                      <a:pt x="35" y="39"/>
                    </a:lnTo>
                    <a:lnTo>
                      <a:pt x="44" y="78"/>
                    </a:lnTo>
                    <a:lnTo>
                      <a:pt x="64" y="112"/>
                    </a:lnTo>
                    <a:lnTo>
                      <a:pt x="88" y="141"/>
                    </a:lnTo>
                    <a:lnTo>
                      <a:pt x="118" y="166"/>
                    </a:lnTo>
                    <a:lnTo>
                      <a:pt x="152" y="186"/>
                    </a:lnTo>
                    <a:lnTo>
                      <a:pt x="186" y="195"/>
                    </a:lnTo>
                    <a:lnTo>
                      <a:pt x="230" y="200"/>
                    </a:lnTo>
                    <a:lnTo>
                      <a:pt x="230" y="200"/>
                    </a:lnTo>
                    <a:lnTo>
                      <a:pt x="269" y="195"/>
                    </a:lnTo>
                    <a:lnTo>
                      <a:pt x="309" y="186"/>
                    </a:lnTo>
                    <a:lnTo>
                      <a:pt x="338" y="166"/>
                    </a:lnTo>
                    <a:lnTo>
                      <a:pt x="372" y="141"/>
                    </a:lnTo>
                    <a:lnTo>
                      <a:pt x="392" y="112"/>
                    </a:lnTo>
                    <a:lnTo>
                      <a:pt x="411" y="78"/>
                    </a:lnTo>
                    <a:lnTo>
                      <a:pt x="426" y="39"/>
                    </a:lnTo>
                    <a:lnTo>
                      <a:pt x="426" y="0"/>
                    </a:lnTo>
                    <a:lnTo>
                      <a:pt x="460" y="0"/>
                    </a:lnTo>
                    <a:lnTo>
                      <a:pt x="460" y="0"/>
                    </a:lnTo>
                    <a:lnTo>
                      <a:pt x="455" y="49"/>
                    </a:lnTo>
                    <a:lnTo>
                      <a:pt x="441" y="93"/>
                    </a:lnTo>
                    <a:lnTo>
                      <a:pt x="421" y="132"/>
                    </a:lnTo>
                    <a:lnTo>
                      <a:pt x="392" y="166"/>
                    </a:lnTo>
                    <a:lnTo>
                      <a:pt x="357" y="190"/>
                    </a:lnTo>
                    <a:lnTo>
                      <a:pt x="318" y="215"/>
                    </a:lnTo>
                    <a:lnTo>
                      <a:pt x="274" y="225"/>
                    </a:lnTo>
                    <a:lnTo>
                      <a:pt x="230" y="230"/>
                    </a:lnTo>
                    <a:lnTo>
                      <a:pt x="230" y="230"/>
                    </a:lnTo>
                    <a:lnTo>
                      <a:pt x="181" y="225"/>
                    </a:lnTo>
                    <a:lnTo>
                      <a:pt x="137" y="215"/>
                    </a:lnTo>
                    <a:lnTo>
                      <a:pt x="98" y="190"/>
                    </a:lnTo>
                    <a:lnTo>
                      <a:pt x="64" y="166"/>
                    </a:lnTo>
                    <a:lnTo>
                      <a:pt x="39" y="132"/>
                    </a:lnTo>
                    <a:lnTo>
                      <a:pt x="15" y="93"/>
                    </a:lnTo>
                    <a:lnTo>
                      <a:pt x="5" y="49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3" name="Freeform 2074"/>
              <p:cNvSpPr>
                <a:spLocks/>
              </p:cNvSpPr>
              <p:nvPr/>
            </p:nvSpPr>
            <p:spPr bwMode="auto">
              <a:xfrm>
                <a:off x="2350" y="1810"/>
                <a:ext cx="460" cy="230"/>
              </a:xfrm>
              <a:custGeom>
                <a:avLst/>
                <a:gdLst>
                  <a:gd name="T0" fmla="*/ 30 w 460"/>
                  <a:gd name="T1" fmla="*/ 230 h 230"/>
                  <a:gd name="T2" fmla="*/ 30 w 460"/>
                  <a:gd name="T3" fmla="*/ 230 h 230"/>
                  <a:gd name="T4" fmla="*/ 35 w 460"/>
                  <a:gd name="T5" fmla="*/ 190 h 230"/>
                  <a:gd name="T6" fmla="*/ 44 w 460"/>
                  <a:gd name="T7" fmla="*/ 151 h 230"/>
                  <a:gd name="T8" fmla="*/ 64 w 460"/>
                  <a:gd name="T9" fmla="*/ 117 h 230"/>
                  <a:gd name="T10" fmla="*/ 88 w 460"/>
                  <a:gd name="T11" fmla="*/ 88 h 230"/>
                  <a:gd name="T12" fmla="*/ 118 w 460"/>
                  <a:gd name="T13" fmla="*/ 63 h 230"/>
                  <a:gd name="T14" fmla="*/ 152 w 460"/>
                  <a:gd name="T15" fmla="*/ 49 h 230"/>
                  <a:gd name="T16" fmla="*/ 186 w 460"/>
                  <a:gd name="T17" fmla="*/ 34 h 230"/>
                  <a:gd name="T18" fmla="*/ 230 w 460"/>
                  <a:gd name="T19" fmla="*/ 29 h 230"/>
                  <a:gd name="T20" fmla="*/ 230 w 460"/>
                  <a:gd name="T21" fmla="*/ 29 h 230"/>
                  <a:gd name="T22" fmla="*/ 269 w 460"/>
                  <a:gd name="T23" fmla="*/ 34 h 230"/>
                  <a:gd name="T24" fmla="*/ 309 w 460"/>
                  <a:gd name="T25" fmla="*/ 49 h 230"/>
                  <a:gd name="T26" fmla="*/ 338 w 460"/>
                  <a:gd name="T27" fmla="*/ 63 h 230"/>
                  <a:gd name="T28" fmla="*/ 372 w 460"/>
                  <a:gd name="T29" fmla="*/ 88 h 230"/>
                  <a:gd name="T30" fmla="*/ 392 w 460"/>
                  <a:gd name="T31" fmla="*/ 117 h 230"/>
                  <a:gd name="T32" fmla="*/ 411 w 460"/>
                  <a:gd name="T33" fmla="*/ 151 h 230"/>
                  <a:gd name="T34" fmla="*/ 426 w 460"/>
                  <a:gd name="T35" fmla="*/ 190 h 230"/>
                  <a:gd name="T36" fmla="*/ 426 w 460"/>
                  <a:gd name="T37" fmla="*/ 230 h 230"/>
                  <a:gd name="T38" fmla="*/ 460 w 460"/>
                  <a:gd name="T39" fmla="*/ 230 h 230"/>
                  <a:gd name="T40" fmla="*/ 460 w 460"/>
                  <a:gd name="T41" fmla="*/ 230 h 230"/>
                  <a:gd name="T42" fmla="*/ 455 w 460"/>
                  <a:gd name="T43" fmla="*/ 186 h 230"/>
                  <a:gd name="T44" fmla="*/ 441 w 460"/>
                  <a:gd name="T45" fmla="*/ 142 h 230"/>
                  <a:gd name="T46" fmla="*/ 421 w 460"/>
                  <a:gd name="T47" fmla="*/ 102 h 230"/>
                  <a:gd name="T48" fmla="*/ 392 w 460"/>
                  <a:gd name="T49" fmla="*/ 68 h 230"/>
                  <a:gd name="T50" fmla="*/ 357 w 460"/>
                  <a:gd name="T51" fmla="*/ 39 h 230"/>
                  <a:gd name="T52" fmla="*/ 318 w 460"/>
                  <a:gd name="T53" fmla="*/ 19 h 230"/>
                  <a:gd name="T54" fmla="*/ 274 w 460"/>
                  <a:gd name="T55" fmla="*/ 5 h 230"/>
                  <a:gd name="T56" fmla="*/ 230 w 460"/>
                  <a:gd name="T57" fmla="*/ 0 h 230"/>
                  <a:gd name="T58" fmla="*/ 230 w 460"/>
                  <a:gd name="T59" fmla="*/ 0 h 230"/>
                  <a:gd name="T60" fmla="*/ 181 w 460"/>
                  <a:gd name="T61" fmla="*/ 5 h 230"/>
                  <a:gd name="T62" fmla="*/ 137 w 460"/>
                  <a:gd name="T63" fmla="*/ 19 h 230"/>
                  <a:gd name="T64" fmla="*/ 98 w 460"/>
                  <a:gd name="T65" fmla="*/ 39 h 230"/>
                  <a:gd name="T66" fmla="*/ 64 w 460"/>
                  <a:gd name="T67" fmla="*/ 68 h 230"/>
                  <a:gd name="T68" fmla="*/ 39 w 460"/>
                  <a:gd name="T69" fmla="*/ 102 h 230"/>
                  <a:gd name="T70" fmla="*/ 15 w 460"/>
                  <a:gd name="T71" fmla="*/ 142 h 230"/>
                  <a:gd name="T72" fmla="*/ 5 w 460"/>
                  <a:gd name="T73" fmla="*/ 186 h 230"/>
                  <a:gd name="T74" fmla="*/ 0 w 460"/>
                  <a:gd name="T75" fmla="*/ 230 h 230"/>
                  <a:gd name="T76" fmla="*/ 30 w 460"/>
                  <a:gd name="T77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230"/>
                    </a:moveTo>
                    <a:lnTo>
                      <a:pt x="30" y="230"/>
                    </a:lnTo>
                    <a:lnTo>
                      <a:pt x="35" y="190"/>
                    </a:lnTo>
                    <a:lnTo>
                      <a:pt x="44" y="151"/>
                    </a:lnTo>
                    <a:lnTo>
                      <a:pt x="64" y="117"/>
                    </a:lnTo>
                    <a:lnTo>
                      <a:pt x="88" y="88"/>
                    </a:lnTo>
                    <a:lnTo>
                      <a:pt x="118" y="63"/>
                    </a:lnTo>
                    <a:lnTo>
                      <a:pt x="152" y="49"/>
                    </a:lnTo>
                    <a:lnTo>
                      <a:pt x="186" y="34"/>
                    </a:lnTo>
                    <a:lnTo>
                      <a:pt x="230" y="29"/>
                    </a:lnTo>
                    <a:lnTo>
                      <a:pt x="230" y="29"/>
                    </a:lnTo>
                    <a:lnTo>
                      <a:pt x="269" y="34"/>
                    </a:lnTo>
                    <a:lnTo>
                      <a:pt x="309" y="49"/>
                    </a:lnTo>
                    <a:lnTo>
                      <a:pt x="338" y="63"/>
                    </a:lnTo>
                    <a:lnTo>
                      <a:pt x="372" y="88"/>
                    </a:lnTo>
                    <a:lnTo>
                      <a:pt x="392" y="117"/>
                    </a:lnTo>
                    <a:lnTo>
                      <a:pt x="411" y="151"/>
                    </a:lnTo>
                    <a:lnTo>
                      <a:pt x="426" y="190"/>
                    </a:lnTo>
                    <a:lnTo>
                      <a:pt x="426" y="230"/>
                    </a:lnTo>
                    <a:lnTo>
                      <a:pt x="460" y="230"/>
                    </a:lnTo>
                    <a:lnTo>
                      <a:pt x="460" y="230"/>
                    </a:lnTo>
                    <a:lnTo>
                      <a:pt x="455" y="186"/>
                    </a:lnTo>
                    <a:lnTo>
                      <a:pt x="441" y="142"/>
                    </a:lnTo>
                    <a:lnTo>
                      <a:pt x="421" y="102"/>
                    </a:lnTo>
                    <a:lnTo>
                      <a:pt x="392" y="68"/>
                    </a:lnTo>
                    <a:lnTo>
                      <a:pt x="357" y="39"/>
                    </a:lnTo>
                    <a:lnTo>
                      <a:pt x="318" y="19"/>
                    </a:lnTo>
                    <a:lnTo>
                      <a:pt x="274" y="5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181" y="5"/>
                    </a:lnTo>
                    <a:lnTo>
                      <a:pt x="137" y="19"/>
                    </a:lnTo>
                    <a:lnTo>
                      <a:pt x="98" y="39"/>
                    </a:lnTo>
                    <a:lnTo>
                      <a:pt x="64" y="68"/>
                    </a:lnTo>
                    <a:lnTo>
                      <a:pt x="39" y="102"/>
                    </a:lnTo>
                    <a:lnTo>
                      <a:pt x="15" y="142"/>
                    </a:lnTo>
                    <a:lnTo>
                      <a:pt x="5" y="186"/>
                    </a:lnTo>
                    <a:lnTo>
                      <a:pt x="0" y="230"/>
                    </a:lnTo>
                    <a:lnTo>
                      <a:pt x="30" y="23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4" name="Freeform 2075"/>
              <p:cNvSpPr>
                <a:spLocks/>
              </p:cNvSpPr>
              <p:nvPr/>
            </p:nvSpPr>
            <p:spPr bwMode="auto">
              <a:xfrm>
                <a:off x="2463" y="2040"/>
                <a:ext cx="230" cy="117"/>
              </a:xfrm>
              <a:custGeom>
                <a:avLst/>
                <a:gdLst>
                  <a:gd name="T0" fmla="*/ 15 w 230"/>
                  <a:gd name="T1" fmla="*/ 0 h 117"/>
                  <a:gd name="T2" fmla="*/ 15 w 230"/>
                  <a:gd name="T3" fmla="*/ 0 h 117"/>
                  <a:gd name="T4" fmla="*/ 19 w 230"/>
                  <a:gd name="T5" fmla="*/ 19 h 117"/>
                  <a:gd name="T6" fmla="*/ 24 w 230"/>
                  <a:gd name="T7" fmla="*/ 39 h 117"/>
                  <a:gd name="T8" fmla="*/ 34 w 230"/>
                  <a:gd name="T9" fmla="*/ 58 h 117"/>
                  <a:gd name="T10" fmla="*/ 44 w 230"/>
                  <a:gd name="T11" fmla="*/ 73 h 117"/>
                  <a:gd name="T12" fmla="*/ 59 w 230"/>
                  <a:gd name="T13" fmla="*/ 83 h 117"/>
                  <a:gd name="T14" fmla="*/ 78 w 230"/>
                  <a:gd name="T15" fmla="*/ 93 h 117"/>
                  <a:gd name="T16" fmla="*/ 98 w 230"/>
                  <a:gd name="T17" fmla="*/ 97 h 117"/>
                  <a:gd name="T18" fmla="*/ 117 w 230"/>
                  <a:gd name="T19" fmla="*/ 102 h 117"/>
                  <a:gd name="T20" fmla="*/ 117 w 230"/>
                  <a:gd name="T21" fmla="*/ 102 h 117"/>
                  <a:gd name="T22" fmla="*/ 137 w 230"/>
                  <a:gd name="T23" fmla="*/ 97 h 117"/>
                  <a:gd name="T24" fmla="*/ 156 w 230"/>
                  <a:gd name="T25" fmla="*/ 93 h 117"/>
                  <a:gd name="T26" fmla="*/ 171 w 230"/>
                  <a:gd name="T27" fmla="*/ 83 h 117"/>
                  <a:gd name="T28" fmla="*/ 186 w 230"/>
                  <a:gd name="T29" fmla="*/ 73 h 117"/>
                  <a:gd name="T30" fmla="*/ 200 w 230"/>
                  <a:gd name="T31" fmla="*/ 58 h 117"/>
                  <a:gd name="T32" fmla="*/ 205 w 230"/>
                  <a:gd name="T33" fmla="*/ 39 h 117"/>
                  <a:gd name="T34" fmla="*/ 215 w 230"/>
                  <a:gd name="T35" fmla="*/ 19 h 117"/>
                  <a:gd name="T36" fmla="*/ 215 w 230"/>
                  <a:gd name="T37" fmla="*/ 0 h 117"/>
                  <a:gd name="T38" fmla="*/ 230 w 230"/>
                  <a:gd name="T39" fmla="*/ 0 h 117"/>
                  <a:gd name="T40" fmla="*/ 230 w 230"/>
                  <a:gd name="T41" fmla="*/ 0 h 117"/>
                  <a:gd name="T42" fmla="*/ 230 w 230"/>
                  <a:gd name="T43" fmla="*/ 24 h 117"/>
                  <a:gd name="T44" fmla="*/ 220 w 230"/>
                  <a:gd name="T45" fmla="*/ 44 h 117"/>
                  <a:gd name="T46" fmla="*/ 210 w 230"/>
                  <a:gd name="T47" fmla="*/ 63 h 117"/>
                  <a:gd name="T48" fmla="*/ 196 w 230"/>
                  <a:gd name="T49" fmla="*/ 83 h 117"/>
                  <a:gd name="T50" fmla="*/ 181 w 230"/>
                  <a:gd name="T51" fmla="*/ 97 h 117"/>
                  <a:gd name="T52" fmla="*/ 161 w 230"/>
                  <a:gd name="T53" fmla="*/ 107 h 117"/>
                  <a:gd name="T54" fmla="*/ 137 w 230"/>
                  <a:gd name="T55" fmla="*/ 112 h 117"/>
                  <a:gd name="T56" fmla="*/ 117 w 230"/>
                  <a:gd name="T57" fmla="*/ 117 h 117"/>
                  <a:gd name="T58" fmla="*/ 117 w 230"/>
                  <a:gd name="T59" fmla="*/ 117 h 117"/>
                  <a:gd name="T60" fmla="*/ 93 w 230"/>
                  <a:gd name="T61" fmla="*/ 112 h 117"/>
                  <a:gd name="T62" fmla="*/ 73 w 230"/>
                  <a:gd name="T63" fmla="*/ 107 h 117"/>
                  <a:gd name="T64" fmla="*/ 54 w 230"/>
                  <a:gd name="T65" fmla="*/ 97 h 117"/>
                  <a:gd name="T66" fmla="*/ 34 w 230"/>
                  <a:gd name="T67" fmla="*/ 83 h 117"/>
                  <a:gd name="T68" fmla="*/ 19 w 230"/>
                  <a:gd name="T69" fmla="*/ 63 h 117"/>
                  <a:gd name="T70" fmla="*/ 10 w 230"/>
                  <a:gd name="T71" fmla="*/ 44 h 117"/>
                  <a:gd name="T72" fmla="*/ 5 w 230"/>
                  <a:gd name="T73" fmla="*/ 24 h 117"/>
                  <a:gd name="T74" fmla="*/ 0 w 230"/>
                  <a:gd name="T75" fmla="*/ 0 h 117"/>
                  <a:gd name="T76" fmla="*/ 15 w 230"/>
                  <a:gd name="T7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7">
                    <a:moveTo>
                      <a:pt x="15" y="0"/>
                    </a:moveTo>
                    <a:lnTo>
                      <a:pt x="15" y="0"/>
                    </a:lnTo>
                    <a:lnTo>
                      <a:pt x="19" y="19"/>
                    </a:lnTo>
                    <a:lnTo>
                      <a:pt x="24" y="39"/>
                    </a:lnTo>
                    <a:lnTo>
                      <a:pt x="34" y="58"/>
                    </a:lnTo>
                    <a:lnTo>
                      <a:pt x="44" y="73"/>
                    </a:lnTo>
                    <a:lnTo>
                      <a:pt x="59" y="83"/>
                    </a:lnTo>
                    <a:lnTo>
                      <a:pt x="78" y="93"/>
                    </a:lnTo>
                    <a:lnTo>
                      <a:pt x="98" y="97"/>
                    </a:lnTo>
                    <a:lnTo>
                      <a:pt x="117" y="102"/>
                    </a:lnTo>
                    <a:lnTo>
                      <a:pt x="117" y="102"/>
                    </a:lnTo>
                    <a:lnTo>
                      <a:pt x="137" y="97"/>
                    </a:lnTo>
                    <a:lnTo>
                      <a:pt x="156" y="93"/>
                    </a:lnTo>
                    <a:lnTo>
                      <a:pt x="171" y="83"/>
                    </a:lnTo>
                    <a:lnTo>
                      <a:pt x="186" y="73"/>
                    </a:lnTo>
                    <a:lnTo>
                      <a:pt x="200" y="58"/>
                    </a:lnTo>
                    <a:lnTo>
                      <a:pt x="205" y="3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24"/>
                    </a:lnTo>
                    <a:lnTo>
                      <a:pt x="220" y="44"/>
                    </a:lnTo>
                    <a:lnTo>
                      <a:pt x="210" y="63"/>
                    </a:lnTo>
                    <a:lnTo>
                      <a:pt x="196" y="83"/>
                    </a:lnTo>
                    <a:lnTo>
                      <a:pt x="181" y="97"/>
                    </a:lnTo>
                    <a:lnTo>
                      <a:pt x="161" y="107"/>
                    </a:lnTo>
                    <a:lnTo>
                      <a:pt x="137" y="112"/>
                    </a:lnTo>
                    <a:lnTo>
                      <a:pt x="117" y="117"/>
                    </a:lnTo>
                    <a:lnTo>
                      <a:pt x="117" y="117"/>
                    </a:lnTo>
                    <a:lnTo>
                      <a:pt x="93" y="112"/>
                    </a:lnTo>
                    <a:lnTo>
                      <a:pt x="73" y="107"/>
                    </a:lnTo>
                    <a:lnTo>
                      <a:pt x="54" y="97"/>
                    </a:lnTo>
                    <a:lnTo>
                      <a:pt x="34" y="83"/>
                    </a:lnTo>
                    <a:lnTo>
                      <a:pt x="19" y="63"/>
                    </a:lnTo>
                    <a:lnTo>
                      <a:pt x="10" y="44"/>
                    </a:lnTo>
                    <a:lnTo>
                      <a:pt x="5" y="24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5" name="Freeform 2076"/>
              <p:cNvSpPr>
                <a:spLocks/>
              </p:cNvSpPr>
              <p:nvPr/>
            </p:nvSpPr>
            <p:spPr bwMode="auto">
              <a:xfrm>
                <a:off x="2463" y="1927"/>
                <a:ext cx="230" cy="113"/>
              </a:xfrm>
              <a:custGeom>
                <a:avLst/>
                <a:gdLst>
                  <a:gd name="T0" fmla="*/ 15 w 230"/>
                  <a:gd name="T1" fmla="*/ 113 h 113"/>
                  <a:gd name="T2" fmla="*/ 15 w 230"/>
                  <a:gd name="T3" fmla="*/ 113 h 113"/>
                  <a:gd name="T4" fmla="*/ 19 w 230"/>
                  <a:gd name="T5" fmla="*/ 93 h 113"/>
                  <a:gd name="T6" fmla="*/ 24 w 230"/>
                  <a:gd name="T7" fmla="*/ 73 h 113"/>
                  <a:gd name="T8" fmla="*/ 34 w 230"/>
                  <a:gd name="T9" fmla="*/ 59 h 113"/>
                  <a:gd name="T10" fmla="*/ 44 w 230"/>
                  <a:gd name="T11" fmla="*/ 44 h 113"/>
                  <a:gd name="T12" fmla="*/ 59 w 230"/>
                  <a:gd name="T13" fmla="*/ 29 h 113"/>
                  <a:gd name="T14" fmla="*/ 78 w 230"/>
                  <a:gd name="T15" fmla="*/ 20 h 113"/>
                  <a:gd name="T16" fmla="*/ 98 w 230"/>
                  <a:gd name="T17" fmla="*/ 15 h 113"/>
                  <a:gd name="T18" fmla="*/ 117 w 230"/>
                  <a:gd name="T19" fmla="*/ 15 h 113"/>
                  <a:gd name="T20" fmla="*/ 117 w 230"/>
                  <a:gd name="T21" fmla="*/ 15 h 113"/>
                  <a:gd name="T22" fmla="*/ 137 w 230"/>
                  <a:gd name="T23" fmla="*/ 15 h 113"/>
                  <a:gd name="T24" fmla="*/ 156 w 230"/>
                  <a:gd name="T25" fmla="*/ 20 h 113"/>
                  <a:gd name="T26" fmla="*/ 171 w 230"/>
                  <a:gd name="T27" fmla="*/ 29 h 113"/>
                  <a:gd name="T28" fmla="*/ 186 w 230"/>
                  <a:gd name="T29" fmla="*/ 44 h 113"/>
                  <a:gd name="T30" fmla="*/ 200 w 230"/>
                  <a:gd name="T31" fmla="*/ 59 h 113"/>
                  <a:gd name="T32" fmla="*/ 205 w 230"/>
                  <a:gd name="T33" fmla="*/ 73 h 113"/>
                  <a:gd name="T34" fmla="*/ 215 w 230"/>
                  <a:gd name="T35" fmla="*/ 93 h 113"/>
                  <a:gd name="T36" fmla="*/ 215 w 230"/>
                  <a:gd name="T37" fmla="*/ 113 h 113"/>
                  <a:gd name="T38" fmla="*/ 230 w 230"/>
                  <a:gd name="T39" fmla="*/ 113 h 113"/>
                  <a:gd name="T40" fmla="*/ 230 w 230"/>
                  <a:gd name="T41" fmla="*/ 113 h 113"/>
                  <a:gd name="T42" fmla="*/ 230 w 230"/>
                  <a:gd name="T43" fmla="*/ 88 h 113"/>
                  <a:gd name="T44" fmla="*/ 220 w 230"/>
                  <a:gd name="T45" fmla="*/ 69 h 113"/>
                  <a:gd name="T46" fmla="*/ 210 w 230"/>
                  <a:gd name="T47" fmla="*/ 49 h 113"/>
                  <a:gd name="T48" fmla="*/ 196 w 230"/>
                  <a:gd name="T49" fmla="*/ 34 h 113"/>
                  <a:gd name="T50" fmla="*/ 181 w 230"/>
                  <a:gd name="T51" fmla="*/ 20 h 113"/>
                  <a:gd name="T52" fmla="*/ 161 w 230"/>
                  <a:gd name="T53" fmla="*/ 10 h 113"/>
                  <a:gd name="T54" fmla="*/ 137 w 230"/>
                  <a:gd name="T55" fmla="*/ 0 h 113"/>
                  <a:gd name="T56" fmla="*/ 117 w 230"/>
                  <a:gd name="T57" fmla="*/ 0 h 113"/>
                  <a:gd name="T58" fmla="*/ 117 w 230"/>
                  <a:gd name="T59" fmla="*/ 0 h 113"/>
                  <a:gd name="T60" fmla="*/ 93 w 230"/>
                  <a:gd name="T61" fmla="*/ 0 h 113"/>
                  <a:gd name="T62" fmla="*/ 73 w 230"/>
                  <a:gd name="T63" fmla="*/ 10 h 113"/>
                  <a:gd name="T64" fmla="*/ 54 w 230"/>
                  <a:gd name="T65" fmla="*/ 20 h 113"/>
                  <a:gd name="T66" fmla="*/ 34 w 230"/>
                  <a:gd name="T67" fmla="*/ 34 h 113"/>
                  <a:gd name="T68" fmla="*/ 19 w 230"/>
                  <a:gd name="T69" fmla="*/ 49 h 113"/>
                  <a:gd name="T70" fmla="*/ 10 w 230"/>
                  <a:gd name="T71" fmla="*/ 69 h 113"/>
                  <a:gd name="T72" fmla="*/ 5 w 230"/>
                  <a:gd name="T73" fmla="*/ 88 h 113"/>
                  <a:gd name="T74" fmla="*/ 0 w 230"/>
                  <a:gd name="T75" fmla="*/ 113 h 113"/>
                  <a:gd name="T76" fmla="*/ 15 w 230"/>
                  <a:gd name="T7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3">
                    <a:moveTo>
                      <a:pt x="15" y="113"/>
                    </a:moveTo>
                    <a:lnTo>
                      <a:pt x="15" y="113"/>
                    </a:lnTo>
                    <a:lnTo>
                      <a:pt x="19" y="93"/>
                    </a:lnTo>
                    <a:lnTo>
                      <a:pt x="24" y="73"/>
                    </a:lnTo>
                    <a:lnTo>
                      <a:pt x="34" y="59"/>
                    </a:lnTo>
                    <a:lnTo>
                      <a:pt x="44" y="44"/>
                    </a:lnTo>
                    <a:lnTo>
                      <a:pt x="59" y="29"/>
                    </a:lnTo>
                    <a:lnTo>
                      <a:pt x="78" y="20"/>
                    </a:lnTo>
                    <a:lnTo>
                      <a:pt x="98" y="15"/>
                    </a:lnTo>
                    <a:lnTo>
                      <a:pt x="117" y="15"/>
                    </a:lnTo>
                    <a:lnTo>
                      <a:pt x="117" y="15"/>
                    </a:lnTo>
                    <a:lnTo>
                      <a:pt x="137" y="15"/>
                    </a:lnTo>
                    <a:lnTo>
                      <a:pt x="156" y="20"/>
                    </a:lnTo>
                    <a:lnTo>
                      <a:pt x="171" y="29"/>
                    </a:lnTo>
                    <a:lnTo>
                      <a:pt x="186" y="44"/>
                    </a:lnTo>
                    <a:lnTo>
                      <a:pt x="200" y="59"/>
                    </a:lnTo>
                    <a:lnTo>
                      <a:pt x="205" y="73"/>
                    </a:lnTo>
                    <a:lnTo>
                      <a:pt x="215" y="93"/>
                    </a:lnTo>
                    <a:lnTo>
                      <a:pt x="215" y="113"/>
                    </a:lnTo>
                    <a:lnTo>
                      <a:pt x="230" y="113"/>
                    </a:lnTo>
                    <a:lnTo>
                      <a:pt x="230" y="113"/>
                    </a:lnTo>
                    <a:lnTo>
                      <a:pt x="230" y="88"/>
                    </a:lnTo>
                    <a:lnTo>
                      <a:pt x="220" y="69"/>
                    </a:lnTo>
                    <a:lnTo>
                      <a:pt x="210" y="49"/>
                    </a:lnTo>
                    <a:lnTo>
                      <a:pt x="196" y="34"/>
                    </a:lnTo>
                    <a:lnTo>
                      <a:pt x="181" y="20"/>
                    </a:lnTo>
                    <a:lnTo>
                      <a:pt x="161" y="10"/>
                    </a:lnTo>
                    <a:lnTo>
                      <a:pt x="13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73" y="10"/>
                    </a:lnTo>
                    <a:lnTo>
                      <a:pt x="54" y="20"/>
                    </a:lnTo>
                    <a:lnTo>
                      <a:pt x="34" y="34"/>
                    </a:lnTo>
                    <a:lnTo>
                      <a:pt x="19" y="49"/>
                    </a:lnTo>
                    <a:lnTo>
                      <a:pt x="10" y="69"/>
                    </a:lnTo>
                    <a:lnTo>
                      <a:pt x="5" y="88"/>
                    </a:lnTo>
                    <a:lnTo>
                      <a:pt x="0" y="113"/>
                    </a:lnTo>
                    <a:lnTo>
                      <a:pt x="15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6" name="Rectangle 2077"/>
              <p:cNvSpPr>
                <a:spLocks noChangeArrowheads="1"/>
              </p:cNvSpPr>
              <p:nvPr/>
            </p:nvSpPr>
            <p:spPr bwMode="auto">
              <a:xfrm>
                <a:off x="2150" y="2030"/>
                <a:ext cx="171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7" name="Rectangle 2078"/>
              <p:cNvSpPr>
                <a:spLocks noChangeArrowheads="1"/>
              </p:cNvSpPr>
              <p:nvPr/>
            </p:nvSpPr>
            <p:spPr bwMode="auto">
              <a:xfrm>
                <a:off x="2840" y="2030"/>
                <a:ext cx="166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8" name="Rectangle 2079"/>
              <p:cNvSpPr>
                <a:spLocks noChangeArrowheads="1"/>
              </p:cNvSpPr>
              <p:nvPr/>
            </p:nvSpPr>
            <p:spPr bwMode="auto">
              <a:xfrm>
                <a:off x="2570" y="1609"/>
                <a:ext cx="15" cy="17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9" name="Rectangle 2080"/>
              <p:cNvSpPr>
                <a:spLocks noChangeArrowheads="1"/>
              </p:cNvSpPr>
              <p:nvPr/>
            </p:nvSpPr>
            <p:spPr bwMode="auto">
              <a:xfrm>
                <a:off x="2570" y="2299"/>
                <a:ext cx="15" cy="16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0" name="Freeform 2081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1" name="Freeform 2082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2" name="Freeform 2083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3" name="Freeform 2084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4" name="Freeform 2085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5" name="Freeform 2086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6" name="Freeform 2087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7" name="Freeform 2088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8" name="Freeform 2089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9" name="Freeform 2090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0" name="Freeform 2091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1" name="Freeform 2092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2" name="Freeform 2093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3" name="Freeform 2094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4" name="Freeform 2095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5" name="Freeform 2096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6" name="Freeform 2097"/>
              <p:cNvSpPr>
                <a:spLocks/>
              </p:cNvSpPr>
              <p:nvPr/>
            </p:nvSpPr>
            <p:spPr bwMode="auto">
              <a:xfrm>
                <a:off x="2345" y="1487"/>
                <a:ext cx="690" cy="699"/>
              </a:xfrm>
              <a:custGeom>
                <a:avLst/>
                <a:gdLst>
                  <a:gd name="T0" fmla="*/ 690 w 690"/>
                  <a:gd name="T1" fmla="*/ 63 h 699"/>
                  <a:gd name="T2" fmla="*/ 245 w 690"/>
                  <a:gd name="T3" fmla="*/ 699 h 699"/>
                  <a:gd name="T4" fmla="*/ 0 w 690"/>
                  <a:gd name="T5" fmla="*/ 445 h 699"/>
                  <a:gd name="T6" fmla="*/ 74 w 690"/>
                  <a:gd name="T7" fmla="*/ 381 h 699"/>
                  <a:gd name="T8" fmla="*/ 245 w 690"/>
                  <a:gd name="T9" fmla="*/ 616 h 699"/>
                  <a:gd name="T10" fmla="*/ 612 w 690"/>
                  <a:gd name="T11" fmla="*/ 0 h 699"/>
                  <a:gd name="T12" fmla="*/ 690 w 690"/>
                  <a:gd name="T13" fmla="*/ 63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0" h="699">
                    <a:moveTo>
                      <a:pt x="690" y="63"/>
                    </a:moveTo>
                    <a:lnTo>
                      <a:pt x="245" y="699"/>
                    </a:lnTo>
                    <a:lnTo>
                      <a:pt x="0" y="445"/>
                    </a:lnTo>
                    <a:lnTo>
                      <a:pt x="74" y="381"/>
                    </a:lnTo>
                    <a:lnTo>
                      <a:pt x="245" y="616"/>
                    </a:lnTo>
                    <a:lnTo>
                      <a:pt x="612" y="0"/>
                    </a:lnTo>
                    <a:lnTo>
                      <a:pt x="690" y="6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7" name="Freeform 2098"/>
              <p:cNvSpPr>
                <a:spLocks/>
              </p:cNvSpPr>
              <p:nvPr/>
            </p:nvSpPr>
            <p:spPr bwMode="auto">
              <a:xfrm>
                <a:off x="2345" y="1550"/>
                <a:ext cx="690" cy="636"/>
              </a:xfrm>
              <a:custGeom>
                <a:avLst/>
                <a:gdLst>
                  <a:gd name="T0" fmla="*/ 690 w 690"/>
                  <a:gd name="T1" fmla="*/ 0 h 636"/>
                  <a:gd name="T2" fmla="*/ 245 w 690"/>
                  <a:gd name="T3" fmla="*/ 636 h 636"/>
                  <a:gd name="T4" fmla="*/ 0 w 690"/>
                  <a:gd name="T5" fmla="*/ 382 h 636"/>
                  <a:gd name="T6" fmla="*/ 240 w 690"/>
                  <a:gd name="T7" fmla="*/ 592 h 636"/>
                  <a:gd name="T8" fmla="*/ 690 w 690"/>
                  <a:gd name="T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0" h="636">
                    <a:moveTo>
                      <a:pt x="690" y="0"/>
                    </a:moveTo>
                    <a:lnTo>
                      <a:pt x="245" y="636"/>
                    </a:lnTo>
                    <a:lnTo>
                      <a:pt x="0" y="382"/>
                    </a:lnTo>
                    <a:lnTo>
                      <a:pt x="240" y="592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</p:grpSp>
      </p:grpSp>
      <p:grpSp>
        <p:nvGrpSpPr>
          <p:cNvPr id="84" name="McKSticker"/>
          <p:cNvGrpSpPr/>
          <p:nvPr/>
        </p:nvGrpSpPr>
        <p:grpSpPr>
          <a:xfrm>
            <a:off x="6381702" y="1387714"/>
            <a:ext cx="2366482" cy="181588"/>
            <a:chOff x="6374293" y="285750"/>
            <a:chExt cx="2366482" cy="181588"/>
          </a:xfrm>
        </p:grpSpPr>
        <p:sp>
          <p:nvSpPr>
            <p:cNvPr id="85" name="StickerRectangle"/>
            <p:cNvSpPr>
              <a:spLocks noChangeArrowheads="1"/>
            </p:cNvSpPr>
            <p:nvPr/>
          </p:nvSpPr>
          <p:spPr bwMode="auto">
            <a:xfrm>
              <a:off x="6374293" y="285750"/>
              <a:ext cx="2366482" cy="1815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000" dirty="0" smtClean="0">
                  <a:solidFill>
                    <a:srgbClr val="808080"/>
                  </a:solidFill>
                  <a:latin typeface="+mn-lt"/>
                </a:rPr>
                <a:t>ПРИМЕР ЗАПОЛНЕННОГО ШАБЛОНА</a:t>
              </a:r>
              <a:endParaRPr lang="en-US" sz="10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99" name="AutoShape 31"/>
            <p:cNvCxnSpPr>
              <a:cxnSpLocks noChangeShapeType="1"/>
              <a:stCxn id="85" idx="2"/>
              <a:endCxn id="85" idx="4"/>
            </p:cNvCxnSpPr>
            <p:nvPr/>
          </p:nvCxnSpPr>
          <p:spPr bwMode="auto">
            <a:xfrm>
              <a:off x="6374293" y="285750"/>
              <a:ext cx="0" cy="18158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2"/>
            <p:cNvCxnSpPr>
              <a:cxnSpLocks noChangeShapeType="1"/>
              <a:stCxn id="85" idx="4"/>
              <a:endCxn id="85" idx="6"/>
            </p:cNvCxnSpPr>
            <p:nvPr/>
          </p:nvCxnSpPr>
          <p:spPr bwMode="auto">
            <a:xfrm>
              <a:off x="6374293" y="467338"/>
              <a:ext cx="236648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1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102" name="Freeform 187"/>
            <p:cNvSpPr/>
            <p:nvPr>
              <p:custDataLst>
                <p:tags r:id="rId18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9" name="Rectangle 25"/>
            <p:cNvSpPr txBox="1"/>
            <p:nvPr>
              <p:custDataLst>
                <p:tags r:id="rId19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Открытие и подготовка ПСР-проекта</a:t>
              </a:r>
              <a:endParaRPr lang="ru-RU" sz="700" b="1" dirty="0"/>
            </a:p>
          </p:txBody>
        </p:sp>
      </p:grpSp>
      <p:grpSp>
        <p:nvGrpSpPr>
          <p:cNvPr id="110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1" name="Freeform 190"/>
            <p:cNvSpPr/>
            <p:nvPr>
              <p:custDataLst>
                <p:tags r:id="rId16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2" name="Rectangle 25"/>
            <p:cNvSpPr txBox="1"/>
            <p:nvPr>
              <p:custDataLst>
                <p:tags r:id="rId17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113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4" name="Freeform 193"/>
            <p:cNvSpPr/>
            <p:nvPr>
              <p:custDataLst>
                <p:tags r:id="rId14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5" name="Rectangle 25"/>
            <p:cNvSpPr txBox="1"/>
            <p:nvPr>
              <p:custDataLst>
                <p:tags r:id="rId15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Диагностика и Целевое состояние</a:t>
              </a:r>
              <a:endParaRPr lang="en-US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6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7" name="Freeform 196"/>
            <p:cNvSpPr/>
            <p:nvPr>
              <p:custDataLst>
                <p:tags r:id="rId12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8" name="Rectangle 25"/>
            <p:cNvSpPr txBox="1"/>
            <p:nvPr>
              <p:custDataLst>
                <p:tags r:id="rId13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119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20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21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22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413588" y="1633100"/>
            <a:ext cx="6270798" cy="3865111"/>
            <a:chOff x="4381389" y="1133190"/>
            <a:chExt cx="6355248" cy="3928945"/>
          </a:xfrm>
        </p:grpSpPr>
        <p:pic>
          <p:nvPicPr>
            <p:cNvPr id="166082" name="Picture 194"/>
            <p:cNvPicPr>
              <a:picLocks noChangeAspect="1" noChangeArrowheads="1"/>
            </p:cNvPicPr>
            <p:nvPr/>
          </p:nvPicPr>
          <p:blipFill>
            <a:blip r:embed="rId2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81389" y="1133190"/>
              <a:ext cx="6355248" cy="3928945"/>
            </a:xfrm>
            <a:prstGeom prst="rect">
              <a:avLst/>
            </a:prstGeom>
            <a:noFill/>
            <a:ln w="12700">
              <a:solidFill>
                <a:schemeClr val="accent6"/>
              </a:solidFill>
              <a:prstDash val="solid"/>
              <a:miter lim="800000"/>
              <a:headEnd/>
              <a:tailEnd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pSp>
          <p:nvGrpSpPr>
            <p:cNvPr id="4" name="Group 3"/>
            <p:cNvGrpSpPr>
              <a:grpSpLocks/>
            </p:cNvGrpSpPr>
            <p:nvPr/>
          </p:nvGrpSpPr>
          <p:grpSpPr>
            <a:xfrm>
              <a:off x="5276080" y="1577581"/>
              <a:ext cx="3542604" cy="2361604"/>
              <a:chOff x="3769137" y="2258053"/>
              <a:chExt cx="3318135" cy="2256427"/>
            </a:xfrm>
          </p:grpSpPr>
          <p:sp>
            <p:nvSpPr>
              <p:cNvPr id="139" name="Oval 171"/>
              <p:cNvSpPr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3769137" y="4014470"/>
                <a:ext cx="136504" cy="124095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2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0" name="Oval 171"/>
              <p:cNvSpPr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4403470" y="3775035"/>
                <a:ext cx="136504" cy="124095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3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1" name="Oval 171"/>
              <p:cNvSpPr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6295519" y="2258053"/>
                <a:ext cx="136504" cy="124095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4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2" name="Oval 171"/>
              <p:cNvSpPr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6950768" y="2258053"/>
                <a:ext cx="136504" cy="124095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/>
                <a:r>
                  <a:rPr lang="ru-RU" sz="1000" b="1" dirty="0" smtClean="0">
                    <a:solidFill>
                      <a:schemeClr val="bg1"/>
                    </a:solidFill>
                  </a:rPr>
                  <a:t>5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3" name="Oval 171"/>
              <p:cNvSpPr>
                <a:spLocks noChangeArrowheads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4294960" y="4390385"/>
                <a:ext cx="136504" cy="124095"/>
              </a:xfrm>
              <a:prstGeom prst="ellipse">
                <a:avLst/>
              </a:prstGeom>
              <a:solidFill>
                <a:schemeClr val="tx2"/>
              </a:solidFill>
              <a:ln w="9525" algn="ctr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/>
                <a:r>
                  <a:rPr lang="en-US" sz="1000" b="1" dirty="0" smtClean="0">
                    <a:solidFill>
                      <a:schemeClr val="bg1"/>
                    </a:solidFill>
                  </a:rPr>
                  <a:t>1</a:t>
                </a:r>
                <a:endParaRPr lang="en-US" sz="1000" b="1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89" name="Rectangular Callout 95"/>
          <p:cNvSpPr/>
          <p:nvPr/>
        </p:nvSpPr>
        <p:spPr>
          <a:xfrm>
            <a:off x="6314341" y="4837813"/>
            <a:ext cx="1696959" cy="592605"/>
          </a:xfrm>
          <a:prstGeom prst="wedgeRectCallout">
            <a:avLst>
              <a:gd name="adj1" fmla="val -97550"/>
              <a:gd name="adj2" fmla="val -72776"/>
            </a:avLst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Заполняется при выявлении новых проблем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508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792747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7113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5" name="Rectangle 52"/>
          <p:cNvSpPr txBox="1"/>
          <p:nvPr/>
        </p:nvSpPr>
        <p:spPr>
          <a:xfrm>
            <a:off x="2179177" y="1569302"/>
            <a:ext cx="6639508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45720" tIns="0" rIns="4572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ru-RU" sz="1000" dirty="0"/>
          </a:p>
        </p:txBody>
      </p:sp>
      <p:sp>
        <p:nvSpPr>
          <p:cNvPr id="166" name="Rectangle 52"/>
          <p:cNvSpPr txBox="1"/>
          <p:nvPr/>
        </p:nvSpPr>
        <p:spPr>
          <a:xfrm>
            <a:off x="354750" y="1569302"/>
            <a:ext cx="1857670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200" b="1" dirty="0" smtClean="0"/>
              <a:t>Основные шаги</a:t>
            </a:r>
            <a:endParaRPr lang="en-US" sz="1200" b="1" dirty="0" smtClean="0"/>
          </a:p>
          <a:p>
            <a:pPr>
              <a:spcBef>
                <a:spcPts val="600"/>
              </a:spcBef>
            </a:pPr>
            <a:r>
              <a:rPr lang="ru-RU" sz="1200" dirty="0" smtClean="0"/>
              <a:t>Разработать </a:t>
            </a:r>
            <a:r>
              <a:rPr lang="ru-RU" sz="1200" dirty="0"/>
              <a:t>целевую карту в соответствии с методикой </a:t>
            </a:r>
            <a:r>
              <a:rPr lang="ru-RU" sz="1200" dirty="0" smtClean="0"/>
              <a:t>картирования</a:t>
            </a:r>
            <a:endParaRPr lang="ru-RU" sz="1200" dirty="0"/>
          </a:p>
          <a:p>
            <a:pPr lvl="1">
              <a:spcBef>
                <a:spcPts val="600"/>
              </a:spcBef>
            </a:pPr>
            <a:r>
              <a:rPr lang="ru-RU" sz="1200" dirty="0"/>
              <a:t>Определить окончание и начало процесса</a:t>
            </a:r>
          </a:p>
          <a:p>
            <a:pPr lvl="1">
              <a:spcBef>
                <a:spcPts val="600"/>
              </a:spcBef>
            </a:pPr>
            <a:r>
              <a:rPr lang="ru-RU" sz="1200" dirty="0"/>
              <a:t>Поместить основные </a:t>
            </a:r>
            <a:r>
              <a:rPr lang="ru-RU" sz="1200" dirty="0" smtClean="0"/>
              <a:t>шаги процесса </a:t>
            </a:r>
            <a:r>
              <a:rPr lang="ru-RU" sz="1200" dirty="0"/>
              <a:t>между началом и окончанием, минимизируя общее время процесса (например, используя параллельное согласование и пр.)</a:t>
            </a:r>
          </a:p>
        </p:txBody>
      </p:sp>
      <p:sp>
        <p:nvSpPr>
          <p:cNvPr id="167" name="Rectangle 52"/>
          <p:cNvSpPr txBox="1">
            <a:spLocks/>
          </p:cNvSpPr>
          <p:nvPr/>
        </p:nvSpPr>
        <p:spPr>
          <a:xfrm>
            <a:off x="366805" y="975245"/>
            <a:ext cx="8062674" cy="55718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/>
              <a:t>Для чего это нужно?</a:t>
            </a:r>
            <a:endParaRPr lang="ru-RU" sz="1200" b="1" dirty="0"/>
          </a:p>
          <a:p>
            <a:pPr lvl="1"/>
            <a:r>
              <a:rPr lang="ru-RU" sz="1200" dirty="0" smtClean="0"/>
              <a:t>Для визуализации идеального и целевого </a:t>
            </a:r>
            <a:r>
              <a:rPr lang="ru-RU" sz="1200" dirty="0"/>
              <a:t>состояния процесса. </a:t>
            </a:r>
            <a:r>
              <a:rPr lang="ru-RU" sz="1200" dirty="0" smtClean="0"/>
              <a:t>Рекомендация: необходимо </a:t>
            </a:r>
            <a:r>
              <a:rPr lang="ru-RU" sz="1200" dirty="0"/>
              <a:t>пройти тренинг по использованию данного </a:t>
            </a:r>
            <a:r>
              <a:rPr lang="ru-RU" sz="1200" dirty="0" smtClean="0"/>
              <a:t>инструмента</a:t>
            </a:r>
            <a:endParaRPr lang="ru-RU" sz="1200" dirty="0"/>
          </a:p>
        </p:txBody>
      </p:sp>
      <p:grpSp>
        <p:nvGrpSpPr>
          <p:cNvPr id="172" name="Group 171"/>
          <p:cNvGrpSpPr>
            <a:grpSpLocks/>
          </p:cNvGrpSpPr>
          <p:nvPr/>
        </p:nvGrpSpPr>
        <p:grpSpPr>
          <a:xfrm>
            <a:off x="70418" y="911028"/>
            <a:ext cx="827231" cy="685617"/>
            <a:chOff x="1169295" y="884766"/>
            <a:chExt cx="627161" cy="515673"/>
          </a:xfrm>
        </p:grpSpPr>
        <p:grpSp>
          <p:nvGrpSpPr>
            <p:cNvPr id="173" name="Group 172"/>
            <p:cNvGrpSpPr/>
            <p:nvPr>
              <p:custDataLst>
                <p:tags r:id="rId15"/>
              </p:custDataLst>
            </p:nvPr>
          </p:nvGrpSpPr>
          <p:grpSpPr>
            <a:xfrm>
              <a:off x="1169295" y="884766"/>
              <a:ext cx="627161" cy="515673"/>
              <a:chOff x="1515968" y="5382479"/>
              <a:chExt cx="613216" cy="504207"/>
            </a:xfrm>
          </p:grpSpPr>
          <p:pic>
            <p:nvPicPr>
              <p:cNvPr id="177" name="Picture 125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611"/>
              <a:stretch>
                <a:fillRect/>
              </a:stretch>
            </p:blipFill>
            <p:spPr bwMode="auto">
              <a:xfrm rot="19634544">
                <a:off x="1610009" y="5737730"/>
                <a:ext cx="519175" cy="148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78" name="Oval 15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515968" y="5382479"/>
                <a:ext cx="453272" cy="4532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ru-RU" sz="1000" dirty="0"/>
              </a:p>
            </p:txBody>
          </p:sp>
        </p:grpSp>
        <p:grpSp>
          <p:nvGrpSpPr>
            <p:cNvPr id="174" name="Group 173"/>
            <p:cNvGrpSpPr/>
            <p:nvPr/>
          </p:nvGrpSpPr>
          <p:grpSpPr>
            <a:xfrm>
              <a:off x="1306317" y="986347"/>
              <a:ext cx="174625" cy="266700"/>
              <a:chOff x="-204305" y="977900"/>
              <a:chExt cx="174625" cy="266700"/>
            </a:xfrm>
          </p:grpSpPr>
          <p:sp>
            <p:nvSpPr>
              <p:cNvPr id="175" name="Freeform 38"/>
              <p:cNvSpPr>
                <a:spLocks/>
              </p:cNvSpPr>
              <p:nvPr/>
            </p:nvSpPr>
            <p:spPr bwMode="auto">
              <a:xfrm>
                <a:off x="-138113" y="1196975"/>
                <a:ext cx="47625" cy="47625"/>
              </a:xfrm>
              <a:custGeom>
                <a:avLst/>
                <a:gdLst>
                  <a:gd name="T0" fmla="*/ 220 w 220"/>
                  <a:gd name="T1" fmla="*/ 216 h 216"/>
                  <a:gd name="T2" fmla="*/ 220 w 220"/>
                  <a:gd name="T3" fmla="*/ 0 h 216"/>
                  <a:gd name="T4" fmla="*/ 4 w 220"/>
                  <a:gd name="T5" fmla="*/ 0 h 216"/>
                  <a:gd name="T6" fmla="*/ 7 w 220"/>
                  <a:gd name="T7" fmla="*/ 216 h 216"/>
                  <a:gd name="T8" fmla="*/ 220 w 220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216">
                    <a:moveTo>
                      <a:pt x="220" y="216"/>
                    </a:moveTo>
                    <a:cubicBezTo>
                      <a:pt x="220" y="144"/>
                      <a:pt x="220" y="72"/>
                      <a:pt x="220" y="0"/>
                    </a:cubicBezTo>
                    <a:cubicBezTo>
                      <a:pt x="148" y="0"/>
                      <a:pt x="76" y="0"/>
                      <a:pt x="4" y="0"/>
                    </a:cubicBezTo>
                    <a:cubicBezTo>
                      <a:pt x="6" y="71"/>
                      <a:pt x="0" y="150"/>
                      <a:pt x="7" y="216"/>
                    </a:cubicBezTo>
                    <a:cubicBezTo>
                      <a:pt x="78" y="216"/>
                      <a:pt x="149" y="216"/>
                      <a:pt x="220" y="21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6" name="Freeform 39"/>
              <p:cNvSpPr>
                <a:spLocks/>
              </p:cNvSpPr>
              <p:nvPr/>
            </p:nvSpPr>
            <p:spPr bwMode="auto">
              <a:xfrm>
                <a:off x="-204305" y="977900"/>
                <a:ext cx="174625" cy="203200"/>
              </a:xfrm>
              <a:custGeom>
                <a:avLst/>
                <a:gdLst>
                  <a:gd name="T0" fmla="*/ 498 w 789"/>
                  <a:gd name="T1" fmla="*/ 926 h 926"/>
                  <a:gd name="T2" fmla="*/ 714 w 789"/>
                  <a:gd name="T3" fmla="*/ 608 h 926"/>
                  <a:gd name="T4" fmla="*/ 789 w 789"/>
                  <a:gd name="T5" fmla="*/ 407 h 926"/>
                  <a:gd name="T6" fmla="*/ 717 w 789"/>
                  <a:gd name="T7" fmla="*/ 194 h 926"/>
                  <a:gd name="T8" fmla="*/ 120 w 789"/>
                  <a:gd name="T9" fmla="*/ 140 h 926"/>
                  <a:gd name="T10" fmla="*/ 0 w 789"/>
                  <a:gd name="T11" fmla="*/ 422 h 926"/>
                  <a:gd name="T12" fmla="*/ 222 w 789"/>
                  <a:gd name="T13" fmla="*/ 422 h 926"/>
                  <a:gd name="T14" fmla="*/ 303 w 789"/>
                  <a:gd name="T15" fmla="*/ 269 h 926"/>
                  <a:gd name="T16" fmla="*/ 516 w 789"/>
                  <a:gd name="T17" fmla="*/ 305 h 926"/>
                  <a:gd name="T18" fmla="*/ 534 w 789"/>
                  <a:gd name="T19" fmla="*/ 485 h 926"/>
                  <a:gd name="T20" fmla="*/ 312 w 789"/>
                  <a:gd name="T21" fmla="*/ 728 h 926"/>
                  <a:gd name="T22" fmla="*/ 294 w 789"/>
                  <a:gd name="T23" fmla="*/ 926 h 926"/>
                  <a:gd name="T24" fmla="*/ 498 w 789"/>
                  <a:gd name="T25" fmla="*/ 926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9" h="926">
                    <a:moveTo>
                      <a:pt x="498" y="926"/>
                    </a:moveTo>
                    <a:cubicBezTo>
                      <a:pt x="481" y="739"/>
                      <a:pt x="632" y="700"/>
                      <a:pt x="714" y="608"/>
                    </a:cubicBezTo>
                    <a:cubicBezTo>
                      <a:pt x="755" y="561"/>
                      <a:pt x="789" y="496"/>
                      <a:pt x="789" y="407"/>
                    </a:cubicBezTo>
                    <a:cubicBezTo>
                      <a:pt x="789" y="317"/>
                      <a:pt x="762" y="246"/>
                      <a:pt x="717" y="194"/>
                    </a:cubicBezTo>
                    <a:cubicBezTo>
                      <a:pt x="585" y="44"/>
                      <a:pt x="291" y="0"/>
                      <a:pt x="120" y="140"/>
                    </a:cubicBezTo>
                    <a:cubicBezTo>
                      <a:pt x="45" y="201"/>
                      <a:pt x="1" y="295"/>
                      <a:pt x="0" y="422"/>
                    </a:cubicBezTo>
                    <a:cubicBezTo>
                      <a:pt x="74" y="422"/>
                      <a:pt x="148" y="422"/>
                      <a:pt x="222" y="422"/>
                    </a:cubicBezTo>
                    <a:cubicBezTo>
                      <a:pt x="226" y="347"/>
                      <a:pt x="253" y="292"/>
                      <a:pt x="303" y="269"/>
                    </a:cubicBezTo>
                    <a:cubicBezTo>
                      <a:pt x="378" y="234"/>
                      <a:pt x="480" y="257"/>
                      <a:pt x="516" y="305"/>
                    </a:cubicBezTo>
                    <a:cubicBezTo>
                      <a:pt x="547" y="347"/>
                      <a:pt x="562" y="424"/>
                      <a:pt x="534" y="485"/>
                    </a:cubicBezTo>
                    <a:cubicBezTo>
                      <a:pt x="489" y="582"/>
                      <a:pt x="355" y="616"/>
                      <a:pt x="312" y="728"/>
                    </a:cubicBezTo>
                    <a:cubicBezTo>
                      <a:pt x="294" y="774"/>
                      <a:pt x="287" y="875"/>
                      <a:pt x="294" y="926"/>
                    </a:cubicBezTo>
                    <a:cubicBezTo>
                      <a:pt x="362" y="926"/>
                      <a:pt x="430" y="926"/>
                      <a:pt x="498" y="9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79" name="Rectangle 52"/>
          <p:cNvSpPr txBox="1">
            <a:spLocks/>
          </p:cNvSpPr>
          <p:nvPr/>
        </p:nvSpPr>
        <p:spPr>
          <a:xfrm>
            <a:off x="347679" y="5578780"/>
            <a:ext cx="8062674" cy="6523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>
                <a:solidFill>
                  <a:schemeClr val="tx1"/>
                </a:solidFill>
              </a:rPr>
              <a:t>Результат и конечные продукты</a:t>
            </a:r>
          </a:p>
          <a:p>
            <a:pPr lvl="1"/>
            <a:r>
              <a:rPr lang="ru-RU" sz="1200" dirty="0" smtClean="0"/>
              <a:t>Разработана идеальная и целевая карта </a:t>
            </a:r>
            <a:r>
              <a:rPr lang="ru-RU" sz="1200" dirty="0"/>
              <a:t>процесса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99" y="184245"/>
            <a:ext cx="6878717" cy="584775"/>
          </a:xfrm>
        </p:spPr>
        <p:txBody>
          <a:bodyPr/>
          <a:lstStyle/>
          <a:p>
            <a:pPr marL="444500"/>
            <a:r>
              <a:rPr lang="ru-RU" dirty="0" smtClean="0"/>
              <a:t>Построение идеального и целевого состояния процесса</a:t>
            </a:r>
            <a:endParaRPr lang="ru-RU" dirty="0"/>
          </a:p>
        </p:txBody>
      </p:sp>
      <p:sp>
        <p:nvSpPr>
          <p:cNvPr id="211" name="Oval 24"/>
          <p:cNvSpPr>
            <a:spLocks noChangeAspect="1" noChangeArrowheads="1"/>
          </p:cNvSpPr>
          <p:nvPr/>
        </p:nvSpPr>
        <p:spPr bwMode="auto">
          <a:xfrm>
            <a:off x="1250655" y="303542"/>
            <a:ext cx="360000" cy="3600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b="1" dirty="0" smtClean="0">
                <a:solidFill>
                  <a:schemeClr val="bg2"/>
                </a:solidFill>
                <a:cs typeface="Arial"/>
              </a:rPr>
              <a:t>2.</a:t>
            </a:r>
            <a:r>
              <a:rPr lang="ru-RU" b="1" dirty="0">
                <a:solidFill>
                  <a:schemeClr val="bg2"/>
                </a:solidFill>
                <a:cs typeface="Arial"/>
              </a:rPr>
              <a:t>3</a:t>
            </a:r>
          </a:p>
        </p:txBody>
      </p:sp>
      <p:grpSp>
        <p:nvGrpSpPr>
          <p:cNvPr id="212" name="Group 211"/>
          <p:cNvGrpSpPr/>
          <p:nvPr/>
        </p:nvGrpSpPr>
        <p:grpSpPr>
          <a:xfrm>
            <a:off x="4766198" y="10633"/>
            <a:ext cx="3362074" cy="212366"/>
            <a:chOff x="5375526" y="285750"/>
            <a:chExt cx="3362074" cy="212366"/>
          </a:xfrm>
        </p:grpSpPr>
        <p:sp>
          <p:nvSpPr>
            <p:cNvPr id="213" name="StickerRectangle"/>
            <p:cNvSpPr>
              <a:spLocks noChangeArrowheads="1"/>
            </p:cNvSpPr>
            <p:nvPr/>
          </p:nvSpPr>
          <p:spPr bwMode="auto">
            <a:xfrm>
              <a:off x="5375526" y="285750"/>
              <a:ext cx="336207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200" dirty="0" smtClean="0">
                  <a:solidFill>
                    <a:srgbClr val="808080"/>
                  </a:solidFill>
                  <a:latin typeface="+mn-lt"/>
                </a:rPr>
                <a:t>ИСПОЛНИТЕЛЬ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 – </a:t>
              </a:r>
              <a:r>
                <a:rPr lang="ru-RU" sz="1200" dirty="0">
                  <a:solidFill>
                    <a:srgbClr val="808080"/>
                  </a:solidFill>
                  <a:latin typeface="+mn-lt"/>
                </a:rPr>
                <a:t>ЧЛЕН КОМАНДЫ ПРОЕКТА</a:t>
              </a:r>
            </a:p>
          </p:txBody>
        </p:sp>
        <p:cxnSp>
          <p:nvCxnSpPr>
            <p:cNvPr id="214" name="AutoShape 31"/>
            <p:cNvCxnSpPr>
              <a:cxnSpLocks noChangeShapeType="1"/>
              <a:stCxn id="213" idx="2"/>
              <a:endCxn id="213" idx="4"/>
            </p:cNvCxnSpPr>
            <p:nvPr/>
          </p:nvCxnSpPr>
          <p:spPr bwMode="auto">
            <a:xfrm>
              <a:off x="5375526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15" name="AutoShape 32"/>
            <p:cNvCxnSpPr>
              <a:cxnSpLocks noChangeShapeType="1"/>
              <a:stCxn id="213" idx="4"/>
              <a:endCxn id="213" idx="6"/>
            </p:cNvCxnSpPr>
            <p:nvPr/>
          </p:nvCxnSpPr>
          <p:spPr bwMode="auto">
            <a:xfrm>
              <a:off x="5375526" y="498116"/>
              <a:ext cx="336207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16" name="Group 215"/>
          <p:cNvGrpSpPr/>
          <p:nvPr/>
        </p:nvGrpSpPr>
        <p:grpSpPr>
          <a:xfrm>
            <a:off x="-10759" y="5430419"/>
            <a:ext cx="769272" cy="835376"/>
            <a:chOff x="-10759" y="5430419"/>
            <a:chExt cx="769272" cy="835376"/>
          </a:xfrm>
        </p:grpSpPr>
        <p:sp>
          <p:nvSpPr>
            <p:cNvPr id="217" name="Oval 216"/>
            <p:cNvSpPr>
              <a:spLocks/>
            </p:cNvSpPr>
            <p:nvPr/>
          </p:nvSpPr>
          <p:spPr>
            <a:xfrm>
              <a:off x="39971" y="5578780"/>
              <a:ext cx="648000" cy="648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218" name="Group 2100"/>
            <p:cNvGrpSpPr>
              <a:grpSpLocks/>
            </p:cNvGrpSpPr>
            <p:nvPr/>
          </p:nvGrpSpPr>
          <p:grpSpPr bwMode="auto">
            <a:xfrm>
              <a:off x="-10759" y="5430419"/>
              <a:ext cx="769272" cy="835376"/>
              <a:chOff x="2140" y="1477"/>
              <a:chExt cx="905" cy="998"/>
            </a:xfrm>
          </p:grpSpPr>
          <p:sp>
            <p:nvSpPr>
              <p:cNvPr id="219" name="AutoShape 2069"/>
              <p:cNvSpPr>
                <a:spLocks noChangeAspect="1" noChangeArrowheads="1" noTextEdit="1"/>
              </p:cNvSpPr>
              <p:nvPr/>
            </p:nvSpPr>
            <p:spPr bwMode="auto">
              <a:xfrm>
                <a:off x="2140" y="1477"/>
                <a:ext cx="905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0" name="Freeform 2071"/>
              <p:cNvSpPr>
                <a:spLocks/>
              </p:cNvSpPr>
              <p:nvPr/>
            </p:nvSpPr>
            <p:spPr bwMode="auto">
              <a:xfrm>
                <a:off x="2208" y="2040"/>
                <a:ext cx="739" cy="367"/>
              </a:xfrm>
              <a:custGeom>
                <a:avLst/>
                <a:gdLst>
                  <a:gd name="T0" fmla="*/ 54 w 739"/>
                  <a:gd name="T1" fmla="*/ 0 h 367"/>
                  <a:gd name="T2" fmla="*/ 59 w 739"/>
                  <a:gd name="T3" fmla="*/ 63 h 367"/>
                  <a:gd name="T4" fmla="*/ 79 w 739"/>
                  <a:gd name="T5" fmla="*/ 127 h 367"/>
                  <a:gd name="T6" fmla="*/ 108 w 739"/>
                  <a:gd name="T7" fmla="*/ 181 h 367"/>
                  <a:gd name="T8" fmla="*/ 167 w 739"/>
                  <a:gd name="T9" fmla="*/ 244 h 367"/>
                  <a:gd name="T10" fmla="*/ 221 w 739"/>
                  <a:gd name="T11" fmla="*/ 278 h 367"/>
                  <a:gd name="T12" fmla="*/ 274 w 739"/>
                  <a:gd name="T13" fmla="*/ 303 h 367"/>
                  <a:gd name="T14" fmla="*/ 338 w 739"/>
                  <a:gd name="T15" fmla="*/ 318 h 367"/>
                  <a:gd name="T16" fmla="*/ 372 w 739"/>
                  <a:gd name="T17" fmla="*/ 318 h 367"/>
                  <a:gd name="T18" fmla="*/ 436 w 739"/>
                  <a:gd name="T19" fmla="*/ 313 h 367"/>
                  <a:gd name="T20" fmla="*/ 495 w 739"/>
                  <a:gd name="T21" fmla="*/ 293 h 367"/>
                  <a:gd name="T22" fmla="*/ 548 w 739"/>
                  <a:gd name="T23" fmla="*/ 264 h 367"/>
                  <a:gd name="T24" fmla="*/ 597 w 739"/>
                  <a:gd name="T25" fmla="*/ 225 h 367"/>
                  <a:gd name="T26" fmla="*/ 636 w 739"/>
                  <a:gd name="T27" fmla="*/ 181 h 367"/>
                  <a:gd name="T28" fmla="*/ 666 w 739"/>
                  <a:gd name="T29" fmla="*/ 127 h 367"/>
                  <a:gd name="T30" fmla="*/ 685 w 739"/>
                  <a:gd name="T31" fmla="*/ 63 h 367"/>
                  <a:gd name="T32" fmla="*/ 690 w 739"/>
                  <a:gd name="T33" fmla="*/ 0 h 367"/>
                  <a:gd name="T34" fmla="*/ 739 w 739"/>
                  <a:gd name="T35" fmla="*/ 0 h 367"/>
                  <a:gd name="T36" fmla="*/ 734 w 739"/>
                  <a:gd name="T37" fmla="*/ 73 h 367"/>
                  <a:gd name="T38" fmla="*/ 710 w 739"/>
                  <a:gd name="T39" fmla="*/ 141 h 367"/>
                  <a:gd name="T40" fmla="*/ 676 w 739"/>
                  <a:gd name="T41" fmla="*/ 205 h 367"/>
                  <a:gd name="T42" fmla="*/ 632 w 739"/>
                  <a:gd name="T43" fmla="*/ 259 h 367"/>
                  <a:gd name="T44" fmla="*/ 578 w 739"/>
                  <a:gd name="T45" fmla="*/ 308 h 367"/>
                  <a:gd name="T46" fmla="*/ 514 w 739"/>
                  <a:gd name="T47" fmla="*/ 342 h 367"/>
                  <a:gd name="T48" fmla="*/ 446 w 739"/>
                  <a:gd name="T49" fmla="*/ 362 h 367"/>
                  <a:gd name="T50" fmla="*/ 372 w 739"/>
                  <a:gd name="T51" fmla="*/ 367 h 367"/>
                  <a:gd name="T52" fmla="*/ 333 w 739"/>
                  <a:gd name="T53" fmla="*/ 367 h 367"/>
                  <a:gd name="T54" fmla="*/ 260 w 739"/>
                  <a:gd name="T55" fmla="*/ 352 h 367"/>
                  <a:gd name="T56" fmla="*/ 196 w 739"/>
                  <a:gd name="T57" fmla="*/ 322 h 367"/>
                  <a:gd name="T58" fmla="*/ 137 w 739"/>
                  <a:gd name="T59" fmla="*/ 283 h 367"/>
                  <a:gd name="T60" fmla="*/ 89 w 739"/>
                  <a:gd name="T61" fmla="*/ 234 h 367"/>
                  <a:gd name="T62" fmla="*/ 45 w 739"/>
                  <a:gd name="T63" fmla="*/ 176 h 367"/>
                  <a:gd name="T64" fmla="*/ 20 w 739"/>
                  <a:gd name="T65" fmla="*/ 112 h 367"/>
                  <a:gd name="T66" fmla="*/ 5 w 739"/>
                  <a:gd name="T67" fmla="*/ 39 h 367"/>
                  <a:gd name="T68" fmla="*/ 54 w 739"/>
                  <a:gd name="T6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39" h="367">
                    <a:moveTo>
                      <a:pt x="54" y="0"/>
                    </a:moveTo>
                    <a:lnTo>
                      <a:pt x="54" y="0"/>
                    </a:lnTo>
                    <a:lnTo>
                      <a:pt x="54" y="34"/>
                    </a:lnTo>
                    <a:lnTo>
                      <a:pt x="59" y="63"/>
                    </a:lnTo>
                    <a:lnTo>
                      <a:pt x="64" y="97"/>
                    </a:lnTo>
                    <a:lnTo>
                      <a:pt x="79" y="127"/>
                    </a:lnTo>
                    <a:lnTo>
                      <a:pt x="89" y="151"/>
                    </a:lnTo>
                    <a:lnTo>
                      <a:pt x="108" y="181"/>
                    </a:lnTo>
                    <a:lnTo>
                      <a:pt x="147" y="225"/>
                    </a:lnTo>
                    <a:lnTo>
                      <a:pt x="167" y="244"/>
                    </a:lnTo>
                    <a:lnTo>
                      <a:pt x="191" y="264"/>
                    </a:lnTo>
                    <a:lnTo>
                      <a:pt x="221" y="278"/>
                    </a:lnTo>
                    <a:lnTo>
                      <a:pt x="245" y="293"/>
                    </a:lnTo>
                    <a:lnTo>
                      <a:pt x="274" y="303"/>
                    </a:lnTo>
                    <a:lnTo>
                      <a:pt x="309" y="313"/>
                    </a:lnTo>
                    <a:lnTo>
                      <a:pt x="338" y="318"/>
                    </a:lnTo>
                    <a:lnTo>
                      <a:pt x="372" y="318"/>
                    </a:lnTo>
                    <a:lnTo>
                      <a:pt x="372" y="318"/>
                    </a:lnTo>
                    <a:lnTo>
                      <a:pt x="402" y="318"/>
                    </a:lnTo>
                    <a:lnTo>
                      <a:pt x="436" y="313"/>
                    </a:lnTo>
                    <a:lnTo>
                      <a:pt x="465" y="303"/>
                    </a:lnTo>
                    <a:lnTo>
                      <a:pt x="495" y="293"/>
                    </a:lnTo>
                    <a:lnTo>
                      <a:pt x="524" y="278"/>
                    </a:lnTo>
                    <a:lnTo>
                      <a:pt x="548" y="264"/>
                    </a:lnTo>
                    <a:lnTo>
                      <a:pt x="573" y="244"/>
                    </a:lnTo>
                    <a:lnTo>
                      <a:pt x="597" y="225"/>
                    </a:lnTo>
                    <a:lnTo>
                      <a:pt x="617" y="205"/>
                    </a:lnTo>
                    <a:lnTo>
                      <a:pt x="636" y="181"/>
                    </a:lnTo>
                    <a:lnTo>
                      <a:pt x="651" y="151"/>
                    </a:lnTo>
                    <a:lnTo>
                      <a:pt x="666" y="127"/>
                    </a:lnTo>
                    <a:lnTo>
                      <a:pt x="676" y="97"/>
                    </a:lnTo>
                    <a:lnTo>
                      <a:pt x="685" y="63"/>
                    </a:lnTo>
                    <a:lnTo>
                      <a:pt x="690" y="34"/>
                    </a:lnTo>
                    <a:lnTo>
                      <a:pt x="690" y="0"/>
                    </a:lnTo>
                    <a:lnTo>
                      <a:pt x="739" y="0"/>
                    </a:lnTo>
                    <a:lnTo>
                      <a:pt x="739" y="0"/>
                    </a:lnTo>
                    <a:lnTo>
                      <a:pt x="739" y="39"/>
                    </a:lnTo>
                    <a:lnTo>
                      <a:pt x="734" y="73"/>
                    </a:lnTo>
                    <a:lnTo>
                      <a:pt x="724" y="112"/>
                    </a:lnTo>
                    <a:lnTo>
                      <a:pt x="710" y="141"/>
                    </a:lnTo>
                    <a:lnTo>
                      <a:pt x="695" y="176"/>
                    </a:lnTo>
                    <a:lnTo>
                      <a:pt x="676" y="205"/>
                    </a:lnTo>
                    <a:lnTo>
                      <a:pt x="656" y="234"/>
                    </a:lnTo>
                    <a:lnTo>
                      <a:pt x="632" y="259"/>
                    </a:lnTo>
                    <a:lnTo>
                      <a:pt x="607" y="283"/>
                    </a:lnTo>
                    <a:lnTo>
                      <a:pt x="578" y="308"/>
                    </a:lnTo>
                    <a:lnTo>
                      <a:pt x="548" y="322"/>
                    </a:lnTo>
                    <a:lnTo>
                      <a:pt x="514" y="342"/>
                    </a:lnTo>
                    <a:lnTo>
                      <a:pt x="480" y="352"/>
                    </a:lnTo>
                    <a:lnTo>
                      <a:pt x="446" y="362"/>
                    </a:lnTo>
                    <a:lnTo>
                      <a:pt x="407" y="367"/>
                    </a:lnTo>
                    <a:lnTo>
                      <a:pt x="372" y="367"/>
                    </a:lnTo>
                    <a:lnTo>
                      <a:pt x="372" y="367"/>
                    </a:lnTo>
                    <a:lnTo>
                      <a:pt x="333" y="367"/>
                    </a:lnTo>
                    <a:lnTo>
                      <a:pt x="299" y="362"/>
                    </a:lnTo>
                    <a:lnTo>
                      <a:pt x="260" y="352"/>
                    </a:lnTo>
                    <a:lnTo>
                      <a:pt x="226" y="342"/>
                    </a:lnTo>
                    <a:lnTo>
                      <a:pt x="196" y="322"/>
                    </a:lnTo>
                    <a:lnTo>
                      <a:pt x="167" y="308"/>
                    </a:lnTo>
                    <a:lnTo>
                      <a:pt x="137" y="283"/>
                    </a:lnTo>
                    <a:lnTo>
                      <a:pt x="108" y="259"/>
                    </a:lnTo>
                    <a:lnTo>
                      <a:pt x="89" y="234"/>
                    </a:lnTo>
                    <a:lnTo>
                      <a:pt x="64" y="205"/>
                    </a:lnTo>
                    <a:lnTo>
                      <a:pt x="45" y="176"/>
                    </a:lnTo>
                    <a:lnTo>
                      <a:pt x="30" y="141"/>
                    </a:lnTo>
                    <a:lnTo>
                      <a:pt x="20" y="112"/>
                    </a:lnTo>
                    <a:lnTo>
                      <a:pt x="10" y="73"/>
                    </a:lnTo>
                    <a:lnTo>
                      <a:pt x="5" y="39"/>
                    </a:lnTo>
                    <a:lnTo>
                      <a:pt x="0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1" name="Freeform 2072"/>
              <p:cNvSpPr>
                <a:spLocks/>
              </p:cNvSpPr>
              <p:nvPr/>
            </p:nvSpPr>
            <p:spPr bwMode="auto">
              <a:xfrm>
                <a:off x="2208" y="1673"/>
                <a:ext cx="739" cy="367"/>
              </a:xfrm>
              <a:custGeom>
                <a:avLst/>
                <a:gdLst>
                  <a:gd name="T0" fmla="*/ 54 w 739"/>
                  <a:gd name="T1" fmla="*/ 367 h 367"/>
                  <a:gd name="T2" fmla="*/ 59 w 739"/>
                  <a:gd name="T3" fmla="*/ 303 h 367"/>
                  <a:gd name="T4" fmla="*/ 79 w 739"/>
                  <a:gd name="T5" fmla="*/ 244 h 367"/>
                  <a:gd name="T6" fmla="*/ 108 w 739"/>
                  <a:gd name="T7" fmla="*/ 190 h 367"/>
                  <a:gd name="T8" fmla="*/ 191 w 739"/>
                  <a:gd name="T9" fmla="*/ 102 h 367"/>
                  <a:gd name="T10" fmla="*/ 245 w 739"/>
                  <a:gd name="T11" fmla="*/ 73 h 367"/>
                  <a:gd name="T12" fmla="*/ 309 w 739"/>
                  <a:gd name="T13" fmla="*/ 54 h 367"/>
                  <a:gd name="T14" fmla="*/ 372 w 739"/>
                  <a:gd name="T15" fmla="*/ 49 h 367"/>
                  <a:gd name="T16" fmla="*/ 402 w 739"/>
                  <a:gd name="T17" fmla="*/ 49 h 367"/>
                  <a:gd name="T18" fmla="*/ 465 w 739"/>
                  <a:gd name="T19" fmla="*/ 63 h 367"/>
                  <a:gd name="T20" fmla="*/ 524 w 739"/>
                  <a:gd name="T21" fmla="*/ 88 h 367"/>
                  <a:gd name="T22" fmla="*/ 597 w 739"/>
                  <a:gd name="T23" fmla="*/ 142 h 367"/>
                  <a:gd name="T24" fmla="*/ 651 w 739"/>
                  <a:gd name="T25" fmla="*/ 215 h 367"/>
                  <a:gd name="T26" fmla="*/ 676 w 739"/>
                  <a:gd name="T27" fmla="*/ 274 h 367"/>
                  <a:gd name="T28" fmla="*/ 690 w 739"/>
                  <a:gd name="T29" fmla="*/ 332 h 367"/>
                  <a:gd name="T30" fmla="*/ 739 w 739"/>
                  <a:gd name="T31" fmla="*/ 367 h 367"/>
                  <a:gd name="T32" fmla="*/ 739 w 739"/>
                  <a:gd name="T33" fmla="*/ 327 h 367"/>
                  <a:gd name="T34" fmla="*/ 724 w 739"/>
                  <a:gd name="T35" fmla="*/ 259 h 367"/>
                  <a:gd name="T36" fmla="*/ 695 w 739"/>
                  <a:gd name="T37" fmla="*/ 190 h 367"/>
                  <a:gd name="T38" fmla="*/ 656 w 739"/>
                  <a:gd name="T39" fmla="*/ 132 h 367"/>
                  <a:gd name="T40" fmla="*/ 607 w 739"/>
                  <a:gd name="T41" fmla="*/ 83 h 367"/>
                  <a:gd name="T42" fmla="*/ 548 w 739"/>
                  <a:gd name="T43" fmla="*/ 44 h 367"/>
                  <a:gd name="T44" fmla="*/ 480 w 739"/>
                  <a:gd name="T45" fmla="*/ 14 h 367"/>
                  <a:gd name="T46" fmla="*/ 407 w 739"/>
                  <a:gd name="T47" fmla="*/ 0 h 367"/>
                  <a:gd name="T48" fmla="*/ 372 w 739"/>
                  <a:gd name="T49" fmla="*/ 0 h 367"/>
                  <a:gd name="T50" fmla="*/ 299 w 739"/>
                  <a:gd name="T51" fmla="*/ 5 h 367"/>
                  <a:gd name="T52" fmla="*/ 226 w 739"/>
                  <a:gd name="T53" fmla="*/ 29 h 367"/>
                  <a:gd name="T54" fmla="*/ 167 w 739"/>
                  <a:gd name="T55" fmla="*/ 63 h 367"/>
                  <a:gd name="T56" fmla="*/ 108 w 739"/>
                  <a:gd name="T57" fmla="*/ 107 h 367"/>
                  <a:gd name="T58" fmla="*/ 64 w 739"/>
                  <a:gd name="T59" fmla="*/ 161 h 367"/>
                  <a:gd name="T60" fmla="*/ 30 w 739"/>
                  <a:gd name="T61" fmla="*/ 225 h 367"/>
                  <a:gd name="T62" fmla="*/ 10 w 739"/>
                  <a:gd name="T63" fmla="*/ 293 h 367"/>
                  <a:gd name="T64" fmla="*/ 0 w 739"/>
                  <a:gd name="T65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9" h="367">
                    <a:moveTo>
                      <a:pt x="54" y="367"/>
                    </a:moveTo>
                    <a:lnTo>
                      <a:pt x="54" y="367"/>
                    </a:lnTo>
                    <a:lnTo>
                      <a:pt x="54" y="332"/>
                    </a:lnTo>
                    <a:lnTo>
                      <a:pt x="59" y="303"/>
                    </a:lnTo>
                    <a:lnTo>
                      <a:pt x="64" y="274"/>
                    </a:lnTo>
                    <a:lnTo>
                      <a:pt x="79" y="244"/>
                    </a:lnTo>
                    <a:lnTo>
                      <a:pt x="89" y="215"/>
                    </a:lnTo>
                    <a:lnTo>
                      <a:pt x="108" y="190"/>
                    </a:lnTo>
                    <a:lnTo>
                      <a:pt x="147" y="142"/>
                    </a:lnTo>
                    <a:lnTo>
                      <a:pt x="191" y="102"/>
                    </a:lnTo>
                    <a:lnTo>
                      <a:pt x="221" y="88"/>
                    </a:lnTo>
                    <a:lnTo>
                      <a:pt x="245" y="73"/>
                    </a:lnTo>
                    <a:lnTo>
                      <a:pt x="274" y="63"/>
                    </a:lnTo>
                    <a:lnTo>
                      <a:pt x="309" y="54"/>
                    </a:lnTo>
                    <a:lnTo>
                      <a:pt x="338" y="49"/>
                    </a:lnTo>
                    <a:lnTo>
                      <a:pt x="372" y="49"/>
                    </a:lnTo>
                    <a:lnTo>
                      <a:pt x="372" y="49"/>
                    </a:lnTo>
                    <a:lnTo>
                      <a:pt x="402" y="49"/>
                    </a:lnTo>
                    <a:lnTo>
                      <a:pt x="436" y="54"/>
                    </a:lnTo>
                    <a:lnTo>
                      <a:pt x="465" y="63"/>
                    </a:lnTo>
                    <a:lnTo>
                      <a:pt x="495" y="73"/>
                    </a:lnTo>
                    <a:lnTo>
                      <a:pt x="524" y="88"/>
                    </a:lnTo>
                    <a:lnTo>
                      <a:pt x="548" y="102"/>
                    </a:lnTo>
                    <a:lnTo>
                      <a:pt x="597" y="142"/>
                    </a:lnTo>
                    <a:lnTo>
                      <a:pt x="636" y="190"/>
                    </a:lnTo>
                    <a:lnTo>
                      <a:pt x="651" y="215"/>
                    </a:lnTo>
                    <a:lnTo>
                      <a:pt x="666" y="244"/>
                    </a:lnTo>
                    <a:lnTo>
                      <a:pt x="676" y="274"/>
                    </a:lnTo>
                    <a:lnTo>
                      <a:pt x="685" y="303"/>
                    </a:lnTo>
                    <a:lnTo>
                      <a:pt x="690" y="332"/>
                    </a:lnTo>
                    <a:lnTo>
                      <a:pt x="690" y="367"/>
                    </a:lnTo>
                    <a:lnTo>
                      <a:pt x="739" y="367"/>
                    </a:lnTo>
                    <a:lnTo>
                      <a:pt x="739" y="367"/>
                    </a:lnTo>
                    <a:lnTo>
                      <a:pt x="739" y="327"/>
                    </a:lnTo>
                    <a:lnTo>
                      <a:pt x="734" y="293"/>
                    </a:lnTo>
                    <a:lnTo>
                      <a:pt x="724" y="259"/>
                    </a:lnTo>
                    <a:lnTo>
                      <a:pt x="710" y="225"/>
                    </a:lnTo>
                    <a:lnTo>
                      <a:pt x="695" y="190"/>
                    </a:lnTo>
                    <a:lnTo>
                      <a:pt x="676" y="161"/>
                    </a:lnTo>
                    <a:lnTo>
                      <a:pt x="656" y="132"/>
                    </a:lnTo>
                    <a:lnTo>
                      <a:pt x="632" y="107"/>
                    </a:lnTo>
                    <a:lnTo>
                      <a:pt x="607" y="83"/>
                    </a:lnTo>
                    <a:lnTo>
                      <a:pt x="578" y="63"/>
                    </a:lnTo>
                    <a:lnTo>
                      <a:pt x="548" y="44"/>
                    </a:lnTo>
                    <a:lnTo>
                      <a:pt x="514" y="29"/>
                    </a:lnTo>
                    <a:lnTo>
                      <a:pt x="480" y="14"/>
                    </a:lnTo>
                    <a:lnTo>
                      <a:pt x="446" y="5"/>
                    </a:lnTo>
                    <a:lnTo>
                      <a:pt x="407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33" y="0"/>
                    </a:lnTo>
                    <a:lnTo>
                      <a:pt x="299" y="5"/>
                    </a:lnTo>
                    <a:lnTo>
                      <a:pt x="260" y="14"/>
                    </a:lnTo>
                    <a:lnTo>
                      <a:pt x="226" y="29"/>
                    </a:lnTo>
                    <a:lnTo>
                      <a:pt x="196" y="44"/>
                    </a:lnTo>
                    <a:lnTo>
                      <a:pt x="167" y="63"/>
                    </a:lnTo>
                    <a:lnTo>
                      <a:pt x="137" y="83"/>
                    </a:lnTo>
                    <a:lnTo>
                      <a:pt x="108" y="107"/>
                    </a:lnTo>
                    <a:lnTo>
                      <a:pt x="89" y="132"/>
                    </a:lnTo>
                    <a:lnTo>
                      <a:pt x="64" y="161"/>
                    </a:lnTo>
                    <a:lnTo>
                      <a:pt x="45" y="190"/>
                    </a:lnTo>
                    <a:lnTo>
                      <a:pt x="30" y="225"/>
                    </a:lnTo>
                    <a:lnTo>
                      <a:pt x="20" y="259"/>
                    </a:lnTo>
                    <a:lnTo>
                      <a:pt x="10" y="293"/>
                    </a:lnTo>
                    <a:lnTo>
                      <a:pt x="5" y="327"/>
                    </a:lnTo>
                    <a:lnTo>
                      <a:pt x="0" y="367"/>
                    </a:lnTo>
                    <a:lnTo>
                      <a:pt x="54" y="36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2" name="Freeform 2073"/>
              <p:cNvSpPr>
                <a:spLocks/>
              </p:cNvSpPr>
              <p:nvPr/>
            </p:nvSpPr>
            <p:spPr bwMode="auto">
              <a:xfrm>
                <a:off x="2350" y="2040"/>
                <a:ext cx="460" cy="230"/>
              </a:xfrm>
              <a:custGeom>
                <a:avLst/>
                <a:gdLst>
                  <a:gd name="T0" fmla="*/ 30 w 460"/>
                  <a:gd name="T1" fmla="*/ 0 h 230"/>
                  <a:gd name="T2" fmla="*/ 30 w 460"/>
                  <a:gd name="T3" fmla="*/ 0 h 230"/>
                  <a:gd name="T4" fmla="*/ 35 w 460"/>
                  <a:gd name="T5" fmla="*/ 39 h 230"/>
                  <a:gd name="T6" fmla="*/ 44 w 460"/>
                  <a:gd name="T7" fmla="*/ 78 h 230"/>
                  <a:gd name="T8" fmla="*/ 64 w 460"/>
                  <a:gd name="T9" fmla="*/ 112 h 230"/>
                  <a:gd name="T10" fmla="*/ 88 w 460"/>
                  <a:gd name="T11" fmla="*/ 141 h 230"/>
                  <a:gd name="T12" fmla="*/ 118 w 460"/>
                  <a:gd name="T13" fmla="*/ 166 h 230"/>
                  <a:gd name="T14" fmla="*/ 152 w 460"/>
                  <a:gd name="T15" fmla="*/ 186 h 230"/>
                  <a:gd name="T16" fmla="*/ 186 w 460"/>
                  <a:gd name="T17" fmla="*/ 195 h 230"/>
                  <a:gd name="T18" fmla="*/ 230 w 460"/>
                  <a:gd name="T19" fmla="*/ 200 h 230"/>
                  <a:gd name="T20" fmla="*/ 230 w 460"/>
                  <a:gd name="T21" fmla="*/ 200 h 230"/>
                  <a:gd name="T22" fmla="*/ 269 w 460"/>
                  <a:gd name="T23" fmla="*/ 195 h 230"/>
                  <a:gd name="T24" fmla="*/ 309 w 460"/>
                  <a:gd name="T25" fmla="*/ 186 h 230"/>
                  <a:gd name="T26" fmla="*/ 338 w 460"/>
                  <a:gd name="T27" fmla="*/ 166 h 230"/>
                  <a:gd name="T28" fmla="*/ 372 w 460"/>
                  <a:gd name="T29" fmla="*/ 141 h 230"/>
                  <a:gd name="T30" fmla="*/ 392 w 460"/>
                  <a:gd name="T31" fmla="*/ 112 h 230"/>
                  <a:gd name="T32" fmla="*/ 411 w 460"/>
                  <a:gd name="T33" fmla="*/ 78 h 230"/>
                  <a:gd name="T34" fmla="*/ 426 w 460"/>
                  <a:gd name="T35" fmla="*/ 39 h 230"/>
                  <a:gd name="T36" fmla="*/ 426 w 460"/>
                  <a:gd name="T37" fmla="*/ 0 h 230"/>
                  <a:gd name="T38" fmla="*/ 460 w 460"/>
                  <a:gd name="T39" fmla="*/ 0 h 230"/>
                  <a:gd name="T40" fmla="*/ 460 w 460"/>
                  <a:gd name="T41" fmla="*/ 0 h 230"/>
                  <a:gd name="T42" fmla="*/ 455 w 460"/>
                  <a:gd name="T43" fmla="*/ 49 h 230"/>
                  <a:gd name="T44" fmla="*/ 441 w 460"/>
                  <a:gd name="T45" fmla="*/ 93 h 230"/>
                  <a:gd name="T46" fmla="*/ 421 w 460"/>
                  <a:gd name="T47" fmla="*/ 132 h 230"/>
                  <a:gd name="T48" fmla="*/ 392 w 460"/>
                  <a:gd name="T49" fmla="*/ 166 h 230"/>
                  <a:gd name="T50" fmla="*/ 357 w 460"/>
                  <a:gd name="T51" fmla="*/ 190 h 230"/>
                  <a:gd name="T52" fmla="*/ 318 w 460"/>
                  <a:gd name="T53" fmla="*/ 215 h 230"/>
                  <a:gd name="T54" fmla="*/ 274 w 460"/>
                  <a:gd name="T55" fmla="*/ 225 h 230"/>
                  <a:gd name="T56" fmla="*/ 230 w 460"/>
                  <a:gd name="T57" fmla="*/ 230 h 230"/>
                  <a:gd name="T58" fmla="*/ 230 w 460"/>
                  <a:gd name="T59" fmla="*/ 230 h 230"/>
                  <a:gd name="T60" fmla="*/ 181 w 460"/>
                  <a:gd name="T61" fmla="*/ 225 h 230"/>
                  <a:gd name="T62" fmla="*/ 137 w 460"/>
                  <a:gd name="T63" fmla="*/ 215 h 230"/>
                  <a:gd name="T64" fmla="*/ 98 w 460"/>
                  <a:gd name="T65" fmla="*/ 190 h 230"/>
                  <a:gd name="T66" fmla="*/ 64 w 460"/>
                  <a:gd name="T67" fmla="*/ 166 h 230"/>
                  <a:gd name="T68" fmla="*/ 39 w 460"/>
                  <a:gd name="T69" fmla="*/ 132 h 230"/>
                  <a:gd name="T70" fmla="*/ 15 w 460"/>
                  <a:gd name="T71" fmla="*/ 93 h 230"/>
                  <a:gd name="T72" fmla="*/ 5 w 460"/>
                  <a:gd name="T73" fmla="*/ 49 h 230"/>
                  <a:gd name="T74" fmla="*/ 0 w 460"/>
                  <a:gd name="T75" fmla="*/ 0 h 230"/>
                  <a:gd name="T76" fmla="*/ 30 w 460"/>
                  <a:gd name="T7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0"/>
                    </a:moveTo>
                    <a:lnTo>
                      <a:pt x="30" y="0"/>
                    </a:lnTo>
                    <a:lnTo>
                      <a:pt x="35" y="39"/>
                    </a:lnTo>
                    <a:lnTo>
                      <a:pt x="44" y="78"/>
                    </a:lnTo>
                    <a:lnTo>
                      <a:pt x="64" y="112"/>
                    </a:lnTo>
                    <a:lnTo>
                      <a:pt x="88" y="141"/>
                    </a:lnTo>
                    <a:lnTo>
                      <a:pt x="118" y="166"/>
                    </a:lnTo>
                    <a:lnTo>
                      <a:pt x="152" y="186"/>
                    </a:lnTo>
                    <a:lnTo>
                      <a:pt x="186" y="195"/>
                    </a:lnTo>
                    <a:lnTo>
                      <a:pt x="230" y="200"/>
                    </a:lnTo>
                    <a:lnTo>
                      <a:pt x="230" y="200"/>
                    </a:lnTo>
                    <a:lnTo>
                      <a:pt x="269" y="195"/>
                    </a:lnTo>
                    <a:lnTo>
                      <a:pt x="309" y="186"/>
                    </a:lnTo>
                    <a:lnTo>
                      <a:pt x="338" y="166"/>
                    </a:lnTo>
                    <a:lnTo>
                      <a:pt x="372" y="141"/>
                    </a:lnTo>
                    <a:lnTo>
                      <a:pt x="392" y="112"/>
                    </a:lnTo>
                    <a:lnTo>
                      <a:pt x="411" y="78"/>
                    </a:lnTo>
                    <a:lnTo>
                      <a:pt x="426" y="39"/>
                    </a:lnTo>
                    <a:lnTo>
                      <a:pt x="426" y="0"/>
                    </a:lnTo>
                    <a:lnTo>
                      <a:pt x="460" y="0"/>
                    </a:lnTo>
                    <a:lnTo>
                      <a:pt x="460" y="0"/>
                    </a:lnTo>
                    <a:lnTo>
                      <a:pt x="455" y="49"/>
                    </a:lnTo>
                    <a:lnTo>
                      <a:pt x="441" y="93"/>
                    </a:lnTo>
                    <a:lnTo>
                      <a:pt x="421" y="132"/>
                    </a:lnTo>
                    <a:lnTo>
                      <a:pt x="392" y="166"/>
                    </a:lnTo>
                    <a:lnTo>
                      <a:pt x="357" y="190"/>
                    </a:lnTo>
                    <a:lnTo>
                      <a:pt x="318" y="215"/>
                    </a:lnTo>
                    <a:lnTo>
                      <a:pt x="274" y="225"/>
                    </a:lnTo>
                    <a:lnTo>
                      <a:pt x="230" y="230"/>
                    </a:lnTo>
                    <a:lnTo>
                      <a:pt x="230" y="230"/>
                    </a:lnTo>
                    <a:lnTo>
                      <a:pt x="181" y="225"/>
                    </a:lnTo>
                    <a:lnTo>
                      <a:pt x="137" y="215"/>
                    </a:lnTo>
                    <a:lnTo>
                      <a:pt x="98" y="190"/>
                    </a:lnTo>
                    <a:lnTo>
                      <a:pt x="64" y="166"/>
                    </a:lnTo>
                    <a:lnTo>
                      <a:pt x="39" y="132"/>
                    </a:lnTo>
                    <a:lnTo>
                      <a:pt x="15" y="93"/>
                    </a:lnTo>
                    <a:lnTo>
                      <a:pt x="5" y="49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3" name="Freeform 2074"/>
              <p:cNvSpPr>
                <a:spLocks/>
              </p:cNvSpPr>
              <p:nvPr/>
            </p:nvSpPr>
            <p:spPr bwMode="auto">
              <a:xfrm>
                <a:off x="2350" y="1810"/>
                <a:ext cx="460" cy="230"/>
              </a:xfrm>
              <a:custGeom>
                <a:avLst/>
                <a:gdLst>
                  <a:gd name="T0" fmla="*/ 30 w 460"/>
                  <a:gd name="T1" fmla="*/ 230 h 230"/>
                  <a:gd name="T2" fmla="*/ 30 w 460"/>
                  <a:gd name="T3" fmla="*/ 230 h 230"/>
                  <a:gd name="T4" fmla="*/ 35 w 460"/>
                  <a:gd name="T5" fmla="*/ 190 h 230"/>
                  <a:gd name="T6" fmla="*/ 44 w 460"/>
                  <a:gd name="T7" fmla="*/ 151 h 230"/>
                  <a:gd name="T8" fmla="*/ 64 w 460"/>
                  <a:gd name="T9" fmla="*/ 117 h 230"/>
                  <a:gd name="T10" fmla="*/ 88 w 460"/>
                  <a:gd name="T11" fmla="*/ 88 h 230"/>
                  <a:gd name="T12" fmla="*/ 118 w 460"/>
                  <a:gd name="T13" fmla="*/ 63 h 230"/>
                  <a:gd name="T14" fmla="*/ 152 w 460"/>
                  <a:gd name="T15" fmla="*/ 49 h 230"/>
                  <a:gd name="T16" fmla="*/ 186 w 460"/>
                  <a:gd name="T17" fmla="*/ 34 h 230"/>
                  <a:gd name="T18" fmla="*/ 230 w 460"/>
                  <a:gd name="T19" fmla="*/ 29 h 230"/>
                  <a:gd name="T20" fmla="*/ 230 w 460"/>
                  <a:gd name="T21" fmla="*/ 29 h 230"/>
                  <a:gd name="T22" fmla="*/ 269 w 460"/>
                  <a:gd name="T23" fmla="*/ 34 h 230"/>
                  <a:gd name="T24" fmla="*/ 309 w 460"/>
                  <a:gd name="T25" fmla="*/ 49 h 230"/>
                  <a:gd name="T26" fmla="*/ 338 w 460"/>
                  <a:gd name="T27" fmla="*/ 63 h 230"/>
                  <a:gd name="T28" fmla="*/ 372 w 460"/>
                  <a:gd name="T29" fmla="*/ 88 h 230"/>
                  <a:gd name="T30" fmla="*/ 392 w 460"/>
                  <a:gd name="T31" fmla="*/ 117 h 230"/>
                  <a:gd name="T32" fmla="*/ 411 w 460"/>
                  <a:gd name="T33" fmla="*/ 151 h 230"/>
                  <a:gd name="T34" fmla="*/ 426 w 460"/>
                  <a:gd name="T35" fmla="*/ 190 h 230"/>
                  <a:gd name="T36" fmla="*/ 426 w 460"/>
                  <a:gd name="T37" fmla="*/ 230 h 230"/>
                  <a:gd name="T38" fmla="*/ 460 w 460"/>
                  <a:gd name="T39" fmla="*/ 230 h 230"/>
                  <a:gd name="T40" fmla="*/ 460 w 460"/>
                  <a:gd name="T41" fmla="*/ 230 h 230"/>
                  <a:gd name="T42" fmla="*/ 455 w 460"/>
                  <a:gd name="T43" fmla="*/ 186 h 230"/>
                  <a:gd name="T44" fmla="*/ 441 w 460"/>
                  <a:gd name="T45" fmla="*/ 142 h 230"/>
                  <a:gd name="T46" fmla="*/ 421 w 460"/>
                  <a:gd name="T47" fmla="*/ 102 h 230"/>
                  <a:gd name="T48" fmla="*/ 392 w 460"/>
                  <a:gd name="T49" fmla="*/ 68 h 230"/>
                  <a:gd name="T50" fmla="*/ 357 w 460"/>
                  <a:gd name="T51" fmla="*/ 39 h 230"/>
                  <a:gd name="T52" fmla="*/ 318 w 460"/>
                  <a:gd name="T53" fmla="*/ 19 h 230"/>
                  <a:gd name="T54" fmla="*/ 274 w 460"/>
                  <a:gd name="T55" fmla="*/ 5 h 230"/>
                  <a:gd name="T56" fmla="*/ 230 w 460"/>
                  <a:gd name="T57" fmla="*/ 0 h 230"/>
                  <a:gd name="T58" fmla="*/ 230 w 460"/>
                  <a:gd name="T59" fmla="*/ 0 h 230"/>
                  <a:gd name="T60" fmla="*/ 181 w 460"/>
                  <a:gd name="T61" fmla="*/ 5 h 230"/>
                  <a:gd name="T62" fmla="*/ 137 w 460"/>
                  <a:gd name="T63" fmla="*/ 19 h 230"/>
                  <a:gd name="T64" fmla="*/ 98 w 460"/>
                  <a:gd name="T65" fmla="*/ 39 h 230"/>
                  <a:gd name="T66" fmla="*/ 64 w 460"/>
                  <a:gd name="T67" fmla="*/ 68 h 230"/>
                  <a:gd name="T68" fmla="*/ 39 w 460"/>
                  <a:gd name="T69" fmla="*/ 102 h 230"/>
                  <a:gd name="T70" fmla="*/ 15 w 460"/>
                  <a:gd name="T71" fmla="*/ 142 h 230"/>
                  <a:gd name="T72" fmla="*/ 5 w 460"/>
                  <a:gd name="T73" fmla="*/ 186 h 230"/>
                  <a:gd name="T74" fmla="*/ 0 w 460"/>
                  <a:gd name="T75" fmla="*/ 230 h 230"/>
                  <a:gd name="T76" fmla="*/ 30 w 460"/>
                  <a:gd name="T77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230"/>
                    </a:moveTo>
                    <a:lnTo>
                      <a:pt x="30" y="230"/>
                    </a:lnTo>
                    <a:lnTo>
                      <a:pt x="35" y="190"/>
                    </a:lnTo>
                    <a:lnTo>
                      <a:pt x="44" y="151"/>
                    </a:lnTo>
                    <a:lnTo>
                      <a:pt x="64" y="117"/>
                    </a:lnTo>
                    <a:lnTo>
                      <a:pt x="88" y="88"/>
                    </a:lnTo>
                    <a:lnTo>
                      <a:pt x="118" y="63"/>
                    </a:lnTo>
                    <a:lnTo>
                      <a:pt x="152" y="49"/>
                    </a:lnTo>
                    <a:lnTo>
                      <a:pt x="186" y="34"/>
                    </a:lnTo>
                    <a:lnTo>
                      <a:pt x="230" y="29"/>
                    </a:lnTo>
                    <a:lnTo>
                      <a:pt x="230" y="29"/>
                    </a:lnTo>
                    <a:lnTo>
                      <a:pt x="269" y="34"/>
                    </a:lnTo>
                    <a:lnTo>
                      <a:pt x="309" y="49"/>
                    </a:lnTo>
                    <a:lnTo>
                      <a:pt x="338" y="63"/>
                    </a:lnTo>
                    <a:lnTo>
                      <a:pt x="372" y="88"/>
                    </a:lnTo>
                    <a:lnTo>
                      <a:pt x="392" y="117"/>
                    </a:lnTo>
                    <a:lnTo>
                      <a:pt x="411" y="151"/>
                    </a:lnTo>
                    <a:lnTo>
                      <a:pt x="426" y="190"/>
                    </a:lnTo>
                    <a:lnTo>
                      <a:pt x="426" y="230"/>
                    </a:lnTo>
                    <a:lnTo>
                      <a:pt x="460" y="230"/>
                    </a:lnTo>
                    <a:lnTo>
                      <a:pt x="460" y="230"/>
                    </a:lnTo>
                    <a:lnTo>
                      <a:pt x="455" y="186"/>
                    </a:lnTo>
                    <a:lnTo>
                      <a:pt x="441" y="142"/>
                    </a:lnTo>
                    <a:lnTo>
                      <a:pt x="421" y="102"/>
                    </a:lnTo>
                    <a:lnTo>
                      <a:pt x="392" y="68"/>
                    </a:lnTo>
                    <a:lnTo>
                      <a:pt x="357" y="39"/>
                    </a:lnTo>
                    <a:lnTo>
                      <a:pt x="318" y="19"/>
                    </a:lnTo>
                    <a:lnTo>
                      <a:pt x="274" y="5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181" y="5"/>
                    </a:lnTo>
                    <a:lnTo>
                      <a:pt x="137" y="19"/>
                    </a:lnTo>
                    <a:lnTo>
                      <a:pt x="98" y="39"/>
                    </a:lnTo>
                    <a:lnTo>
                      <a:pt x="64" y="68"/>
                    </a:lnTo>
                    <a:lnTo>
                      <a:pt x="39" y="102"/>
                    </a:lnTo>
                    <a:lnTo>
                      <a:pt x="15" y="142"/>
                    </a:lnTo>
                    <a:lnTo>
                      <a:pt x="5" y="186"/>
                    </a:lnTo>
                    <a:lnTo>
                      <a:pt x="0" y="230"/>
                    </a:lnTo>
                    <a:lnTo>
                      <a:pt x="30" y="23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4" name="Freeform 2075"/>
              <p:cNvSpPr>
                <a:spLocks/>
              </p:cNvSpPr>
              <p:nvPr/>
            </p:nvSpPr>
            <p:spPr bwMode="auto">
              <a:xfrm>
                <a:off x="2463" y="2040"/>
                <a:ext cx="230" cy="117"/>
              </a:xfrm>
              <a:custGeom>
                <a:avLst/>
                <a:gdLst>
                  <a:gd name="T0" fmla="*/ 15 w 230"/>
                  <a:gd name="T1" fmla="*/ 0 h 117"/>
                  <a:gd name="T2" fmla="*/ 15 w 230"/>
                  <a:gd name="T3" fmla="*/ 0 h 117"/>
                  <a:gd name="T4" fmla="*/ 19 w 230"/>
                  <a:gd name="T5" fmla="*/ 19 h 117"/>
                  <a:gd name="T6" fmla="*/ 24 w 230"/>
                  <a:gd name="T7" fmla="*/ 39 h 117"/>
                  <a:gd name="T8" fmla="*/ 34 w 230"/>
                  <a:gd name="T9" fmla="*/ 58 h 117"/>
                  <a:gd name="T10" fmla="*/ 44 w 230"/>
                  <a:gd name="T11" fmla="*/ 73 h 117"/>
                  <a:gd name="T12" fmla="*/ 59 w 230"/>
                  <a:gd name="T13" fmla="*/ 83 h 117"/>
                  <a:gd name="T14" fmla="*/ 78 w 230"/>
                  <a:gd name="T15" fmla="*/ 93 h 117"/>
                  <a:gd name="T16" fmla="*/ 98 w 230"/>
                  <a:gd name="T17" fmla="*/ 97 h 117"/>
                  <a:gd name="T18" fmla="*/ 117 w 230"/>
                  <a:gd name="T19" fmla="*/ 102 h 117"/>
                  <a:gd name="T20" fmla="*/ 117 w 230"/>
                  <a:gd name="T21" fmla="*/ 102 h 117"/>
                  <a:gd name="T22" fmla="*/ 137 w 230"/>
                  <a:gd name="T23" fmla="*/ 97 h 117"/>
                  <a:gd name="T24" fmla="*/ 156 w 230"/>
                  <a:gd name="T25" fmla="*/ 93 h 117"/>
                  <a:gd name="T26" fmla="*/ 171 w 230"/>
                  <a:gd name="T27" fmla="*/ 83 h 117"/>
                  <a:gd name="T28" fmla="*/ 186 w 230"/>
                  <a:gd name="T29" fmla="*/ 73 h 117"/>
                  <a:gd name="T30" fmla="*/ 200 w 230"/>
                  <a:gd name="T31" fmla="*/ 58 h 117"/>
                  <a:gd name="T32" fmla="*/ 205 w 230"/>
                  <a:gd name="T33" fmla="*/ 39 h 117"/>
                  <a:gd name="T34" fmla="*/ 215 w 230"/>
                  <a:gd name="T35" fmla="*/ 19 h 117"/>
                  <a:gd name="T36" fmla="*/ 215 w 230"/>
                  <a:gd name="T37" fmla="*/ 0 h 117"/>
                  <a:gd name="T38" fmla="*/ 230 w 230"/>
                  <a:gd name="T39" fmla="*/ 0 h 117"/>
                  <a:gd name="T40" fmla="*/ 230 w 230"/>
                  <a:gd name="T41" fmla="*/ 0 h 117"/>
                  <a:gd name="T42" fmla="*/ 230 w 230"/>
                  <a:gd name="T43" fmla="*/ 24 h 117"/>
                  <a:gd name="T44" fmla="*/ 220 w 230"/>
                  <a:gd name="T45" fmla="*/ 44 h 117"/>
                  <a:gd name="T46" fmla="*/ 210 w 230"/>
                  <a:gd name="T47" fmla="*/ 63 h 117"/>
                  <a:gd name="T48" fmla="*/ 196 w 230"/>
                  <a:gd name="T49" fmla="*/ 83 h 117"/>
                  <a:gd name="T50" fmla="*/ 181 w 230"/>
                  <a:gd name="T51" fmla="*/ 97 h 117"/>
                  <a:gd name="T52" fmla="*/ 161 w 230"/>
                  <a:gd name="T53" fmla="*/ 107 h 117"/>
                  <a:gd name="T54" fmla="*/ 137 w 230"/>
                  <a:gd name="T55" fmla="*/ 112 h 117"/>
                  <a:gd name="T56" fmla="*/ 117 w 230"/>
                  <a:gd name="T57" fmla="*/ 117 h 117"/>
                  <a:gd name="T58" fmla="*/ 117 w 230"/>
                  <a:gd name="T59" fmla="*/ 117 h 117"/>
                  <a:gd name="T60" fmla="*/ 93 w 230"/>
                  <a:gd name="T61" fmla="*/ 112 h 117"/>
                  <a:gd name="T62" fmla="*/ 73 w 230"/>
                  <a:gd name="T63" fmla="*/ 107 h 117"/>
                  <a:gd name="T64" fmla="*/ 54 w 230"/>
                  <a:gd name="T65" fmla="*/ 97 h 117"/>
                  <a:gd name="T66" fmla="*/ 34 w 230"/>
                  <a:gd name="T67" fmla="*/ 83 h 117"/>
                  <a:gd name="T68" fmla="*/ 19 w 230"/>
                  <a:gd name="T69" fmla="*/ 63 h 117"/>
                  <a:gd name="T70" fmla="*/ 10 w 230"/>
                  <a:gd name="T71" fmla="*/ 44 h 117"/>
                  <a:gd name="T72" fmla="*/ 5 w 230"/>
                  <a:gd name="T73" fmla="*/ 24 h 117"/>
                  <a:gd name="T74" fmla="*/ 0 w 230"/>
                  <a:gd name="T75" fmla="*/ 0 h 117"/>
                  <a:gd name="T76" fmla="*/ 15 w 230"/>
                  <a:gd name="T7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7">
                    <a:moveTo>
                      <a:pt x="15" y="0"/>
                    </a:moveTo>
                    <a:lnTo>
                      <a:pt x="15" y="0"/>
                    </a:lnTo>
                    <a:lnTo>
                      <a:pt x="19" y="19"/>
                    </a:lnTo>
                    <a:lnTo>
                      <a:pt x="24" y="39"/>
                    </a:lnTo>
                    <a:lnTo>
                      <a:pt x="34" y="58"/>
                    </a:lnTo>
                    <a:lnTo>
                      <a:pt x="44" y="73"/>
                    </a:lnTo>
                    <a:lnTo>
                      <a:pt x="59" y="83"/>
                    </a:lnTo>
                    <a:lnTo>
                      <a:pt x="78" y="93"/>
                    </a:lnTo>
                    <a:lnTo>
                      <a:pt x="98" y="97"/>
                    </a:lnTo>
                    <a:lnTo>
                      <a:pt x="117" y="102"/>
                    </a:lnTo>
                    <a:lnTo>
                      <a:pt x="117" y="102"/>
                    </a:lnTo>
                    <a:lnTo>
                      <a:pt x="137" y="97"/>
                    </a:lnTo>
                    <a:lnTo>
                      <a:pt x="156" y="93"/>
                    </a:lnTo>
                    <a:lnTo>
                      <a:pt x="171" y="83"/>
                    </a:lnTo>
                    <a:lnTo>
                      <a:pt x="186" y="73"/>
                    </a:lnTo>
                    <a:lnTo>
                      <a:pt x="200" y="58"/>
                    </a:lnTo>
                    <a:lnTo>
                      <a:pt x="205" y="3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24"/>
                    </a:lnTo>
                    <a:lnTo>
                      <a:pt x="220" y="44"/>
                    </a:lnTo>
                    <a:lnTo>
                      <a:pt x="210" y="63"/>
                    </a:lnTo>
                    <a:lnTo>
                      <a:pt x="196" y="83"/>
                    </a:lnTo>
                    <a:lnTo>
                      <a:pt x="181" y="97"/>
                    </a:lnTo>
                    <a:lnTo>
                      <a:pt x="161" y="107"/>
                    </a:lnTo>
                    <a:lnTo>
                      <a:pt x="137" y="112"/>
                    </a:lnTo>
                    <a:lnTo>
                      <a:pt x="117" y="117"/>
                    </a:lnTo>
                    <a:lnTo>
                      <a:pt x="117" y="117"/>
                    </a:lnTo>
                    <a:lnTo>
                      <a:pt x="93" y="112"/>
                    </a:lnTo>
                    <a:lnTo>
                      <a:pt x="73" y="107"/>
                    </a:lnTo>
                    <a:lnTo>
                      <a:pt x="54" y="97"/>
                    </a:lnTo>
                    <a:lnTo>
                      <a:pt x="34" y="83"/>
                    </a:lnTo>
                    <a:lnTo>
                      <a:pt x="19" y="63"/>
                    </a:lnTo>
                    <a:lnTo>
                      <a:pt x="10" y="44"/>
                    </a:lnTo>
                    <a:lnTo>
                      <a:pt x="5" y="24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5" name="Freeform 2076"/>
              <p:cNvSpPr>
                <a:spLocks/>
              </p:cNvSpPr>
              <p:nvPr/>
            </p:nvSpPr>
            <p:spPr bwMode="auto">
              <a:xfrm>
                <a:off x="2463" y="1927"/>
                <a:ext cx="230" cy="113"/>
              </a:xfrm>
              <a:custGeom>
                <a:avLst/>
                <a:gdLst>
                  <a:gd name="T0" fmla="*/ 15 w 230"/>
                  <a:gd name="T1" fmla="*/ 113 h 113"/>
                  <a:gd name="T2" fmla="*/ 15 w 230"/>
                  <a:gd name="T3" fmla="*/ 113 h 113"/>
                  <a:gd name="T4" fmla="*/ 19 w 230"/>
                  <a:gd name="T5" fmla="*/ 93 h 113"/>
                  <a:gd name="T6" fmla="*/ 24 w 230"/>
                  <a:gd name="T7" fmla="*/ 73 h 113"/>
                  <a:gd name="T8" fmla="*/ 34 w 230"/>
                  <a:gd name="T9" fmla="*/ 59 h 113"/>
                  <a:gd name="T10" fmla="*/ 44 w 230"/>
                  <a:gd name="T11" fmla="*/ 44 h 113"/>
                  <a:gd name="T12" fmla="*/ 59 w 230"/>
                  <a:gd name="T13" fmla="*/ 29 h 113"/>
                  <a:gd name="T14" fmla="*/ 78 w 230"/>
                  <a:gd name="T15" fmla="*/ 20 h 113"/>
                  <a:gd name="T16" fmla="*/ 98 w 230"/>
                  <a:gd name="T17" fmla="*/ 15 h 113"/>
                  <a:gd name="T18" fmla="*/ 117 w 230"/>
                  <a:gd name="T19" fmla="*/ 15 h 113"/>
                  <a:gd name="T20" fmla="*/ 117 w 230"/>
                  <a:gd name="T21" fmla="*/ 15 h 113"/>
                  <a:gd name="T22" fmla="*/ 137 w 230"/>
                  <a:gd name="T23" fmla="*/ 15 h 113"/>
                  <a:gd name="T24" fmla="*/ 156 w 230"/>
                  <a:gd name="T25" fmla="*/ 20 h 113"/>
                  <a:gd name="T26" fmla="*/ 171 w 230"/>
                  <a:gd name="T27" fmla="*/ 29 h 113"/>
                  <a:gd name="T28" fmla="*/ 186 w 230"/>
                  <a:gd name="T29" fmla="*/ 44 h 113"/>
                  <a:gd name="T30" fmla="*/ 200 w 230"/>
                  <a:gd name="T31" fmla="*/ 59 h 113"/>
                  <a:gd name="T32" fmla="*/ 205 w 230"/>
                  <a:gd name="T33" fmla="*/ 73 h 113"/>
                  <a:gd name="T34" fmla="*/ 215 w 230"/>
                  <a:gd name="T35" fmla="*/ 93 h 113"/>
                  <a:gd name="T36" fmla="*/ 215 w 230"/>
                  <a:gd name="T37" fmla="*/ 113 h 113"/>
                  <a:gd name="T38" fmla="*/ 230 w 230"/>
                  <a:gd name="T39" fmla="*/ 113 h 113"/>
                  <a:gd name="T40" fmla="*/ 230 w 230"/>
                  <a:gd name="T41" fmla="*/ 113 h 113"/>
                  <a:gd name="T42" fmla="*/ 230 w 230"/>
                  <a:gd name="T43" fmla="*/ 88 h 113"/>
                  <a:gd name="T44" fmla="*/ 220 w 230"/>
                  <a:gd name="T45" fmla="*/ 69 h 113"/>
                  <a:gd name="T46" fmla="*/ 210 w 230"/>
                  <a:gd name="T47" fmla="*/ 49 h 113"/>
                  <a:gd name="T48" fmla="*/ 196 w 230"/>
                  <a:gd name="T49" fmla="*/ 34 h 113"/>
                  <a:gd name="T50" fmla="*/ 181 w 230"/>
                  <a:gd name="T51" fmla="*/ 20 h 113"/>
                  <a:gd name="T52" fmla="*/ 161 w 230"/>
                  <a:gd name="T53" fmla="*/ 10 h 113"/>
                  <a:gd name="T54" fmla="*/ 137 w 230"/>
                  <a:gd name="T55" fmla="*/ 0 h 113"/>
                  <a:gd name="T56" fmla="*/ 117 w 230"/>
                  <a:gd name="T57" fmla="*/ 0 h 113"/>
                  <a:gd name="T58" fmla="*/ 117 w 230"/>
                  <a:gd name="T59" fmla="*/ 0 h 113"/>
                  <a:gd name="T60" fmla="*/ 93 w 230"/>
                  <a:gd name="T61" fmla="*/ 0 h 113"/>
                  <a:gd name="T62" fmla="*/ 73 w 230"/>
                  <a:gd name="T63" fmla="*/ 10 h 113"/>
                  <a:gd name="T64" fmla="*/ 54 w 230"/>
                  <a:gd name="T65" fmla="*/ 20 h 113"/>
                  <a:gd name="T66" fmla="*/ 34 w 230"/>
                  <a:gd name="T67" fmla="*/ 34 h 113"/>
                  <a:gd name="T68" fmla="*/ 19 w 230"/>
                  <a:gd name="T69" fmla="*/ 49 h 113"/>
                  <a:gd name="T70" fmla="*/ 10 w 230"/>
                  <a:gd name="T71" fmla="*/ 69 h 113"/>
                  <a:gd name="T72" fmla="*/ 5 w 230"/>
                  <a:gd name="T73" fmla="*/ 88 h 113"/>
                  <a:gd name="T74" fmla="*/ 0 w 230"/>
                  <a:gd name="T75" fmla="*/ 113 h 113"/>
                  <a:gd name="T76" fmla="*/ 15 w 230"/>
                  <a:gd name="T7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3">
                    <a:moveTo>
                      <a:pt x="15" y="113"/>
                    </a:moveTo>
                    <a:lnTo>
                      <a:pt x="15" y="113"/>
                    </a:lnTo>
                    <a:lnTo>
                      <a:pt x="19" y="93"/>
                    </a:lnTo>
                    <a:lnTo>
                      <a:pt x="24" y="73"/>
                    </a:lnTo>
                    <a:lnTo>
                      <a:pt x="34" y="59"/>
                    </a:lnTo>
                    <a:lnTo>
                      <a:pt x="44" y="44"/>
                    </a:lnTo>
                    <a:lnTo>
                      <a:pt x="59" y="29"/>
                    </a:lnTo>
                    <a:lnTo>
                      <a:pt x="78" y="20"/>
                    </a:lnTo>
                    <a:lnTo>
                      <a:pt x="98" y="15"/>
                    </a:lnTo>
                    <a:lnTo>
                      <a:pt x="117" y="15"/>
                    </a:lnTo>
                    <a:lnTo>
                      <a:pt x="117" y="15"/>
                    </a:lnTo>
                    <a:lnTo>
                      <a:pt x="137" y="15"/>
                    </a:lnTo>
                    <a:lnTo>
                      <a:pt x="156" y="20"/>
                    </a:lnTo>
                    <a:lnTo>
                      <a:pt x="171" y="29"/>
                    </a:lnTo>
                    <a:lnTo>
                      <a:pt x="186" y="44"/>
                    </a:lnTo>
                    <a:lnTo>
                      <a:pt x="200" y="59"/>
                    </a:lnTo>
                    <a:lnTo>
                      <a:pt x="205" y="73"/>
                    </a:lnTo>
                    <a:lnTo>
                      <a:pt x="215" y="93"/>
                    </a:lnTo>
                    <a:lnTo>
                      <a:pt x="215" y="113"/>
                    </a:lnTo>
                    <a:lnTo>
                      <a:pt x="230" y="113"/>
                    </a:lnTo>
                    <a:lnTo>
                      <a:pt x="230" y="113"/>
                    </a:lnTo>
                    <a:lnTo>
                      <a:pt x="230" y="88"/>
                    </a:lnTo>
                    <a:lnTo>
                      <a:pt x="220" y="69"/>
                    </a:lnTo>
                    <a:lnTo>
                      <a:pt x="210" y="49"/>
                    </a:lnTo>
                    <a:lnTo>
                      <a:pt x="196" y="34"/>
                    </a:lnTo>
                    <a:lnTo>
                      <a:pt x="181" y="20"/>
                    </a:lnTo>
                    <a:lnTo>
                      <a:pt x="161" y="10"/>
                    </a:lnTo>
                    <a:lnTo>
                      <a:pt x="13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73" y="10"/>
                    </a:lnTo>
                    <a:lnTo>
                      <a:pt x="54" y="20"/>
                    </a:lnTo>
                    <a:lnTo>
                      <a:pt x="34" y="34"/>
                    </a:lnTo>
                    <a:lnTo>
                      <a:pt x="19" y="49"/>
                    </a:lnTo>
                    <a:lnTo>
                      <a:pt x="10" y="69"/>
                    </a:lnTo>
                    <a:lnTo>
                      <a:pt x="5" y="88"/>
                    </a:lnTo>
                    <a:lnTo>
                      <a:pt x="0" y="113"/>
                    </a:lnTo>
                    <a:lnTo>
                      <a:pt x="15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6" name="Rectangle 2077"/>
              <p:cNvSpPr>
                <a:spLocks noChangeArrowheads="1"/>
              </p:cNvSpPr>
              <p:nvPr/>
            </p:nvSpPr>
            <p:spPr bwMode="auto">
              <a:xfrm>
                <a:off x="2150" y="2030"/>
                <a:ext cx="171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7" name="Rectangle 2078"/>
              <p:cNvSpPr>
                <a:spLocks noChangeArrowheads="1"/>
              </p:cNvSpPr>
              <p:nvPr/>
            </p:nvSpPr>
            <p:spPr bwMode="auto">
              <a:xfrm>
                <a:off x="2840" y="2030"/>
                <a:ext cx="166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8" name="Rectangle 2079"/>
              <p:cNvSpPr>
                <a:spLocks noChangeArrowheads="1"/>
              </p:cNvSpPr>
              <p:nvPr/>
            </p:nvSpPr>
            <p:spPr bwMode="auto">
              <a:xfrm>
                <a:off x="2570" y="1609"/>
                <a:ext cx="15" cy="17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9" name="Rectangle 2080"/>
              <p:cNvSpPr>
                <a:spLocks noChangeArrowheads="1"/>
              </p:cNvSpPr>
              <p:nvPr/>
            </p:nvSpPr>
            <p:spPr bwMode="auto">
              <a:xfrm>
                <a:off x="2570" y="2299"/>
                <a:ext cx="15" cy="16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30" name="Freeform 2081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31" name="Freeform 2082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32" name="Freeform 2083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33" name="Freeform 2084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34" name="Freeform 2085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35" name="Freeform 2086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36" name="Freeform 2087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37" name="Freeform 2088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38" name="Freeform 2089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39" name="Freeform 2090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40" name="Freeform 2091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41" name="Freeform 2092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42" name="Freeform 2093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43" name="Freeform 2094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44" name="Freeform 2095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45" name="Freeform 2096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46" name="Freeform 2097"/>
              <p:cNvSpPr>
                <a:spLocks/>
              </p:cNvSpPr>
              <p:nvPr/>
            </p:nvSpPr>
            <p:spPr bwMode="auto">
              <a:xfrm>
                <a:off x="2345" y="1487"/>
                <a:ext cx="690" cy="699"/>
              </a:xfrm>
              <a:custGeom>
                <a:avLst/>
                <a:gdLst>
                  <a:gd name="T0" fmla="*/ 690 w 690"/>
                  <a:gd name="T1" fmla="*/ 63 h 699"/>
                  <a:gd name="T2" fmla="*/ 245 w 690"/>
                  <a:gd name="T3" fmla="*/ 699 h 699"/>
                  <a:gd name="T4" fmla="*/ 0 w 690"/>
                  <a:gd name="T5" fmla="*/ 445 h 699"/>
                  <a:gd name="T6" fmla="*/ 74 w 690"/>
                  <a:gd name="T7" fmla="*/ 381 h 699"/>
                  <a:gd name="T8" fmla="*/ 245 w 690"/>
                  <a:gd name="T9" fmla="*/ 616 h 699"/>
                  <a:gd name="T10" fmla="*/ 612 w 690"/>
                  <a:gd name="T11" fmla="*/ 0 h 699"/>
                  <a:gd name="T12" fmla="*/ 690 w 690"/>
                  <a:gd name="T13" fmla="*/ 63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0" h="699">
                    <a:moveTo>
                      <a:pt x="690" y="63"/>
                    </a:moveTo>
                    <a:lnTo>
                      <a:pt x="245" y="699"/>
                    </a:lnTo>
                    <a:lnTo>
                      <a:pt x="0" y="445"/>
                    </a:lnTo>
                    <a:lnTo>
                      <a:pt x="74" y="381"/>
                    </a:lnTo>
                    <a:lnTo>
                      <a:pt x="245" y="616"/>
                    </a:lnTo>
                    <a:lnTo>
                      <a:pt x="612" y="0"/>
                    </a:lnTo>
                    <a:lnTo>
                      <a:pt x="690" y="6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47" name="Freeform 2098"/>
              <p:cNvSpPr>
                <a:spLocks/>
              </p:cNvSpPr>
              <p:nvPr/>
            </p:nvSpPr>
            <p:spPr bwMode="auto">
              <a:xfrm>
                <a:off x="2345" y="1550"/>
                <a:ext cx="690" cy="636"/>
              </a:xfrm>
              <a:custGeom>
                <a:avLst/>
                <a:gdLst>
                  <a:gd name="T0" fmla="*/ 690 w 690"/>
                  <a:gd name="T1" fmla="*/ 0 h 636"/>
                  <a:gd name="T2" fmla="*/ 245 w 690"/>
                  <a:gd name="T3" fmla="*/ 636 h 636"/>
                  <a:gd name="T4" fmla="*/ 0 w 690"/>
                  <a:gd name="T5" fmla="*/ 382 h 636"/>
                  <a:gd name="T6" fmla="*/ 240 w 690"/>
                  <a:gd name="T7" fmla="*/ 592 h 636"/>
                  <a:gd name="T8" fmla="*/ 690 w 690"/>
                  <a:gd name="T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0" h="636">
                    <a:moveTo>
                      <a:pt x="690" y="0"/>
                    </a:moveTo>
                    <a:lnTo>
                      <a:pt x="245" y="636"/>
                    </a:lnTo>
                    <a:lnTo>
                      <a:pt x="0" y="382"/>
                    </a:lnTo>
                    <a:lnTo>
                      <a:pt x="240" y="592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</p:grpSp>
      </p:grpSp>
      <p:pic>
        <p:nvPicPr>
          <p:cNvPr id="167005" name="Picture 93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8640" y="1648470"/>
            <a:ext cx="6217317" cy="3798798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olid"/>
            <a:miter lim="800000"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8" name="McKSticker"/>
          <p:cNvGrpSpPr/>
          <p:nvPr/>
        </p:nvGrpSpPr>
        <p:grpSpPr>
          <a:xfrm>
            <a:off x="6936341" y="1387714"/>
            <a:ext cx="1811843" cy="181588"/>
            <a:chOff x="6928932" y="285750"/>
            <a:chExt cx="1811843" cy="181588"/>
          </a:xfrm>
        </p:grpSpPr>
        <p:sp>
          <p:nvSpPr>
            <p:cNvPr id="79" name="StickerRectangle"/>
            <p:cNvSpPr>
              <a:spLocks noChangeArrowheads="1"/>
            </p:cNvSpPr>
            <p:nvPr/>
          </p:nvSpPr>
          <p:spPr bwMode="auto">
            <a:xfrm>
              <a:off x="6928932" y="285750"/>
              <a:ext cx="1811843" cy="1815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000" dirty="0" smtClean="0">
                  <a:solidFill>
                    <a:srgbClr val="808080"/>
                  </a:solidFill>
                  <a:latin typeface="+mn-lt"/>
                </a:rPr>
                <a:t>ПРИМЕР КАРТЫ ПРОЦЕССА</a:t>
              </a:r>
              <a:endParaRPr lang="en-US" sz="10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80" name="AutoShape 31"/>
            <p:cNvCxnSpPr>
              <a:cxnSpLocks noChangeShapeType="1"/>
              <a:stCxn id="79" idx="2"/>
              <a:endCxn id="79" idx="4"/>
            </p:cNvCxnSpPr>
            <p:nvPr/>
          </p:nvCxnSpPr>
          <p:spPr bwMode="auto">
            <a:xfrm>
              <a:off x="6928932" y="285750"/>
              <a:ext cx="0" cy="18158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1" name="AutoShape 32"/>
            <p:cNvCxnSpPr>
              <a:cxnSpLocks noChangeShapeType="1"/>
              <a:stCxn id="79" idx="4"/>
              <a:endCxn id="79" idx="6"/>
            </p:cNvCxnSpPr>
            <p:nvPr/>
          </p:nvCxnSpPr>
          <p:spPr bwMode="auto">
            <a:xfrm>
              <a:off x="6928932" y="467338"/>
              <a:ext cx="1811843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82" name="Rectangular Callout 81"/>
          <p:cNvSpPr/>
          <p:nvPr/>
        </p:nvSpPr>
        <p:spPr>
          <a:xfrm>
            <a:off x="6625416" y="4407395"/>
            <a:ext cx="1696959" cy="822516"/>
          </a:xfrm>
          <a:prstGeom prst="wedgeRectCallout">
            <a:avLst>
              <a:gd name="adj1" fmla="val -28628"/>
              <a:gd name="adj2" fmla="val -103822"/>
            </a:avLst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Подробно методика картирования описана в </a:t>
            </a:r>
            <a:r>
              <a:rPr lang="ru-RU" sz="1100" dirty="0" err="1" smtClean="0">
                <a:solidFill>
                  <a:schemeClr val="tx1"/>
                </a:solidFill>
              </a:rPr>
              <a:t>тренинговых</a:t>
            </a:r>
            <a:r>
              <a:rPr lang="ru-RU" sz="1100" dirty="0" smtClean="0">
                <a:solidFill>
                  <a:schemeClr val="tx1"/>
                </a:solidFill>
              </a:rPr>
              <a:t> материалах</a:t>
            </a:r>
            <a:endParaRPr lang="ru-RU" sz="1100" dirty="0">
              <a:solidFill>
                <a:schemeClr val="tx1"/>
              </a:solidFill>
            </a:endParaRPr>
          </a:p>
        </p:txBody>
      </p:sp>
      <p:grpSp>
        <p:nvGrpSpPr>
          <p:cNvPr id="83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84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5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Открытие и подготовка ПСР-проекта</a:t>
              </a:r>
              <a:endParaRPr lang="ru-RU" sz="700" b="1" dirty="0"/>
            </a:p>
          </p:txBody>
        </p:sp>
      </p:grpSp>
      <p:grpSp>
        <p:nvGrpSpPr>
          <p:cNvPr id="86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7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8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89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0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1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Диагностика и Целевое состояние</a:t>
              </a:r>
              <a:endParaRPr lang="en-US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2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3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4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95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6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7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8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4560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154822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8143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99" y="279942"/>
            <a:ext cx="6878717" cy="584775"/>
          </a:xfrm>
        </p:spPr>
        <p:txBody>
          <a:bodyPr/>
          <a:lstStyle/>
          <a:p>
            <a:pPr marL="442913"/>
            <a:r>
              <a:rPr lang="ru-RU" dirty="0" smtClean="0"/>
              <a:t>Определение путей достижения целевого состояния и целевых показателей</a:t>
            </a:r>
            <a:endParaRPr lang="ru-RU" dirty="0"/>
          </a:p>
        </p:txBody>
      </p:sp>
      <p:sp>
        <p:nvSpPr>
          <p:cNvPr id="68" name="Rectangle 52"/>
          <p:cNvSpPr txBox="1"/>
          <p:nvPr/>
        </p:nvSpPr>
        <p:spPr>
          <a:xfrm>
            <a:off x="2179177" y="1569302"/>
            <a:ext cx="6639508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45720" tIns="0" rIns="4572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ru-RU" sz="1000" dirty="0"/>
          </a:p>
        </p:txBody>
      </p:sp>
      <p:sp>
        <p:nvSpPr>
          <p:cNvPr id="69" name="Rectangle 52"/>
          <p:cNvSpPr txBox="1"/>
          <p:nvPr/>
        </p:nvSpPr>
        <p:spPr>
          <a:xfrm>
            <a:off x="354750" y="1569302"/>
            <a:ext cx="1857670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200" b="1" dirty="0" smtClean="0"/>
              <a:t>Основные шаги</a:t>
            </a:r>
            <a:endParaRPr lang="en-US" sz="1200" b="1" dirty="0" smtClean="0"/>
          </a:p>
          <a:p>
            <a:pPr>
              <a:spcBef>
                <a:spcPts val="600"/>
              </a:spcBef>
            </a:pPr>
            <a:endParaRPr lang="ru-RU" sz="1200" b="1" dirty="0"/>
          </a:p>
          <a:p>
            <a:pPr lvl="1">
              <a:spcBef>
                <a:spcPts val="600"/>
              </a:spcBef>
            </a:pPr>
            <a:r>
              <a:rPr lang="ru-RU" sz="1200" dirty="0" smtClean="0"/>
              <a:t>Заполнить шаблон:</a:t>
            </a:r>
          </a:p>
          <a:p>
            <a:pPr marL="287338" lvl="2" indent="-169863">
              <a:spcBef>
                <a:spcPts val="600"/>
              </a:spcBef>
            </a:pPr>
            <a:r>
              <a:rPr lang="ru-RU" sz="1200" dirty="0" smtClean="0"/>
              <a:t>Описать </a:t>
            </a:r>
            <a:r>
              <a:rPr lang="ru-RU" sz="1200" dirty="0"/>
              <a:t>выявленный потенциал по сокращению продолжительности каждого шага процесса (Было-Стало)</a:t>
            </a:r>
          </a:p>
          <a:p>
            <a:pPr marL="287338" lvl="2" indent="-169863">
              <a:spcBef>
                <a:spcPts val="600"/>
              </a:spcBef>
            </a:pPr>
            <a:r>
              <a:rPr lang="ru-RU" sz="1200" dirty="0"/>
              <a:t>Описать за счет чего будет достигнуть данный потенциал </a:t>
            </a:r>
          </a:p>
        </p:txBody>
      </p:sp>
      <p:sp>
        <p:nvSpPr>
          <p:cNvPr id="74" name="Rectangle 52"/>
          <p:cNvSpPr txBox="1">
            <a:spLocks/>
          </p:cNvSpPr>
          <p:nvPr/>
        </p:nvSpPr>
        <p:spPr>
          <a:xfrm>
            <a:off x="366805" y="975245"/>
            <a:ext cx="8062674" cy="55718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/>
              <a:t>Для чего это нужно?</a:t>
            </a:r>
            <a:endParaRPr lang="ru-RU" sz="1200" b="1" dirty="0"/>
          </a:p>
          <a:p>
            <a:pPr lvl="1"/>
            <a:r>
              <a:rPr lang="ru-RU" sz="1200" dirty="0" smtClean="0"/>
              <a:t>Для детального описания </a:t>
            </a:r>
            <a:r>
              <a:rPr lang="ru-RU" sz="1200" dirty="0"/>
              <a:t>результата в формате «Было-стало» с описанием за счет чего он достигается</a:t>
            </a:r>
          </a:p>
        </p:txBody>
      </p:sp>
      <p:grpSp>
        <p:nvGrpSpPr>
          <p:cNvPr id="81" name="Group 80"/>
          <p:cNvGrpSpPr>
            <a:grpSpLocks/>
          </p:cNvGrpSpPr>
          <p:nvPr/>
        </p:nvGrpSpPr>
        <p:grpSpPr>
          <a:xfrm>
            <a:off x="70418" y="911028"/>
            <a:ext cx="827231" cy="685617"/>
            <a:chOff x="1169295" y="884766"/>
            <a:chExt cx="627161" cy="515673"/>
          </a:xfrm>
        </p:grpSpPr>
        <p:grpSp>
          <p:nvGrpSpPr>
            <p:cNvPr id="82" name="Group 81"/>
            <p:cNvGrpSpPr/>
            <p:nvPr>
              <p:custDataLst>
                <p:tags r:id="rId15"/>
              </p:custDataLst>
            </p:nvPr>
          </p:nvGrpSpPr>
          <p:grpSpPr>
            <a:xfrm>
              <a:off x="1169295" y="884766"/>
              <a:ext cx="627161" cy="515673"/>
              <a:chOff x="1515968" y="5382479"/>
              <a:chExt cx="613216" cy="504207"/>
            </a:xfrm>
          </p:grpSpPr>
          <p:pic>
            <p:nvPicPr>
              <p:cNvPr id="86" name="Picture 125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611"/>
              <a:stretch>
                <a:fillRect/>
              </a:stretch>
            </p:blipFill>
            <p:spPr bwMode="auto">
              <a:xfrm rot="19634544">
                <a:off x="1610009" y="5737730"/>
                <a:ext cx="519175" cy="148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7" name="Oval 15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515968" y="5382479"/>
                <a:ext cx="453272" cy="4532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ru-RU" sz="1000" dirty="0"/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1306317" y="986347"/>
              <a:ext cx="174625" cy="266700"/>
              <a:chOff x="-204305" y="977900"/>
              <a:chExt cx="174625" cy="266700"/>
            </a:xfrm>
          </p:grpSpPr>
          <p:sp>
            <p:nvSpPr>
              <p:cNvPr id="84" name="Freeform 38"/>
              <p:cNvSpPr>
                <a:spLocks/>
              </p:cNvSpPr>
              <p:nvPr/>
            </p:nvSpPr>
            <p:spPr bwMode="auto">
              <a:xfrm>
                <a:off x="-138113" y="1196975"/>
                <a:ext cx="47625" cy="47625"/>
              </a:xfrm>
              <a:custGeom>
                <a:avLst/>
                <a:gdLst>
                  <a:gd name="T0" fmla="*/ 220 w 220"/>
                  <a:gd name="T1" fmla="*/ 216 h 216"/>
                  <a:gd name="T2" fmla="*/ 220 w 220"/>
                  <a:gd name="T3" fmla="*/ 0 h 216"/>
                  <a:gd name="T4" fmla="*/ 4 w 220"/>
                  <a:gd name="T5" fmla="*/ 0 h 216"/>
                  <a:gd name="T6" fmla="*/ 7 w 220"/>
                  <a:gd name="T7" fmla="*/ 216 h 216"/>
                  <a:gd name="T8" fmla="*/ 220 w 220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216">
                    <a:moveTo>
                      <a:pt x="220" y="216"/>
                    </a:moveTo>
                    <a:cubicBezTo>
                      <a:pt x="220" y="144"/>
                      <a:pt x="220" y="72"/>
                      <a:pt x="220" y="0"/>
                    </a:cubicBezTo>
                    <a:cubicBezTo>
                      <a:pt x="148" y="0"/>
                      <a:pt x="76" y="0"/>
                      <a:pt x="4" y="0"/>
                    </a:cubicBezTo>
                    <a:cubicBezTo>
                      <a:pt x="6" y="71"/>
                      <a:pt x="0" y="150"/>
                      <a:pt x="7" y="216"/>
                    </a:cubicBezTo>
                    <a:cubicBezTo>
                      <a:pt x="78" y="216"/>
                      <a:pt x="149" y="216"/>
                      <a:pt x="220" y="21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Freeform 39"/>
              <p:cNvSpPr>
                <a:spLocks/>
              </p:cNvSpPr>
              <p:nvPr/>
            </p:nvSpPr>
            <p:spPr bwMode="auto">
              <a:xfrm>
                <a:off x="-204305" y="977900"/>
                <a:ext cx="174625" cy="203200"/>
              </a:xfrm>
              <a:custGeom>
                <a:avLst/>
                <a:gdLst>
                  <a:gd name="T0" fmla="*/ 498 w 789"/>
                  <a:gd name="T1" fmla="*/ 926 h 926"/>
                  <a:gd name="T2" fmla="*/ 714 w 789"/>
                  <a:gd name="T3" fmla="*/ 608 h 926"/>
                  <a:gd name="T4" fmla="*/ 789 w 789"/>
                  <a:gd name="T5" fmla="*/ 407 h 926"/>
                  <a:gd name="T6" fmla="*/ 717 w 789"/>
                  <a:gd name="T7" fmla="*/ 194 h 926"/>
                  <a:gd name="T8" fmla="*/ 120 w 789"/>
                  <a:gd name="T9" fmla="*/ 140 h 926"/>
                  <a:gd name="T10" fmla="*/ 0 w 789"/>
                  <a:gd name="T11" fmla="*/ 422 h 926"/>
                  <a:gd name="T12" fmla="*/ 222 w 789"/>
                  <a:gd name="T13" fmla="*/ 422 h 926"/>
                  <a:gd name="T14" fmla="*/ 303 w 789"/>
                  <a:gd name="T15" fmla="*/ 269 h 926"/>
                  <a:gd name="T16" fmla="*/ 516 w 789"/>
                  <a:gd name="T17" fmla="*/ 305 h 926"/>
                  <a:gd name="T18" fmla="*/ 534 w 789"/>
                  <a:gd name="T19" fmla="*/ 485 h 926"/>
                  <a:gd name="T20" fmla="*/ 312 w 789"/>
                  <a:gd name="T21" fmla="*/ 728 h 926"/>
                  <a:gd name="T22" fmla="*/ 294 w 789"/>
                  <a:gd name="T23" fmla="*/ 926 h 926"/>
                  <a:gd name="T24" fmla="*/ 498 w 789"/>
                  <a:gd name="T25" fmla="*/ 926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9" h="926">
                    <a:moveTo>
                      <a:pt x="498" y="926"/>
                    </a:moveTo>
                    <a:cubicBezTo>
                      <a:pt x="481" y="739"/>
                      <a:pt x="632" y="700"/>
                      <a:pt x="714" y="608"/>
                    </a:cubicBezTo>
                    <a:cubicBezTo>
                      <a:pt x="755" y="561"/>
                      <a:pt x="789" y="496"/>
                      <a:pt x="789" y="407"/>
                    </a:cubicBezTo>
                    <a:cubicBezTo>
                      <a:pt x="789" y="317"/>
                      <a:pt x="762" y="246"/>
                      <a:pt x="717" y="194"/>
                    </a:cubicBezTo>
                    <a:cubicBezTo>
                      <a:pt x="585" y="44"/>
                      <a:pt x="291" y="0"/>
                      <a:pt x="120" y="140"/>
                    </a:cubicBezTo>
                    <a:cubicBezTo>
                      <a:pt x="45" y="201"/>
                      <a:pt x="1" y="295"/>
                      <a:pt x="0" y="422"/>
                    </a:cubicBezTo>
                    <a:cubicBezTo>
                      <a:pt x="74" y="422"/>
                      <a:pt x="148" y="422"/>
                      <a:pt x="222" y="422"/>
                    </a:cubicBezTo>
                    <a:cubicBezTo>
                      <a:pt x="226" y="347"/>
                      <a:pt x="253" y="292"/>
                      <a:pt x="303" y="269"/>
                    </a:cubicBezTo>
                    <a:cubicBezTo>
                      <a:pt x="378" y="234"/>
                      <a:pt x="480" y="257"/>
                      <a:pt x="516" y="305"/>
                    </a:cubicBezTo>
                    <a:cubicBezTo>
                      <a:pt x="547" y="347"/>
                      <a:pt x="562" y="424"/>
                      <a:pt x="534" y="485"/>
                    </a:cubicBezTo>
                    <a:cubicBezTo>
                      <a:pt x="489" y="582"/>
                      <a:pt x="355" y="616"/>
                      <a:pt x="312" y="728"/>
                    </a:cubicBezTo>
                    <a:cubicBezTo>
                      <a:pt x="294" y="774"/>
                      <a:pt x="287" y="875"/>
                      <a:pt x="294" y="926"/>
                    </a:cubicBezTo>
                    <a:cubicBezTo>
                      <a:pt x="362" y="926"/>
                      <a:pt x="430" y="926"/>
                      <a:pt x="498" y="9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88" name="Oval 24"/>
          <p:cNvSpPr>
            <a:spLocks noChangeAspect="1" noChangeArrowheads="1"/>
          </p:cNvSpPr>
          <p:nvPr/>
        </p:nvSpPr>
        <p:spPr bwMode="auto">
          <a:xfrm>
            <a:off x="1250655" y="303542"/>
            <a:ext cx="360000" cy="3600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cs typeface="Arial"/>
              </a:rPr>
              <a:t>2.4</a:t>
            </a:r>
            <a:endParaRPr lang="ru-RU" b="1" dirty="0">
              <a:solidFill>
                <a:schemeClr val="bg2"/>
              </a:solidFill>
              <a:cs typeface="Arial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4766198" y="10633"/>
            <a:ext cx="3362074" cy="212366"/>
            <a:chOff x="5375526" y="285750"/>
            <a:chExt cx="3362074" cy="212366"/>
          </a:xfrm>
        </p:grpSpPr>
        <p:sp>
          <p:nvSpPr>
            <p:cNvPr id="90" name="StickerRectangle"/>
            <p:cNvSpPr>
              <a:spLocks noChangeArrowheads="1"/>
            </p:cNvSpPr>
            <p:nvPr/>
          </p:nvSpPr>
          <p:spPr bwMode="auto">
            <a:xfrm>
              <a:off x="5375526" y="285750"/>
              <a:ext cx="336207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200" dirty="0" smtClean="0">
                  <a:solidFill>
                    <a:srgbClr val="808080"/>
                  </a:solidFill>
                  <a:latin typeface="+mn-lt"/>
                </a:rPr>
                <a:t>ИСПОЛНИТЕЛЬ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 – </a:t>
              </a:r>
              <a:r>
                <a:rPr lang="ru-RU" sz="1200" dirty="0">
                  <a:solidFill>
                    <a:srgbClr val="808080"/>
                  </a:solidFill>
                  <a:latin typeface="+mn-lt"/>
                </a:rPr>
                <a:t>ЧЛЕН КОМАНДЫ ПРОЕКТА</a:t>
              </a:r>
            </a:p>
          </p:txBody>
        </p:sp>
        <p:cxnSp>
          <p:nvCxnSpPr>
            <p:cNvPr id="91" name="AutoShape 31"/>
            <p:cNvCxnSpPr>
              <a:cxnSpLocks noChangeShapeType="1"/>
              <a:stCxn id="90" idx="2"/>
              <a:endCxn id="90" idx="4"/>
            </p:cNvCxnSpPr>
            <p:nvPr/>
          </p:nvCxnSpPr>
          <p:spPr bwMode="auto">
            <a:xfrm>
              <a:off x="5375526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2" name="AutoShape 32"/>
            <p:cNvCxnSpPr>
              <a:cxnSpLocks noChangeShapeType="1"/>
              <a:stCxn id="90" idx="4"/>
              <a:endCxn id="90" idx="6"/>
            </p:cNvCxnSpPr>
            <p:nvPr/>
          </p:nvCxnSpPr>
          <p:spPr bwMode="auto">
            <a:xfrm>
              <a:off x="5375526" y="498116"/>
              <a:ext cx="336207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3" name="Rectangle 52"/>
          <p:cNvSpPr txBox="1">
            <a:spLocks/>
          </p:cNvSpPr>
          <p:nvPr/>
        </p:nvSpPr>
        <p:spPr>
          <a:xfrm>
            <a:off x="347679" y="5578780"/>
            <a:ext cx="8062674" cy="6523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>
                <a:solidFill>
                  <a:schemeClr val="tx1"/>
                </a:solidFill>
              </a:rPr>
              <a:t>Результат и конечные продукты</a:t>
            </a:r>
          </a:p>
          <a:p>
            <a:pPr lvl="1"/>
            <a:r>
              <a:rPr lang="ru-RU" sz="1200" dirty="0"/>
              <a:t>Список </a:t>
            </a:r>
            <a:r>
              <a:rPr lang="ru-RU" sz="1200" dirty="0" smtClean="0"/>
              <a:t>улучшений в формате «Было-Стало» по шагам процесса </a:t>
            </a:r>
            <a:r>
              <a:rPr lang="ru-RU" sz="1200" dirty="0"/>
              <a:t>с </a:t>
            </a:r>
            <a:r>
              <a:rPr lang="ru-RU" sz="1200" dirty="0" smtClean="0"/>
              <a:t>обоснованием за счет чего они достигаются</a:t>
            </a:r>
            <a:endParaRPr lang="ru-RU" sz="1200" dirty="0"/>
          </a:p>
        </p:txBody>
      </p:sp>
      <p:grpSp>
        <p:nvGrpSpPr>
          <p:cNvPr id="174" name="Group 173"/>
          <p:cNvGrpSpPr/>
          <p:nvPr/>
        </p:nvGrpSpPr>
        <p:grpSpPr>
          <a:xfrm>
            <a:off x="-10759" y="5430419"/>
            <a:ext cx="769272" cy="835376"/>
            <a:chOff x="-10759" y="5430419"/>
            <a:chExt cx="769272" cy="835376"/>
          </a:xfrm>
        </p:grpSpPr>
        <p:sp>
          <p:nvSpPr>
            <p:cNvPr id="175" name="Oval 174"/>
            <p:cNvSpPr>
              <a:spLocks/>
            </p:cNvSpPr>
            <p:nvPr/>
          </p:nvSpPr>
          <p:spPr>
            <a:xfrm>
              <a:off x="39971" y="5578780"/>
              <a:ext cx="648000" cy="648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76" name="Group 2100"/>
            <p:cNvGrpSpPr>
              <a:grpSpLocks/>
            </p:cNvGrpSpPr>
            <p:nvPr/>
          </p:nvGrpSpPr>
          <p:grpSpPr bwMode="auto">
            <a:xfrm>
              <a:off x="-10759" y="5430419"/>
              <a:ext cx="769272" cy="835376"/>
              <a:chOff x="2140" y="1477"/>
              <a:chExt cx="905" cy="998"/>
            </a:xfrm>
          </p:grpSpPr>
          <p:sp>
            <p:nvSpPr>
              <p:cNvPr id="177" name="AutoShape 2069"/>
              <p:cNvSpPr>
                <a:spLocks noChangeAspect="1" noChangeArrowheads="1" noTextEdit="1"/>
              </p:cNvSpPr>
              <p:nvPr/>
            </p:nvSpPr>
            <p:spPr bwMode="auto">
              <a:xfrm>
                <a:off x="2140" y="1477"/>
                <a:ext cx="905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78" name="Freeform 2071"/>
              <p:cNvSpPr>
                <a:spLocks/>
              </p:cNvSpPr>
              <p:nvPr/>
            </p:nvSpPr>
            <p:spPr bwMode="auto">
              <a:xfrm>
                <a:off x="2208" y="2040"/>
                <a:ext cx="739" cy="367"/>
              </a:xfrm>
              <a:custGeom>
                <a:avLst/>
                <a:gdLst>
                  <a:gd name="T0" fmla="*/ 54 w 739"/>
                  <a:gd name="T1" fmla="*/ 0 h 367"/>
                  <a:gd name="T2" fmla="*/ 59 w 739"/>
                  <a:gd name="T3" fmla="*/ 63 h 367"/>
                  <a:gd name="T4" fmla="*/ 79 w 739"/>
                  <a:gd name="T5" fmla="*/ 127 h 367"/>
                  <a:gd name="T6" fmla="*/ 108 w 739"/>
                  <a:gd name="T7" fmla="*/ 181 h 367"/>
                  <a:gd name="T8" fmla="*/ 167 w 739"/>
                  <a:gd name="T9" fmla="*/ 244 h 367"/>
                  <a:gd name="T10" fmla="*/ 221 w 739"/>
                  <a:gd name="T11" fmla="*/ 278 h 367"/>
                  <a:gd name="T12" fmla="*/ 274 w 739"/>
                  <a:gd name="T13" fmla="*/ 303 h 367"/>
                  <a:gd name="T14" fmla="*/ 338 w 739"/>
                  <a:gd name="T15" fmla="*/ 318 h 367"/>
                  <a:gd name="T16" fmla="*/ 372 w 739"/>
                  <a:gd name="T17" fmla="*/ 318 h 367"/>
                  <a:gd name="T18" fmla="*/ 436 w 739"/>
                  <a:gd name="T19" fmla="*/ 313 h 367"/>
                  <a:gd name="T20" fmla="*/ 495 w 739"/>
                  <a:gd name="T21" fmla="*/ 293 h 367"/>
                  <a:gd name="T22" fmla="*/ 548 w 739"/>
                  <a:gd name="T23" fmla="*/ 264 h 367"/>
                  <a:gd name="T24" fmla="*/ 597 w 739"/>
                  <a:gd name="T25" fmla="*/ 225 h 367"/>
                  <a:gd name="T26" fmla="*/ 636 w 739"/>
                  <a:gd name="T27" fmla="*/ 181 h 367"/>
                  <a:gd name="T28" fmla="*/ 666 w 739"/>
                  <a:gd name="T29" fmla="*/ 127 h 367"/>
                  <a:gd name="T30" fmla="*/ 685 w 739"/>
                  <a:gd name="T31" fmla="*/ 63 h 367"/>
                  <a:gd name="T32" fmla="*/ 690 w 739"/>
                  <a:gd name="T33" fmla="*/ 0 h 367"/>
                  <a:gd name="T34" fmla="*/ 739 w 739"/>
                  <a:gd name="T35" fmla="*/ 0 h 367"/>
                  <a:gd name="T36" fmla="*/ 734 w 739"/>
                  <a:gd name="T37" fmla="*/ 73 h 367"/>
                  <a:gd name="T38" fmla="*/ 710 w 739"/>
                  <a:gd name="T39" fmla="*/ 141 h 367"/>
                  <a:gd name="T40" fmla="*/ 676 w 739"/>
                  <a:gd name="T41" fmla="*/ 205 h 367"/>
                  <a:gd name="T42" fmla="*/ 632 w 739"/>
                  <a:gd name="T43" fmla="*/ 259 h 367"/>
                  <a:gd name="T44" fmla="*/ 578 w 739"/>
                  <a:gd name="T45" fmla="*/ 308 h 367"/>
                  <a:gd name="T46" fmla="*/ 514 w 739"/>
                  <a:gd name="T47" fmla="*/ 342 h 367"/>
                  <a:gd name="T48" fmla="*/ 446 w 739"/>
                  <a:gd name="T49" fmla="*/ 362 h 367"/>
                  <a:gd name="T50" fmla="*/ 372 w 739"/>
                  <a:gd name="T51" fmla="*/ 367 h 367"/>
                  <a:gd name="T52" fmla="*/ 333 w 739"/>
                  <a:gd name="T53" fmla="*/ 367 h 367"/>
                  <a:gd name="T54" fmla="*/ 260 w 739"/>
                  <a:gd name="T55" fmla="*/ 352 h 367"/>
                  <a:gd name="T56" fmla="*/ 196 w 739"/>
                  <a:gd name="T57" fmla="*/ 322 h 367"/>
                  <a:gd name="T58" fmla="*/ 137 w 739"/>
                  <a:gd name="T59" fmla="*/ 283 h 367"/>
                  <a:gd name="T60" fmla="*/ 89 w 739"/>
                  <a:gd name="T61" fmla="*/ 234 h 367"/>
                  <a:gd name="T62" fmla="*/ 45 w 739"/>
                  <a:gd name="T63" fmla="*/ 176 h 367"/>
                  <a:gd name="T64" fmla="*/ 20 w 739"/>
                  <a:gd name="T65" fmla="*/ 112 h 367"/>
                  <a:gd name="T66" fmla="*/ 5 w 739"/>
                  <a:gd name="T67" fmla="*/ 39 h 367"/>
                  <a:gd name="T68" fmla="*/ 54 w 739"/>
                  <a:gd name="T6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39" h="367">
                    <a:moveTo>
                      <a:pt x="54" y="0"/>
                    </a:moveTo>
                    <a:lnTo>
                      <a:pt x="54" y="0"/>
                    </a:lnTo>
                    <a:lnTo>
                      <a:pt x="54" y="34"/>
                    </a:lnTo>
                    <a:lnTo>
                      <a:pt x="59" y="63"/>
                    </a:lnTo>
                    <a:lnTo>
                      <a:pt x="64" y="97"/>
                    </a:lnTo>
                    <a:lnTo>
                      <a:pt x="79" y="127"/>
                    </a:lnTo>
                    <a:lnTo>
                      <a:pt x="89" y="151"/>
                    </a:lnTo>
                    <a:lnTo>
                      <a:pt x="108" y="181"/>
                    </a:lnTo>
                    <a:lnTo>
                      <a:pt x="147" y="225"/>
                    </a:lnTo>
                    <a:lnTo>
                      <a:pt x="167" y="244"/>
                    </a:lnTo>
                    <a:lnTo>
                      <a:pt x="191" y="264"/>
                    </a:lnTo>
                    <a:lnTo>
                      <a:pt x="221" y="278"/>
                    </a:lnTo>
                    <a:lnTo>
                      <a:pt x="245" y="293"/>
                    </a:lnTo>
                    <a:lnTo>
                      <a:pt x="274" y="303"/>
                    </a:lnTo>
                    <a:lnTo>
                      <a:pt x="309" y="313"/>
                    </a:lnTo>
                    <a:lnTo>
                      <a:pt x="338" y="318"/>
                    </a:lnTo>
                    <a:lnTo>
                      <a:pt x="372" y="318"/>
                    </a:lnTo>
                    <a:lnTo>
                      <a:pt x="372" y="318"/>
                    </a:lnTo>
                    <a:lnTo>
                      <a:pt x="402" y="318"/>
                    </a:lnTo>
                    <a:lnTo>
                      <a:pt x="436" y="313"/>
                    </a:lnTo>
                    <a:lnTo>
                      <a:pt x="465" y="303"/>
                    </a:lnTo>
                    <a:lnTo>
                      <a:pt x="495" y="293"/>
                    </a:lnTo>
                    <a:lnTo>
                      <a:pt x="524" y="278"/>
                    </a:lnTo>
                    <a:lnTo>
                      <a:pt x="548" y="264"/>
                    </a:lnTo>
                    <a:lnTo>
                      <a:pt x="573" y="244"/>
                    </a:lnTo>
                    <a:lnTo>
                      <a:pt x="597" y="225"/>
                    </a:lnTo>
                    <a:lnTo>
                      <a:pt x="617" y="205"/>
                    </a:lnTo>
                    <a:lnTo>
                      <a:pt x="636" y="181"/>
                    </a:lnTo>
                    <a:lnTo>
                      <a:pt x="651" y="151"/>
                    </a:lnTo>
                    <a:lnTo>
                      <a:pt x="666" y="127"/>
                    </a:lnTo>
                    <a:lnTo>
                      <a:pt x="676" y="97"/>
                    </a:lnTo>
                    <a:lnTo>
                      <a:pt x="685" y="63"/>
                    </a:lnTo>
                    <a:lnTo>
                      <a:pt x="690" y="34"/>
                    </a:lnTo>
                    <a:lnTo>
                      <a:pt x="690" y="0"/>
                    </a:lnTo>
                    <a:lnTo>
                      <a:pt x="739" y="0"/>
                    </a:lnTo>
                    <a:lnTo>
                      <a:pt x="739" y="0"/>
                    </a:lnTo>
                    <a:lnTo>
                      <a:pt x="739" y="39"/>
                    </a:lnTo>
                    <a:lnTo>
                      <a:pt x="734" y="73"/>
                    </a:lnTo>
                    <a:lnTo>
                      <a:pt x="724" y="112"/>
                    </a:lnTo>
                    <a:lnTo>
                      <a:pt x="710" y="141"/>
                    </a:lnTo>
                    <a:lnTo>
                      <a:pt x="695" y="176"/>
                    </a:lnTo>
                    <a:lnTo>
                      <a:pt x="676" y="205"/>
                    </a:lnTo>
                    <a:lnTo>
                      <a:pt x="656" y="234"/>
                    </a:lnTo>
                    <a:lnTo>
                      <a:pt x="632" y="259"/>
                    </a:lnTo>
                    <a:lnTo>
                      <a:pt x="607" y="283"/>
                    </a:lnTo>
                    <a:lnTo>
                      <a:pt x="578" y="308"/>
                    </a:lnTo>
                    <a:lnTo>
                      <a:pt x="548" y="322"/>
                    </a:lnTo>
                    <a:lnTo>
                      <a:pt x="514" y="342"/>
                    </a:lnTo>
                    <a:lnTo>
                      <a:pt x="480" y="352"/>
                    </a:lnTo>
                    <a:lnTo>
                      <a:pt x="446" y="362"/>
                    </a:lnTo>
                    <a:lnTo>
                      <a:pt x="407" y="367"/>
                    </a:lnTo>
                    <a:lnTo>
                      <a:pt x="372" y="367"/>
                    </a:lnTo>
                    <a:lnTo>
                      <a:pt x="372" y="367"/>
                    </a:lnTo>
                    <a:lnTo>
                      <a:pt x="333" y="367"/>
                    </a:lnTo>
                    <a:lnTo>
                      <a:pt x="299" y="362"/>
                    </a:lnTo>
                    <a:lnTo>
                      <a:pt x="260" y="352"/>
                    </a:lnTo>
                    <a:lnTo>
                      <a:pt x="226" y="342"/>
                    </a:lnTo>
                    <a:lnTo>
                      <a:pt x="196" y="322"/>
                    </a:lnTo>
                    <a:lnTo>
                      <a:pt x="167" y="308"/>
                    </a:lnTo>
                    <a:lnTo>
                      <a:pt x="137" y="283"/>
                    </a:lnTo>
                    <a:lnTo>
                      <a:pt x="108" y="259"/>
                    </a:lnTo>
                    <a:lnTo>
                      <a:pt x="89" y="234"/>
                    </a:lnTo>
                    <a:lnTo>
                      <a:pt x="64" y="205"/>
                    </a:lnTo>
                    <a:lnTo>
                      <a:pt x="45" y="176"/>
                    </a:lnTo>
                    <a:lnTo>
                      <a:pt x="30" y="141"/>
                    </a:lnTo>
                    <a:lnTo>
                      <a:pt x="20" y="112"/>
                    </a:lnTo>
                    <a:lnTo>
                      <a:pt x="10" y="73"/>
                    </a:lnTo>
                    <a:lnTo>
                      <a:pt x="5" y="39"/>
                    </a:lnTo>
                    <a:lnTo>
                      <a:pt x="0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79" name="Freeform 2072"/>
              <p:cNvSpPr>
                <a:spLocks/>
              </p:cNvSpPr>
              <p:nvPr/>
            </p:nvSpPr>
            <p:spPr bwMode="auto">
              <a:xfrm>
                <a:off x="2208" y="1673"/>
                <a:ext cx="739" cy="367"/>
              </a:xfrm>
              <a:custGeom>
                <a:avLst/>
                <a:gdLst>
                  <a:gd name="T0" fmla="*/ 54 w 739"/>
                  <a:gd name="T1" fmla="*/ 367 h 367"/>
                  <a:gd name="T2" fmla="*/ 59 w 739"/>
                  <a:gd name="T3" fmla="*/ 303 h 367"/>
                  <a:gd name="T4" fmla="*/ 79 w 739"/>
                  <a:gd name="T5" fmla="*/ 244 h 367"/>
                  <a:gd name="T6" fmla="*/ 108 w 739"/>
                  <a:gd name="T7" fmla="*/ 190 h 367"/>
                  <a:gd name="T8" fmla="*/ 191 w 739"/>
                  <a:gd name="T9" fmla="*/ 102 h 367"/>
                  <a:gd name="T10" fmla="*/ 245 w 739"/>
                  <a:gd name="T11" fmla="*/ 73 h 367"/>
                  <a:gd name="T12" fmla="*/ 309 w 739"/>
                  <a:gd name="T13" fmla="*/ 54 h 367"/>
                  <a:gd name="T14" fmla="*/ 372 w 739"/>
                  <a:gd name="T15" fmla="*/ 49 h 367"/>
                  <a:gd name="T16" fmla="*/ 402 w 739"/>
                  <a:gd name="T17" fmla="*/ 49 h 367"/>
                  <a:gd name="T18" fmla="*/ 465 w 739"/>
                  <a:gd name="T19" fmla="*/ 63 h 367"/>
                  <a:gd name="T20" fmla="*/ 524 w 739"/>
                  <a:gd name="T21" fmla="*/ 88 h 367"/>
                  <a:gd name="T22" fmla="*/ 597 w 739"/>
                  <a:gd name="T23" fmla="*/ 142 h 367"/>
                  <a:gd name="T24" fmla="*/ 651 w 739"/>
                  <a:gd name="T25" fmla="*/ 215 h 367"/>
                  <a:gd name="T26" fmla="*/ 676 w 739"/>
                  <a:gd name="T27" fmla="*/ 274 h 367"/>
                  <a:gd name="T28" fmla="*/ 690 w 739"/>
                  <a:gd name="T29" fmla="*/ 332 h 367"/>
                  <a:gd name="T30" fmla="*/ 739 w 739"/>
                  <a:gd name="T31" fmla="*/ 367 h 367"/>
                  <a:gd name="T32" fmla="*/ 739 w 739"/>
                  <a:gd name="T33" fmla="*/ 327 h 367"/>
                  <a:gd name="T34" fmla="*/ 724 w 739"/>
                  <a:gd name="T35" fmla="*/ 259 h 367"/>
                  <a:gd name="T36" fmla="*/ 695 w 739"/>
                  <a:gd name="T37" fmla="*/ 190 h 367"/>
                  <a:gd name="T38" fmla="*/ 656 w 739"/>
                  <a:gd name="T39" fmla="*/ 132 h 367"/>
                  <a:gd name="T40" fmla="*/ 607 w 739"/>
                  <a:gd name="T41" fmla="*/ 83 h 367"/>
                  <a:gd name="T42" fmla="*/ 548 w 739"/>
                  <a:gd name="T43" fmla="*/ 44 h 367"/>
                  <a:gd name="T44" fmla="*/ 480 w 739"/>
                  <a:gd name="T45" fmla="*/ 14 h 367"/>
                  <a:gd name="T46" fmla="*/ 407 w 739"/>
                  <a:gd name="T47" fmla="*/ 0 h 367"/>
                  <a:gd name="T48" fmla="*/ 372 w 739"/>
                  <a:gd name="T49" fmla="*/ 0 h 367"/>
                  <a:gd name="T50" fmla="*/ 299 w 739"/>
                  <a:gd name="T51" fmla="*/ 5 h 367"/>
                  <a:gd name="T52" fmla="*/ 226 w 739"/>
                  <a:gd name="T53" fmla="*/ 29 h 367"/>
                  <a:gd name="T54" fmla="*/ 167 w 739"/>
                  <a:gd name="T55" fmla="*/ 63 h 367"/>
                  <a:gd name="T56" fmla="*/ 108 w 739"/>
                  <a:gd name="T57" fmla="*/ 107 h 367"/>
                  <a:gd name="T58" fmla="*/ 64 w 739"/>
                  <a:gd name="T59" fmla="*/ 161 h 367"/>
                  <a:gd name="T60" fmla="*/ 30 w 739"/>
                  <a:gd name="T61" fmla="*/ 225 h 367"/>
                  <a:gd name="T62" fmla="*/ 10 w 739"/>
                  <a:gd name="T63" fmla="*/ 293 h 367"/>
                  <a:gd name="T64" fmla="*/ 0 w 739"/>
                  <a:gd name="T65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9" h="367">
                    <a:moveTo>
                      <a:pt x="54" y="367"/>
                    </a:moveTo>
                    <a:lnTo>
                      <a:pt x="54" y="367"/>
                    </a:lnTo>
                    <a:lnTo>
                      <a:pt x="54" y="332"/>
                    </a:lnTo>
                    <a:lnTo>
                      <a:pt x="59" y="303"/>
                    </a:lnTo>
                    <a:lnTo>
                      <a:pt x="64" y="274"/>
                    </a:lnTo>
                    <a:lnTo>
                      <a:pt x="79" y="244"/>
                    </a:lnTo>
                    <a:lnTo>
                      <a:pt x="89" y="215"/>
                    </a:lnTo>
                    <a:lnTo>
                      <a:pt x="108" y="190"/>
                    </a:lnTo>
                    <a:lnTo>
                      <a:pt x="147" y="142"/>
                    </a:lnTo>
                    <a:lnTo>
                      <a:pt x="191" y="102"/>
                    </a:lnTo>
                    <a:lnTo>
                      <a:pt x="221" y="88"/>
                    </a:lnTo>
                    <a:lnTo>
                      <a:pt x="245" y="73"/>
                    </a:lnTo>
                    <a:lnTo>
                      <a:pt x="274" y="63"/>
                    </a:lnTo>
                    <a:lnTo>
                      <a:pt x="309" y="54"/>
                    </a:lnTo>
                    <a:lnTo>
                      <a:pt x="338" y="49"/>
                    </a:lnTo>
                    <a:lnTo>
                      <a:pt x="372" y="49"/>
                    </a:lnTo>
                    <a:lnTo>
                      <a:pt x="372" y="49"/>
                    </a:lnTo>
                    <a:lnTo>
                      <a:pt x="402" y="49"/>
                    </a:lnTo>
                    <a:lnTo>
                      <a:pt x="436" y="54"/>
                    </a:lnTo>
                    <a:lnTo>
                      <a:pt x="465" y="63"/>
                    </a:lnTo>
                    <a:lnTo>
                      <a:pt x="495" y="73"/>
                    </a:lnTo>
                    <a:lnTo>
                      <a:pt x="524" y="88"/>
                    </a:lnTo>
                    <a:lnTo>
                      <a:pt x="548" y="102"/>
                    </a:lnTo>
                    <a:lnTo>
                      <a:pt x="597" y="142"/>
                    </a:lnTo>
                    <a:lnTo>
                      <a:pt x="636" y="190"/>
                    </a:lnTo>
                    <a:lnTo>
                      <a:pt x="651" y="215"/>
                    </a:lnTo>
                    <a:lnTo>
                      <a:pt x="666" y="244"/>
                    </a:lnTo>
                    <a:lnTo>
                      <a:pt x="676" y="274"/>
                    </a:lnTo>
                    <a:lnTo>
                      <a:pt x="685" y="303"/>
                    </a:lnTo>
                    <a:lnTo>
                      <a:pt x="690" y="332"/>
                    </a:lnTo>
                    <a:lnTo>
                      <a:pt x="690" y="367"/>
                    </a:lnTo>
                    <a:lnTo>
                      <a:pt x="739" y="367"/>
                    </a:lnTo>
                    <a:lnTo>
                      <a:pt x="739" y="367"/>
                    </a:lnTo>
                    <a:lnTo>
                      <a:pt x="739" y="327"/>
                    </a:lnTo>
                    <a:lnTo>
                      <a:pt x="734" y="293"/>
                    </a:lnTo>
                    <a:lnTo>
                      <a:pt x="724" y="259"/>
                    </a:lnTo>
                    <a:lnTo>
                      <a:pt x="710" y="225"/>
                    </a:lnTo>
                    <a:lnTo>
                      <a:pt x="695" y="190"/>
                    </a:lnTo>
                    <a:lnTo>
                      <a:pt x="676" y="161"/>
                    </a:lnTo>
                    <a:lnTo>
                      <a:pt x="656" y="132"/>
                    </a:lnTo>
                    <a:lnTo>
                      <a:pt x="632" y="107"/>
                    </a:lnTo>
                    <a:lnTo>
                      <a:pt x="607" y="83"/>
                    </a:lnTo>
                    <a:lnTo>
                      <a:pt x="578" y="63"/>
                    </a:lnTo>
                    <a:lnTo>
                      <a:pt x="548" y="44"/>
                    </a:lnTo>
                    <a:lnTo>
                      <a:pt x="514" y="29"/>
                    </a:lnTo>
                    <a:lnTo>
                      <a:pt x="480" y="14"/>
                    </a:lnTo>
                    <a:lnTo>
                      <a:pt x="446" y="5"/>
                    </a:lnTo>
                    <a:lnTo>
                      <a:pt x="407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33" y="0"/>
                    </a:lnTo>
                    <a:lnTo>
                      <a:pt x="299" y="5"/>
                    </a:lnTo>
                    <a:lnTo>
                      <a:pt x="260" y="14"/>
                    </a:lnTo>
                    <a:lnTo>
                      <a:pt x="226" y="29"/>
                    </a:lnTo>
                    <a:lnTo>
                      <a:pt x="196" y="44"/>
                    </a:lnTo>
                    <a:lnTo>
                      <a:pt x="167" y="63"/>
                    </a:lnTo>
                    <a:lnTo>
                      <a:pt x="137" y="83"/>
                    </a:lnTo>
                    <a:lnTo>
                      <a:pt x="108" y="107"/>
                    </a:lnTo>
                    <a:lnTo>
                      <a:pt x="89" y="132"/>
                    </a:lnTo>
                    <a:lnTo>
                      <a:pt x="64" y="161"/>
                    </a:lnTo>
                    <a:lnTo>
                      <a:pt x="45" y="190"/>
                    </a:lnTo>
                    <a:lnTo>
                      <a:pt x="30" y="225"/>
                    </a:lnTo>
                    <a:lnTo>
                      <a:pt x="20" y="259"/>
                    </a:lnTo>
                    <a:lnTo>
                      <a:pt x="10" y="293"/>
                    </a:lnTo>
                    <a:lnTo>
                      <a:pt x="5" y="327"/>
                    </a:lnTo>
                    <a:lnTo>
                      <a:pt x="0" y="367"/>
                    </a:lnTo>
                    <a:lnTo>
                      <a:pt x="54" y="36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0" name="Freeform 2073"/>
              <p:cNvSpPr>
                <a:spLocks/>
              </p:cNvSpPr>
              <p:nvPr/>
            </p:nvSpPr>
            <p:spPr bwMode="auto">
              <a:xfrm>
                <a:off x="2350" y="2040"/>
                <a:ext cx="460" cy="230"/>
              </a:xfrm>
              <a:custGeom>
                <a:avLst/>
                <a:gdLst>
                  <a:gd name="T0" fmla="*/ 30 w 460"/>
                  <a:gd name="T1" fmla="*/ 0 h 230"/>
                  <a:gd name="T2" fmla="*/ 30 w 460"/>
                  <a:gd name="T3" fmla="*/ 0 h 230"/>
                  <a:gd name="T4" fmla="*/ 35 w 460"/>
                  <a:gd name="T5" fmla="*/ 39 h 230"/>
                  <a:gd name="T6" fmla="*/ 44 w 460"/>
                  <a:gd name="T7" fmla="*/ 78 h 230"/>
                  <a:gd name="T8" fmla="*/ 64 w 460"/>
                  <a:gd name="T9" fmla="*/ 112 h 230"/>
                  <a:gd name="T10" fmla="*/ 88 w 460"/>
                  <a:gd name="T11" fmla="*/ 141 h 230"/>
                  <a:gd name="T12" fmla="*/ 118 w 460"/>
                  <a:gd name="T13" fmla="*/ 166 h 230"/>
                  <a:gd name="T14" fmla="*/ 152 w 460"/>
                  <a:gd name="T15" fmla="*/ 186 h 230"/>
                  <a:gd name="T16" fmla="*/ 186 w 460"/>
                  <a:gd name="T17" fmla="*/ 195 h 230"/>
                  <a:gd name="T18" fmla="*/ 230 w 460"/>
                  <a:gd name="T19" fmla="*/ 200 h 230"/>
                  <a:gd name="T20" fmla="*/ 230 w 460"/>
                  <a:gd name="T21" fmla="*/ 200 h 230"/>
                  <a:gd name="T22" fmla="*/ 269 w 460"/>
                  <a:gd name="T23" fmla="*/ 195 h 230"/>
                  <a:gd name="T24" fmla="*/ 309 w 460"/>
                  <a:gd name="T25" fmla="*/ 186 h 230"/>
                  <a:gd name="T26" fmla="*/ 338 w 460"/>
                  <a:gd name="T27" fmla="*/ 166 h 230"/>
                  <a:gd name="T28" fmla="*/ 372 w 460"/>
                  <a:gd name="T29" fmla="*/ 141 h 230"/>
                  <a:gd name="T30" fmla="*/ 392 w 460"/>
                  <a:gd name="T31" fmla="*/ 112 h 230"/>
                  <a:gd name="T32" fmla="*/ 411 w 460"/>
                  <a:gd name="T33" fmla="*/ 78 h 230"/>
                  <a:gd name="T34" fmla="*/ 426 w 460"/>
                  <a:gd name="T35" fmla="*/ 39 h 230"/>
                  <a:gd name="T36" fmla="*/ 426 w 460"/>
                  <a:gd name="T37" fmla="*/ 0 h 230"/>
                  <a:gd name="T38" fmla="*/ 460 w 460"/>
                  <a:gd name="T39" fmla="*/ 0 h 230"/>
                  <a:gd name="T40" fmla="*/ 460 w 460"/>
                  <a:gd name="T41" fmla="*/ 0 h 230"/>
                  <a:gd name="T42" fmla="*/ 455 w 460"/>
                  <a:gd name="T43" fmla="*/ 49 h 230"/>
                  <a:gd name="T44" fmla="*/ 441 w 460"/>
                  <a:gd name="T45" fmla="*/ 93 h 230"/>
                  <a:gd name="T46" fmla="*/ 421 w 460"/>
                  <a:gd name="T47" fmla="*/ 132 h 230"/>
                  <a:gd name="T48" fmla="*/ 392 w 460"/>
                  <a:gd name="T49" fmla="*/ 166 h 230"/>
                  <a:gd name="T50" fmla="*/ 357 w 460"/>
                  <a:gd name="T51" fmla="*/ 190 h 230"/>
                  <a:gd name="T52" fmla="*/ 318 w 460"/>
                  <a:gd name="T53" fmla="*/ 215 h 230"/>
                  <a:gd name="T54" fmla="*/ 274 w 460"/>
                  <a:gd name="T55" fmla="*/ 225 h 230"/>
                  <a:gd name="T56" fmla="*/ 230 w 460"/>
                  <a:gd name="T57" fmla="*/ 230 h 230"/>
                  <a:gd name="T58" fmla="*/ 230 w 460"/>
                  <a:gd name="T59" fmla="*/ 230 h 230"/>
                  <a:gd name="T60" fmla="*/ 181 w 460"/>
                  <a:gd name="T61" fmla="*/ 225 h 230"/>
                  <a:gd name="T62" fmla="*/ 137 w 460"/>
                  <a:gd name="T63" fmla="*/ 215 h 230"/>
                  <a:gd name="T64" fmla="*/ 98 w 460"/>
                  <a:gd name="T65" fmla="*/ 190 h 230"/>
                  <a:gd name="T66" fmla="*/ 64 w 460"/>
                  <a:gd name="T67" fmla="*/ 166 h 230"/>
                  <a:gd name="T68" fmla="*/ 39 w 460"/>
                  <a:gd name="T69" fmla="*/ 132 h 230"/>
                  <a:gd name="T70" fmla="*/ 15 w 460"/>
                  <a:gd name="T71" fmla="*/ 93 h 230"/>
                  <a:gd name="T72" fmla="*/ 5 w 460"/>
                  <a:gd name="T73" fmla="*/ 49 h 230"/>
                  <a:gd name="T74" fmla="*/ 0 w 460"/>
                  <a:gd name="T75" fmla="*/ 0 h 230"/>
                  <a:gd name="T76" fmla="*/ 30 w 460"/>
                  <a:gd name="T7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0"/>
                    </a:moveTo>
                    <a:lnTo>
                      <a:pt x="30" y="0"/>
                    </a:lnTo>
                    <a:lnTo>
                      <a:pt x="35" y="39"/>
                    </a:lnTo>
                    <a:lnTo>
                      <a:pt x="44" y="78"/>
                    </a:lnTo>
                    <a:lnTo>
                      <a:pt x="64" y="112"/>
                    </a:lnTo>
                    <a:lnTo>
                      <a:pt x="88" y="141"/>
                    </a:lnTo>
                    <a:lnTo>
                      <a:pt x="118" y="166"/>
                    </a:lnTo>
                    <a:lnTo>
                      <a:pt x="152" y="186"/>
                    </a:lnTo>
                    <a:lnTo>
                      <a:pt x="186" y="195"/>
                    </a:lnTo>
                    <a:lnTo>
                      <a:pt x="230" y="200"/>
                    </a:lnTo>
                    <a:lnTo>
                      <a:pt x="230" y="200"/>
                    </a:lnTo>
                    <a:lnTo>
                      <a:pt x="269" y="195"/>
                    </a:lnTo>
                    <a:lnTo>
                      <a:pt x="309" y="186"/>
                    </a:lnTo>
                    <a:lnTo>
                      <a:pt x="338" y="166"/>
                    </a:lnTo>
                    <a:lnTo>
                      <a:pt x="372" y="141"/>
                    </a:lnTo>
                    <a:lnTo>
                      <a:pt x="392" y="112"/>
                    </a:lnTo>
                    <a:lnTo>
                      <a:pt x="411" y="78"/>
                    </a:lnTo>
                    <a:lnTo>
                      <a:pt x="426" y="39"/>
                    </a:lnTo>
                    <a:lnTo>
                      <a:pt x="426" y="0"/>
                    </a:lnTo>
                    <a:lnTo>
                      <a:pt x="460" y="0"/>
                    </a:lnTo>
                    <a:lnTo>
                      <a:pt x="460" y="0"/>
                    </a:lnTo>
                    <a:lnTo>
                      <a:pt x="455" y="49"/>
                    </a:lnTo>
                    <a:lnTo>
                      <a:pt x="441" y="93"/>
                    </a:lnTo>
                    <a:lnTo>
                      <a:pt x="421" y="132"/>
                    </a:lnTo>
                    <a:lnTo>
                      <a:pt x="392" y="166"/>
                    </a:lnTo>
                    <a:lnTo>
                      <a:pt x="357" y="190"/>
                    </a:lnTo>
                    <a:lnTo>
                      <a:pt x="318" y="215"/>
                    </a:lnTo>
                    <a:lnTo>
                      <a:pt x="274" y="225"/>
                    </a:lnTo>
                    <a:lnTo>
                      <a:pt x="230" y="230"/>
                    </a:lnTo>
                    <a:lnTo>
                      <a:pt x="230" y="230"/>
                    </a:lnTo>
                    <a:lnTo>
                      <a:pt x="181" y="225"/>
                    </a:lnTo>
                    <a:lnTo>
                      <a:pt x="137" y="215"/>
                    </a:lnTo>
                    <a:lnTo>
                      <a:pt x="98" y="190"/>
                    </a:lnTo>
                    <a:lnTo>
                      <a:pt x="64" y="166"/>
                    </a:lnTo>
                    <a:lnTo>
                      <a:pt x="39" y="132"/>
                    </a:lnTo>
                    <a:lnTo>
                      <a:pt x="15" y="93"/>
                    </a:lnTo>
                    <a:lnTo>
                      <a:pt x="5" y="49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1" name="Freeform 2074"/>
              <p:cNvSpPr>
                <a:spLocks/>
              </p:cNvSpPr>
              <p:nvPr/>
            </p:nvSpPr>
            <p:spPr bwMode="auto">
              <a:xfrm>
                <a:off x="2350" y="1810"/>
                <a:ext cx="460" cy="230"/>
              </a:xfrm>
              <a:custGeom>
                <a:avLst/>
                <a:gdLst>
                  <a:gd name="T0" fmla="*/ 30 w 460"/>
                  <a:gd name="T1" fmla="*/ 230 h 230"/>
                  <a:gd name="T2" fmla="*/ 30 w 460"/>
                  <a:gd name="T3" fmla="*/ 230 h 230"/>
                  <a:gd name="T4" fmla="*/ 35 w 460"/>
                  <a:gd name="T5" fmla="*/ 190 h 230"/>
                  <a:gd name="T6" fmla="*/ 44 w 460"/>
                  <a:gd name="T7" fmla="*/ 151 h 230"/>
                  <a:gd name="T8" fmla="*/ 64 w 460"/>
                  <a:gd name="T9" fmla="*/ 117 h 230"/>
                  <a:gd name="T10" fmla="*/ 88 w 460"/>
                  <a:gd name="T11" fmla="*/ 88 h 230"/>
                  <a:gd name="T12" fmla="*/ 118 w 460"/>
                  <a:gd name="T13" fmla="*/ 63 h 230"/>
                  <a:gd name="T14" fmla="*/ 152 w 460"/>
                  <a:gd name="T15" fmla="*/ 49 h 230"/>
                  <a:gd name="T16" fmla="*/ 186 w 460"/>
                  <a:gd name="T17" fmla="*/ 34 h 230"/>
                  <a:gd name="T18" fmla="*/ 230 w 460"/>
                  <a:gd name="T19" fmla="*/ 29 h 230"/>
                  <a:gd name="T20" fmla="*/ 230 w 460"/>
                  <a:gd name="T21" fmla="*/ 29 h 230"/>
                  <a:gd name="T22" fmla="*/ 269 w 460"/>
                  <a:gd name="T23" fmla="*/ 34 h 230"/>
                  <a:gd name="T24" fmla="*/ 309 w 460"/>
                  <a:gd name="T25" fmla="*/ 49 h 230"/>
                  <a:gd name="T26" fmla="*/ 338 w 460"/>
                  <a:gd name="T27" fmla="*/ 63 h 230"/>
                  <a:gd name="T28" fmla="*/ 372 w 460"/>
                  <a:gd name="T29" fmla="*/ 88 h 230"/>
                  <a:gd name="T30" fmla="*/ 392 w 460"/>
                  <a:gd name="T31" fmla="*/ 117 h 230"/>
                  <a:gd name="T32" fmla="*/ 411 w 460"/>
                  <a:gd name="T33" fmla="*/ 151 h 230"/>
                  <a:gd name="T34" fmla="*/ 426 w 460"/>
                  <a:gd name="T35" fmla="*/ 190 h 230"/>
                  <a:gd name="T36" fmla="*/ 426 w 460"/>
                  <a:gd name="T37" fmla="*/ 230 h 230"/>
                  <a:gd name="T38" fmla="*/ 460 w 460"/>
                  <a:gd name="T39" fmla="*/ 230 h 230"/>
                  <a:gd name="T40" fmla="*/ 460 w 460"/>
                  <a:gd name="T41" fmla="*/ 230 h 230"/>
                  <a:gd name="T42" fmla="*/ 455 w 460"/>
                  <a:gd name="T43" fmla="*/ 186 h 230"/>
                  <a:gd name="T44" fmla="*/ 441 w 460"/>
                  <a:gd name="T45" fmla="*/ 142 h 230"/>
                  <a:gd name="T46" fmla="*/ 421 w 460"/>
                  <a:gd name="T47" fmla="*/ 102 h 230"/>
                  <a:gd name="T48" fmla="*/ 392 w 460"/>
                  <a:gd name="T49" fmla="*/ 68 h 230"/>
                  <a:gd name="T50" fmla="*/ 357 w 460"/>
                  <a:gd name="T51" fmla="*/ 39 h 230"/>
                  <a:gd name="T52" fmla="*/ 318 w 460"/>
                  <a:gd name="T53" fmla="*/ 19 h 230"/>
                  <a:gd name="T54" fmla="*/ 274 w 460"/>
                  <a:gd name="T55" fmla="*/ 5 h 230"/>
                  <a:gd name="T56" fmla="*/ 230 w 460"/>
                  <a:gd name="T57" fmla="*/ 0 h 230"/>
                  <a:gd name="T58" fmla="*/ 230 w 460"/>
                  <a:gd name="T59" fmla="*/ 0 h 230"/>
                  <a:gd name="T60" fmla="*/ 181 w 460"/>
                  <a:gd name="T61" fmla="*/ 5 h 230"/>
                  <a:gd name="T62" fmla="*/ 137 w 460"/>
                  <a:gd name="T63" fmla="*/ 19 h 230"/>
                  <a:gd name="T64" fmla="*/ 98 w 460"/>
                  <a:gd name="T65" fmla="*/ 39 h 230"/>
                  <a:gd name="T66" fmla="*/ 64 w 460"/>
                  <a:gd name="T67" fmla="*/ 68 h 230"/>
                  <a:gd name="T68" fmla="*/ 39 w 460"/>
                  <a:gd name="T69" fmla="*/ 102 h 230"/>
                  <a:gd name="T70" fmla="*/ 15 w 460"/>
                  <a:gd name="T71" fmla="*/ 142 h 230"/>
                  <a:gd name="T72" fmla="*/ 5 w 460"/>
                  <a:gd name="T73" fmla="*/ 186 h 230"/>
                  <a:gd name="T74" fmla="*/ 0 w 460"/>
                  <a:gd name="T75" fmla="*/ 230 h 230"/>
                  <a:gd name="T76" fmla="*/ 30 w 460"/>
                  <a:gd name="T77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230"/>
                    </a:moveTo>
                    <a:lnTo>
                      <a:pt x="30" y="230"/>
                    </a:lnTo>
                    <a:lnTo>
                      <a:pt x="35" y="190"/>
                    </a:lnTo>
                    <a:lnTo>
                      <a:pt x="44" y="151"/>
                    </a:lnTo>
                    <a:lnTo>
                      <a:pt x="64" y="117"/>
                    </a:lnTo>
                    <a:lnTo>
                      <a:pt x="88" y="88"/>
                    </a:lnTo>
                    <a:lnTo>
                      <a:pt x="118" y="63"/>
                    </a:lnTo>
                    <a:lnTo>
                      <a:pt x="152" y="49"/>
                    </a:lnTo>
                    <a:lnTo>
                      <a:pt x="186" y="34"/>
                    </a:lnTo>
                    <a:lnTo>
                      <a:pt x="230" y="29"/>
                    </a:lnTo>
                    <a:lnTo>
                      <a:pt x="230" y="29"/>
                    </a:lnTo>
                    <a:lnTo>
                      <a:pt x="269" y="34"/>
                    </a:lnTo>
                    <a:lnTo>
                      <a:pt x="309" y="49"/>
                    </a:lnTo>
                    <a:lnTo>
                      <a:pt x="338" y="63"/>
                    </a:lnTo>
                    <a:lnTo>
                      <a:pt x="372" y="88"/>
                    </a:lnTo>
                    <a:lnTo>
                      <a:pt x="392" y="117"/>
                    </a:lnTo>
                    <a:lnTo>
                      <a:pt x="411" y="151"/>
                    </a:lnTo>
                    <a:lnTo>
                      <a:pt x="426" y="190"/>
                    </a:lnTo>
                    <a:lnTo>
                      <a:pt x="426" y="230"/>
                    </a:lnTo>
                    <a:lnTo>
                      <a:pt x="460" y="230"/>
                    </a:lnTo>
                    <a:lnTo>
                      <a:pt x="460" y="230"/>
                    </a:lnTo>
                    <a:lnTo>
                      <a:pt x="455" y="186"/>
                    </a:lnTo>
                    <a:lnTo>
                      <a:pt x="441" y="142"/>
                    </a:lnTo>
                    <a:lnTo>
                      <a:pt x="421" y="102"/>
                    </a:lnTo>
                    <a:lnTo>
                      <a:pt x="392" y="68"/>
                    </a:lnTo>
                    <a:lnTo>
                      <a:pt x="357" y="39"/>
                    </a:lnTo>
                    <a:lnTo>
                      <a:pt x="318" y="19"/>
                    </a:lnTo>
                    <a:lnTo>
                      <a:pt x="274" y="5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181" y="5"/>
                    </a:lnTo>
                    <a:lnTo>
                      <a:pt x="137" y="19"/>
                    </a:lnTo>
                    <a:lnTo>
                      <a:pt x="98" y="39"/>
                    </a:lnTo>
                    <a:lnTo>
                      <a:pt x="64" y="68"/>
                    </a:lnTo>
                    <a:lnTo>
                      <a:pt x="39" y="102"/>
                    </a:lnTo>
                    <a:lnTo>
                      <a:pt x="15" y="142"/>
                    </a:lnTo>
                    <a:lnTo>
                      <a:pt x="5" y="186"/>
                    </a:lnTo>
                    <a:lnTo>
                      <a:pt x="0" y="230"/>
                    </a:lnTo>
                    <a:lnTo>
                      <a:pt x="30" y="23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2" name="Freeform 2075"/>
              <p:cNvSpPr>
                <a:spLocks/>
              </p:cNvSpPr>
              <p:nvPr/>
            </p:nvSpPr>
            <p:spPr bwMode="auto">
              <a:xfrm>
                <a:off x="2463" y="2040"/>
                <a:ext cx="230" cy="117"/>
              </a:xfrm>
              <a:custGeom>
                <a:avLst/>
                <a:gdLst>
                  <a:gd name="T0" fmla="*/ 15 w 230"/>
                  <a:gd name="T1" fmla="*/ 0 h 117"/>
                  <a:gd name="T2" fmla="*/ 15 w 230"/>
                  <a:gd name="T3" fmla="*/ 0 h 117"/>
                  <a:gd name="T4" fmla="*/ 19 w 230"/>
                  <a:gd name="T5" fmla="*/ 19 h 117"/>
                  <a:gd name="T6" fmla="*/ 24 w 230"/>
                  <a:gd name="T7" fmla="*/ 39 h 117"/>
                  <a:gd name="T8" fmla="*/ 34 w 230"/>
                  <a:gd name="T9" fmla="*/ 58 h 117"/>
                  <a:gd name="T10" fmla="*/ 44 w 230"/>
                  <a:gd name="T11" fmla="*/ 73 h 117"/>
                  <a:gd name="T12" fmla="*/ 59 w 230"/>
                  <a:gd name="T13" fmla="*/ 83 h 117"/>
                  <a:gd name="T14" fmla="*/ 78 w 230"/>
                  <a:gd name="T15" fmla="*/ 93 h 117"/>
                  <a:gd name="T16" fmla="*/ 98 w 230"/>
                  <a:gd name="T17" fmla="*/ 97 h 117"/>
                  <a:gd name="T18" fmla="*/ 117 w 230"/>
                  <a:gd name="T19" fmla="*/ 102 h 117"/>
                  <a:gd name="T20" fmla="*/ 117 w 230"/>
                  <a:gd name="T21" fmla="*/ 102 h 117"/>
                  <a:gd name="T22" fmla="*/ 137 w 230"/>
                  <a:gd name="T23" fmla="*/ 97 h 117"/>
                  <a:gd name="T24" fmla="*/ 156 w 230"/>
                  <a:gd name="T25" fmla="*/ 93 h 117"/>
                  <a:gd name="T26" fmla="*/ 171 w 230"/>
                  <a:gd name="T27" fmla="*/ 83 h 117"/>
                  <a:gd name="T28" fmla="*/ 186 w 230"/>
                  <a:gd name="T29" fmla="*/ 73 h 117"/>
                  <a:gd name="T30" fmla="*/ 200 w 230"/>
                  <a:gd name="T31" fmla="*/ 58 h 117"/>
                  <a:gd name="T32" fmla="*/ 205 w 230"/>
                  <a:gd name="T33" fmla="*/ 39 h 117"/>
                  <a:gd name="T34" fmla="*/ 215 w 230"/>
                  <a:gd name="T35" fmla="*/ 19 h 117"/>
                  <a:gd name="T36" fmla="*/ 215 w 230"/>
                  <a:gd name="T37" fmla="*/ 0 h 117"/>
                  <a:gd name="T38" fmla="*/ 230 w 230"/>
                  <a:gd name="T39" fmla="*/ 0 h 117"/>
                  <a:gd name="T40" fmla="*/ 230 w 230"/>
                  <a:gd name="T41" fmla="*/ 0 h 117"/>
                  <a:gd name="T42" fmla="*/ 230 w 230"/>
                  <a:gd name="T43" fmla="*/ 24 h 117"/>
                  <a:gd name="T44" fmla="*/ 220 w 230"/>
                  <a:gd name="T45" fmla="*/ 44 h 117"/>
                  <a:gd name="T46" fmla="*/ 210 w 230"/>
                  <a:gd name="T47" fmla="*/ 63 h 117"/>
                  <a:gd name="T48" fmla="*/ 196 w 230"/>
                  <a:gd name="T49" fmla="*/ 83 h 117"/>
                  <a:gd name="T50" fmla="*/ 181 w 230"/>
                  <a:gd name="T51" fmla="*/ 97 h 117"/>
                  <a:gd name="T52" fmla="*/ 161 w 230"/>
                  <a:gd name="T53" fmla="*/ 107 h 117"/>
                  <a:gd name="T54" fmla="*/ 137 w 230"/>
                  <a:gd name="T55" fmla="*/ 112 h 117"/>
                  <a:gd name="T56" fmla="*/ 117 w 230"/>
                  <a:gd name="T57" fmla="*/ 117 h 117"/>
                  <a:gd name="T58" fmla="*/ 117 w 230"/>
                  <a:gd name="T59" fmla="*/ 117 h 117"/>
                  <a:gd name="T60" fmla="*/ 93 w 230"/>
                  <a:gd name="T61" fmla="*/ 112 h 117"/>
                  <a:gd name="T62" fmla="*/ 73 w 230"/>
                  <a:gd name="T63" fmla="*/ 107 h 117"/>
                  <a:gd name="T64" fmla="*/ 54 w 230"/>
                  <a:gd name="T65" fmla="*/ 97 h 117"/>
                  <a:gd name="T66" fmla="*/ 34 w 230"/>
                  <a:gd name="T67" fmla="*/ 83 h 117"/>
                  <a:gd name="T68" fmla="*/ 19 w 230"/>
                  <a:gd name="T69" fmla="*/ 63 h 117"/>
                  <a:gd name="T70" fmla="*/ 10 w 230"/>
                  <a:gd name="T71" fmla="*/ 44 h 117"/>
                  <a:gd name="T72" fmla="*/ 5 w 230"/>
                  <a:gd name="T73" fmla="*/ 24 h 117"/>
                  <a:gd name="T74" fmla="*/ 0 w 230"/>
                  <a:gd name="T75" fmla="*/ 0 h 117"/>
                  <a:gd name="T76" fmla="*/ 15 w 230"/>
                  <a:gd name="T7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7">
                    <a:moveTo>
                      <a:pt x="15" y="0"/>
                    </a:moveTo>
                    <a:lnTo>
                      <a:pt x="15" y="0"/>
                    </a:lnTo>
                    <a:lnTo>
                      <a:pt x="19" y="19"/>
                    </a:lnTo>
                    <a:lnTo>
                      <a:pt x="24" y="39"/>
                    </a:lnTo>
                    <a:lnTo>
                      <a:pt x="34" y="58"/>
                    </a:lnTo>
                    <a:lnTo>
                      <a:pt x="44" y="73"/>
                    </a:lnTo>
                    <a:lnTo>
                      <a:pt x="59" y="83"/>
                    </a:lnTo>
                    <a:lnTo>
                      <a:pt x="78" y="93"/>
                    </a:lnTo>
                    <a:lnTo>
                      <a:pt x="98" y="97"/>
                    </a:lnTo>
                    <a:lnTo>
                      <a:pt x="117" y="102"/>
                    </a:lnTo>
                    <a:lnTo>
                      <a:pt x="117" y="102"/>
                    </a:lnTo>
                    <a:lnTo>
                      <a:pt x="137" y="97"/>
                    </a:lnTo>
                    <a:lnTo>
                      <a:pt x="156" y="93"/>
                    </a:lnTo>
                    <a:lnTo>
                      <a:pt x="171" y="83"/>
                    </a:lnTo>
                    <a:lnTo>
                      <a:pt x="186" y="73"/>
                    </a:lnTo>
                    <a:lnTo>
                      <a:pt x="200" y="58"/>
                    </a:lnTo>
                    <a:lnTo>
                      <a:pt x="205" y="3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24"/>
                    </a:lnTo>
                    <a:lnTo>
                      <a:pt x="220" y="44"/>
                    </a:lnTo>
                    <a:lnTo>
                      <a:pt x="210" y="63"/>
                    </a:lnTo>
                    <a:lnTo>
                      <a:pt x="196" y="83"/>
                    </a:lnTo>
                    <a:lnTo>
                      <a:pt x="181" y="97"/>
                    </a:lnTo>
                    <a:lnTo>
                      <a:pt x="161" y="107"/>
                    </a:lnTo>
                    <a:lnTo>
                      <a:pt x="137" y="112"/>
                    </a:lnTo>
                    <a:lnTo>
                      <a:pt x="117" y="117"/>
                    </a:lnTo>
                    <a:lnTo>
                      <a:pt x="117" y="117"/>
                    </a:lnTo>
                    <a:lnTo>
                      <a:pt x="93" y="112"/>
                    </a:lnTo>
                    <a:lnTo>
                      <a:pt x="73" y="107"/>
                    </a:lnTo>
                    <a:lnTo>
                      <a:pt x="54" y="97"/>
                    </a:lnTo>
                    <a:lnTo>
                      <a:pt x="34" y="83"/>
                    </a:lnTo>
                    <a:lnTo>
                      <a:pt x="19" y="63"/>
                    </a:lnTo>
                    <a:lnTo>
                      <a:pt x="10" y="44"/>
                    </a:lnTo>
                    <a:lnTo>
                      <a:pt x="5" y="24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3" name="Freeform 2076"/>
              <p:cNvSpPr>
                <a:spLocks/>
              </p:cNvSpPr>
              <p:nvPr/>
            </p:nvSpPr>
            <p:spPr bwMode="auto">
              <a:xfrm>
                <a:off x="2463" y="1927"/>
                <a:ext cx="230" cy="113"/>
              </a:xfrm>
              <a:custGeom>
                <a:avLst/>
                <a:gdLst>
                  <a:gd name="T0" fmla="*/ 15 w 230"/>
                  <a:gd name="T1" fmla="*/ 113 h 113"/>
                  <a:gd name="T2" fmla="*/ 15 w 230"/>
                  <a:gd name="T3" fmla="*/ 113 h 113"/>
                  <a:gd name="T4" fmla="*/ 19 w 230"/>
                  <a:gd name="T5" fmla="*/ 93 h 113"/>
                  <a:gd name="T6" fmla="*/ 24 w 230"/>
                  <a:gd name="T7" fmla="*/ 73 h 113"/>
                  <a:gd name="T8" fmla="*/ 34 w 230"/>
                  <a:gd name="T9" fmla="*/ 59 h 113"/>
                  <a:gd name="T10" fmla="*/ 44 w 230"/>
                  <a:gd name="T11" fmla="*/ 44 h 113"/>
                  <a:gd name="T12" fmla="*/ 59 w 230"/>
                  <a:gd name="T13" fmla="*/ 29 h 113"/>
                  <a:gd name="T14" fmla="*/ 78 w 230"/>
                  <a:gd name="T15" fmla="*/ 20 h 113"/>
                  <a:gd name="T16" fmla="*/ 98 w 230"/>
                  <a:gd name="T17" fmla="*/ 15 h 113"/>
                  <a:gd name="T18" fmla="*/ 117 w 230"/>
                  <a:gd name="T19" fmla="*/ 15 h 113"/>
                  <a:gd name="T20" fmla="*/ 117 w 230"/>
                  <a:gd name="T21" fmla="*/ 15 h 113"/>
                  <a:gd name="T22" fmla="*/ 137 w 230"/>
                  <a:gd name="T23" fmla="*/ 15 h 113"/>
                  <a:gd name="T24" fmla="*/ 156 w 230"/>
                  <a:gd name="T25" fmla="*/ 20 h 113"/>
                  <a:gd name="T26" fmla="*/ 171 w 230"/>
                  <a:gd name="T27" fmla="*/ 29 h 113"/>
                  <a:gd name="T28" fmla="*/ 186 w 230"/>
                  <a:gd name="T29" fmla="*/ 44 h 113"/>
                  <a:gd name="T30" fmla="*/ 200 w 230"/>
                  <a:gd name="T31" fmla="*/ 59 h 113"/>
                  <a:gd name="T32" fmla="*/ 205 w 230"/>
                  <a:gd name="T33" fmla="*/ 73 h 113"/>
                  <a:gd name="T34" fmla="*/ 215 w 230"/>
                  <a:gd name="T35" fmla="*/ 93 h 113"/>
                  <a:gd name="T36" fmla="*/ 215 w 230"/>
                  <a:gd name="T37" fmla="*/ 113 h 113"/>
                  <a:gd name="T38" fmla="*/ 230 w 230"/>
                  <a:gd name="T39" fmla="*/ 113 h 113"/>
                  <a:gd name="T40" fmla="*/ 230 w 230"/>
                  <a:gd name="T41" fmla="*/ 113 h 113"/>
                  <a:gd name="T42" fmla="*/ 230 w 230"/>
                  <a:gd name="T43" fmla="*/ 88 h 113"/>
                  <a:gd name="T44" fmla="*/ 220 w 230"/>
                  <a:gd name="T45" fmla="*/ 69 h 113"/>
                  <a:gd name="T46" fmla="*/ 210 w 230"/>
                  <a:gd name="T47" fmla="*/ 49 h 113"/>
                  <a:gd name="T48" fmla="*/ 196 w 230"/>
                  <a:gd name="T49" fmla="*/ 34 h 113"/>
                  <a:gd name="T50" fmla="*/ 181 w 230"/>
                  <a:gd name="T51" fmla="*/ 20 h 113"/>
                  <a:gd name="T52" fmla="*/ 161 w 230"/>
                  <a:gd name="T53" fmla="*/ 10 h 113"/>
                  <a:gd name="T54" fmla="*/ 137 w 230"/>
                  <a:gd name="T55" fmla="*/ 0 h 113"/>
                  <a:gd name="T56" fmla="*/ 117 w 230"/>
                  <a:gd name="T57" fmla="*/ 0 h 113"/>
                  <a:gd name="T58" fmla="*/ 117 w 230"/>
                  <a:gd name="T59" fmla="*/ 0 h 113"/>
                  <a:gd name="T60" fmla="*/ 93 w 230"/>
                  <a:gd name="T61" fmla="*/ 0 h 113"/>
                  <a:gd name="T62" fmla="*/ 73 w 230"/>
                  <a:gd name="T63" fmla="*/ 10 h 113"/>
                  <a:gd name="T64" fmla="*/ 54 w 230"/>
                  <a:gd name="T65" fmla="*/ 20 h 113"/>
                  <a:gd name="T66" fmla="*/ 34 w 230"/>
                  <a:gd name="T67" fmla="*/ 34 h 113"/>
                  <a:gd name="T68" fmla="*/ 19 w 230"/>
                  <a:gd name="T69" fmla="*/ 49 h 113"/>
                  <a:gd name="T70" fmla="*/ 10 w 230"/>
                  <a:gd name="T71" fmla="*/ 69 h 113"/>
                  <a:gd name="T72" fmla="*/ 5 w 230"/>
                  <a:gd name="T73" fmla="*/ 88 h 113"/>
                  <a:gd name="T74" fmla="*/ 0 w 230"/>
                  <a:gd name="T75" fmla="*/ 113 h 113"/>
                  <a:gd name="T76" fmla="*/ 15 w 230"/>
                  <a:gd name="T7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3">
                    <a:moveTo>
                      <a:pt x="15" y="113"/>
                    </a:moveTo>
                    <a:lnTo>
                      <a:pt x="15" y="113"/>
                    </a:lnTo>
                    <a:lnTo>
                      <a:pt x="19" y="93"/>
                    </a:lnTo>
                    <a:lnTo>
                      <a:pt x="24" y="73"/>
                    </a:lnTo>
                    <a:lnTo>
                      <a:pt x="34" y="59"/>
                    </a:lnTo>
                    <a:lnTo>
                      <a:pt x="44" y="44"/>
                    </a:lnTo>
                    <a:lnTo>
                      <a:pt x="59" y="29"/>
                    </a:lnTo>
                    <a:lnTo>
                      <a:pt x="78" y="20"/>
                    </a:lnTo>
                    <a:lnTo>
                      <a:pt x="98" y="15"/>
                    </a:lnTo>
                    <a:lnTo>
                      <a:pt x="117" y="15"/>
                    </a:lnTo>
                    <a:lnTo>
                      <a:pt x="117" y="15"/>
                    </a:lnTo>
                    <a:lnTo>
                      <a:pt x="137" y="15"/>
                    </a:lnTo>
                    <a:lnTo>
                      <a:pt x="156" y="20"/>
                    </a:lnTo>
                    <a:lnTo>
                      <a:pt x="171" y="29"/>
                    </a:lnTo>
                    <a:lnTo>
                      <a:pt x="186" y="44"/>
                    </a:lnTo>
                    <a:lnTo>
                      <a:pt x="200" y="59"/>
                    </a:lnTo>
                    <a:lnTo>
                      <a:pt x="205" y="73"/>
                    </a:lnTo>
                    <a:lnTo>
                      <a:pt x="215" y="93"/>
                    </a:lnTo>
                    <a:lnTo>
                      <a:pt x="215" y="113"/>
                    </a:lnTo>
                    <a:lnTo>
                      <a:pt x="230" y="113"/>
                    </a:lnTo>
                    <a:lnTo>
                      <a:pt x="230" y="113"/>
                    </a:lnTo>
                    <a:lnTo>
                      <a:pt x="230" y="88"/>
                    </a:lnTo>
                    <a:lnTo>
                      <a:pt x="220" y="69"/>
                    </a:lnTo>
                    <a:lnTo>
                      <a:pt x="210" y="49"/>
                    </a:lnTo>
                    <a:lnTo>
                      <a:pt x="196" y="34"/>
                    </a:lnTo>
                    <a:lnTo>
                      <a:pt x="181" y="20"/>
                    </a:lnTo>
                    <a:lnTo>
                      <a:pt x="161" y="10"/>
                    </a:lnTo>
                    <a:lnTo>
                      <a:pt x="13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73" y="10"/>
                    </a:lnTo>
                    <a:lnTo>
                      <a:pt x="54" y="20"/>
                    </a:lnTo>
                    <a:lnTo>
                      <a:pt x="34" y="34"/>
                    </a:lnTo>
                    <a:lnTo>
                      <a:pt x="19" y="49"/>
                    </a:lnTo>
                    <a:lnTo>
                      <a:pt x="10" y="69"/>
                    </a:lnTo>
                    <a:lnTo>
                      <a:pt x="5" y="88"/>
                    </a:lnTo>
                    <a:lnTo>
                      <a:pt x="0" y="113"/>
                    </a:lnTo>
                    <a:lnTo>
                      <a:pt x="15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4" name="Rectangle 2077"/>
              <p:cNvSpPr>
                <a:spLocks noChangeArrowheads="1"/>
              </p:cNvSpPr>
              <p:nvPr/>
            </p:nvSpPr>
            <p:spPr bwMode="auto">
              <a:xfrm>
                <a:off x="2150" y="2030"/>
                <a:ext cx="171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5" name="Rectangle 2078"/>
              <p:cNvSpPr>
                <a:spLocks noChangeArrowheads="1"/>
              </p:cNvSpPr>
              <p:nvPr/>
            </p:nvSpPr>
            <p:spPr bwMode="auto">
              <a:xfrm>
                <a:off x="2840" y="2030"/>
                <a:ext cx="166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6" name="Rectangle 2079"/>
              <p:cNvSpPr>
                <a:spLocks noChangeArrowheads="1"/>
              </p:cNvSpPr>
              <p:nvPr/>
            </p:nvSpPr>
            <p:spPr bwMode="auto">
              <a:xfrm>
                <a:off x="2570" y="1609"/>
                <a:ext cx="15" cy="17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7" name="Rectangle 2080"/>
              <p:cNvSpPr>
                <a:spLocks noChangeArrowheads="1"/>
              </p:cNvSpPr>
              <p:nvPr/>
            </p:nvSpPr>
            <p:spPr bwMode="auto">
              <a:xfrm>
                <a:off x="2570" y="2299"/>
                <a:ext cx="15" cy="16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8" name="Freeform 2081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9" name="Freeform 2082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0" name="Freeform 2083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1" name="Freeform 2084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2" name="Freeform 2085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3" name="Freeform 2086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4" name="Freeform 2087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5" name="Freeform 2088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6" name="Freeform 2089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7" name="Freeform 2090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8" name="Freeform 2091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9" name="Freeform 2092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0" name="Freeform 2093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1" name="Freeform 2094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2" name="Freeform 2095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3" name="Freeform 2096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4" name="Freeform 2097"/>
              <p:cNvSpPr>
                <a:spLocks/>
              </p:cNvSpPr>
              <p:nvPr/>
            </p:nvSpPr>
            <p:spPr bwMode="auto">
              <a:xfrm>
                <a:off x="2345" y="1487"/>
                <a:ext cx="690" cy="699"/>
              </a:xfrm>
              <a:custGeom>
                <a:avLst/>
                <a:gdLst>
                  <a:gd name="T0" fmla="*/ 690 w 690"/>
                  <a:gd name="T1" fmla="*/ 63 h 699"/>
                  <a:gd name="T2" fmla="*/ 245 w 690"/>
                  <a:gd name="T3" fmla="*/ 699 h 699"/>
                  <a:gd name="T4" fmla="*/ 0 w 690"/>
                  <a:gd name="T5" fmla="*/ 445 h 699"/>
                  <a:gd name="T6" fmla="*/ 74 w 690"/>
                  <a:gd name="T7" fmla="*/ 381 h 699"/>
                  <a:gd name="T8" fmla="*/ 245 w 690"/>
                  <a:gd name="T9" fmla="*/ 616 h 699"/>
                  <a:gd name="T10" fmla="*/ 612 w 690"/>
                  <a:gd name="T11" fmla="*/ 0 h 699"/>
                  <a:gd name="T12" fmla="*/ 690 w 690"/>
                  <a:gd name="T13" fmla="*/ 63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0" h="699">
                    <a:moveTo>
                      <a:pt x="690" y="63"/>
                    </a:moveTo>
                    <a:lnTo>
                      <a:pt x="245" y="699"/>
                    </a:lnTo>
                    <a:lnTo>
                      <a:pt x="0" y="445"/>
                    </a:lnTo>
                    <a:lnTo>
                      <a:pt x="74" y="381"/>
                    </a:lnTo>
                    <a:lnTo>
                      <a:pt x="245" y="616"/>
                    </a:lnTo>
                    <a:lnTo>
                      <a:pt x="612" y="0"/>
                    </a:lnTo>
                    <a:lnTo>
                      <a:pt x="690" y="6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5" name="Freeform 2098"/>
              <p:cNvSpPr>
                <a:spLocks/>
              </p:cNvSpPr>
              <p:nvPr/>
            </p:nvSpPr>
            <p:spPr bwMode="auto">
              <a:xfrm>
                <a:off x="2345" y="1550"/>
                <a:ext cx="690" cy="636"/>
              </a:xfrm>
              <a:custGeom>
                <a:avLst/>
                <a:gdLst>
                  <a:gd name="T0" fmla="*/ 690 w 690"/>
                  <a:gd name="T1" fmla="*/ 0 h 636"/>
                  <a:gd name="T2" fmla="*/ 245 w 690"/>
                  <a:gd name="T3" fmla="*/ 636 h 636"/>
                  <a:gd name="T4" fmla="*/ 0 w 690"/>
                  <a:gd name="T5" fmla="*/ 382 h 636"/>
                  <a:gd name="T6" fmla="*/ 240 w 690"/>
                  <a:gd name="T7" fmla="*/ 592 h 636"/>
                  <a:gd name="T8" fmla="*/ 690 w 690"/>
                  <a:gd name="T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0" h="636">
                    <a:moveTo>
                      <a:pt x="690" y="0"/>
                    </a:moveTo>
                    <a:lnTo>
                      <a:pt x="245" y="636"/>
                    </a:lnTo>
                    <a:lnTo>
                      <a:pt x="0" y="382"/>
                    </a:lnTo>
                    <a:lnTo>
                      <a:pt x="240" y="592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</p:grpSp>
      </p:grpSp>
      <p:grpSp>
        <p:nvGrpSpPr>
          <p:cNvPr id="73" name="McKSticker"/>
          <p:cNvGrpSpPr/>
          <p:nvPr/>
        </p:nvGrpSpPr>
        <p:grpSpPr>
          <a:xfrm>
            <a:off x="6381702" y="1387714"/>
            <a:ext cx="2366482" cy="181588"/>
            <a:chOff x="6374293" y="285750"/>
            <a:chExt cx="2366482" cy="181588"/>
          </a:xfrm>
        </p:grpSpPr>
        <p:sp>
          <p:nvSpPr>
            <p:cNvPr id="75" name="StickerRectangle"/>
            <p:cNvSpPr>
              <a:spLocks noChangeArrowheads="1"/>
            </p:cNvSpPr>
            <p:nvPr/>
          </p:nvSpPr>
          <p:spPr bwMode="auto">
            <a:xfrm>
              <a:off x="6374293" y="285750"/>
              <a:ext cx="2366482" cy="1815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000" dirty="0" smtClean="0">
                  <a:solidFill>
                    <a:srgbClr val="808080"/>
                  </a:solidFill>
                  <a:latin typeface="+mn-lt"/>
                </a:rPr>
                <a:t>ПРИМЕР ЗАПОЛНЕННОГО ШАБЛОНА</a:t>
              </a:r>
              <a:endParaRPr lang="en-US" sz="10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76" name="AutoShape 31"/>
            <p:cNvCxnSpPr>
              <a:cxnSpLocks noChangeShapeType="1"/>
              <a:stCxn id="75" idx="2"/>
              <a:endCxn id="75" idx="4"/>
            </p:cNvCxnSpPr>
            <p:nvPr/>
          </p:nvCxnSpPr>
          <p:spPr bwMode="auto">
            <a:xfrm>
              <a:off x="6374293" y="285750"/>
              <a:ext cx="0" cy="18158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7" name="AutoShape 32"/>
            <p:cNvCxnSpPr>
              <a:cxnSpLocks noChangeShapeType="1"/>
              <a:stCxn id="75" idx="4"/>
              <a:endCxn id="75" idx="6"/>
            </p:cNvCxnSpPr>
            <p:nvPr/>
          </p:nvCxnSpPr>
          <p:spPr bwMode="auto">
            <a:xfrm>
              <a:off x="6374293" y="467338"/>
              <a:ext cx="236648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8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79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0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Открытие и подготовка ПСР-проекта</a:t>
              </a:r>
              <a:endParaRPr lang="ru-RU" sz="700" b="1" dirty="0"/>
            </a:p>
          </p:txBody>
        </p:sp>
      </p:grpSp>
      <p:grpSp>
        <p:nvGrpSpPr>
          <p:cNvPr id="104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5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6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107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8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9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Диагностика и Целевое состояние</a:t>
              </a:r>
              <a:endParaRPr lang="en-US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0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11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2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113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4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5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6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pic>
        <p:nvPicPr>
          <p:cNvPr id="168139" name="Picture 20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228" y="1589098"/>
            <a:ext cx="6381956" cy="3845041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olid"/>
            <a:miter lim="800000"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3071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648827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167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" name="Rectangle 52"/>
          <p:cNvSpPr txBox="1"/>
          <p:nvPr/>
        </p:nvSpPr>
        <p:spPr>
          <a:xfrm>
            <a:off x="2179177" y="1569302"/>
            <a:ext cx="6639508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45720" tIns="0" rIns="4572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ru-RU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99" y="330438"/>
            <a:ext cx="6878717" cy="292388"/>
          </a:xfrm>
        </p:spPr>
        <p:txBody>
          <a:bodyPr/>
          <a:lstStyle/>
          <a:p>
            <a:pPr marL="447675"/>
            <a:r>
              <a:rPr lang="ru-RU" dirty="0" smtClean="0"/>
              <a:t>Оценка влияния изменений</a:t>
            </a:r>
            <a:endParaRPr lang="ru-RU" dirty="0"/>
          </a:p>
        </p:txBody>
      </p:sp>
      <p:sp>
        <p:nvSpPr>
          <p:cNvPr id="139" name="Oval 24"/>
          <p:cNvSpPr>
            <a:spLocks noChangeAspect="1" noChangeArrowheads="1"/>
          </p:cNvSpPr>
          <p:nvPr/>
        </p:nvSpPr>
        <p:spPr bwMode="auto">
          <a:xfrm>
            <a:off x="1250655" y="303542"/>
            <a:ext cx="360000" cy="3600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cs typeface="Arial"/>
              </a:rPr>
              <a:t>2.5</a:t>
            </a:r>
            <a:endParaRPr lang="ru-RU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66" name="Rectangle 52"/>
          <p:cNvSpPr txBox="1"/>
          <p:nvPr/>
        </p:nvSpPr>
        <p:spPr>
          <a:xfrm>
            <a:off x="354750" y="1569302"/>
            <a:ext cx="1857670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100" b="1" dirty="0" smtClean="0"/>
              <a:t>Основные шаги</a:t>
            </a:r>
            <a:endParaRPr lang="en-US" sz="1100" b="1" dirty="0" smtClean="0"/>
          </a:p>
          <a:p>
            <a:pPr lvl="1">
              <a:spcBef>
                <a:spcPts val="600"/>
              </a:spcBef>
            </a:pPr>
            <a:r>
              <a:rPr lang="ru-RU" sz="1100" dirty="0" smtClean="0"/>
              <a:t>Заполнить шаблон по влиянию изменений:</a:t>
            </a:r>
          </a:p>
          <a:p>
            <a:pPr marL="287338" lvl="2" indent="-169863">
              <a:spcBef>
                <a:spcPts val="600"/>
              </a:spcBef>
            </a:pPr>
            <a:r>
              <a:rPr lang="ru-RU" sz="1100" dirty="0" smtClean="0"/>
              <a:t>Для каждого </a:t>
            </a:r>
            <a:r>
              <a:rPr lang="ru-RU" sz="1100" dirty="0"/>
              <a:t>из </a:t>
            </a:r>
            <a:r>
              <a:rPr lang="ru-RU" sz="1100" dirty="0">
                <a:solidFill>
                  <a:srgbClr val="000000"/>
                </a:solidFill>
              </a:rPr>
              <a:t>мероприятий </a:t>
            </a:r>
            <a:r>
              <a:rPr lang="ru-RU" sz="1100" dirty="0" smtClean="0"/>
              <a:t>определить </a:t>
            </a:r>
            <a:r>
              <a:rPr lang="ru-RU" sz="1100" dirty="0"/>
              <a:t>список сотрудников, которых необходимо проинформировать об изменениях, а также определить настройки и ресурсы, необходимые для внедрения </a:t>
            </a:r>
            <a:r>
              <a:rPr lang="ru-RU" sz="1100" dirty="0">
                <a:solidFill>
                  <a:srgbClr val="000000"/>
                </a:solidFill>
              </a:rPr>
              <a:t>мероприятий</a:t>
            </a:r>
            <a:endParaRPr lang="ru-RU" sz="1100" dirty="0"/>
          </a:p>
          <a:p>
            <a:pPr marL="287338" lvl="2" indent="-169863">
              <a:spcBef>
                <a:spcPts val="600"/>
              </a:spcBef>
            </a:pPr>
            <a:r>
              <a:rPr lang="ru-RU" sz="1100" dirty="0"/>
              <a:t>Определить ответственных и сроки по информированию и подготовке к изменениям</a:t>
            </a:r>
          </a:p>
        </p:txBody>
      </p:sp>
      <p:sp>
        <p:nvSpPr>
          <p:cNvPr id="67" name="Rectangle 52"/>
          <p:cNvSpPr txBox="1">
            <a:spLocks/>
          </p:cNvSpPr>
          <p:nvPr/>
        </p:nvSpPr>
        <p:spPr>
          <a:xfrm>
            <a:off x="366805" y="975245"/>
            <a:ext cx="8062674" cy="55718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b="1" dirty="0" smtClean="0"/>
              <a:t>Для чего это нужно?</a:t>
            </a:r>
            <a:endParaRPr lang="ru-RU" sz="1100" b="1" dirty="0"/>
          </a:p>
          <a:p>
            <a:pPr lvl="1"/>
            <a:r>
              <a:rPr lang="ru-RU" sz="1100" dirty="0" smtClean="0"/>
              <a:t>Для определения полного списка лиц, которых необходимо проинформировать и обучить по изменениям в процессе </a:t>
            </a:r>
            <a:endParaRPr lang="ru-RU" sz="1100" dirty="0"/>
          </a:p>
        </p:txBody>
      </p:sp>
      <p:grpSp>
        <p:nvGrpSpPr>
          <p:cNvPr id="93" name="Group 92"/>
          <p:cNvGrpSpPr>
            <a:grpSpLocks/>
          </p:cNvGrpSpPr>
          <p:nvPr/>
        </p:nvGrpSpPr>
        <p:grpSpPr>
          <a:xfrm>
            <a:off x="70418" y="911028"/>
            <a:ext cx="827231" cy="685617"/>
            <a:chOff x="1169295" y="884766"/>
            <a:chExt cx="627161" cy="515673"/>
          </a:xfrm>
        </p:grpSpPr>
        <p:grpSp>
          <p:nvGrpSpPr>
            <p:cNvPr id="94" name="Group 93"/>
            <p:cNvGrpSpPr/>
            <p:nvPr>
              <p:custDataLst>
                <p:tags r:id="rId15"/>
              </p:custDataLst>
            </p:nvPr>
          </p:nvGrpSpPr>
          <p:grpSpPr>
            <a:xfrm>
              <a:off x="1169295" y="884766"/>
              <a:ext cx="627161" cy="515673"/>
              <a:chOff x="1515968" y="5382479"/>
              <a:chExt cx="613216" cy="504207"/>
            </a:xfrm>
          </p:grpSpPr>
          <p:pic>
            <p:nvPicPr>
              <p:cNvPr id="98" name="Picture 125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611"/>
              <a:stretch>
                <a:fillRect/>
              </a:stretch>
            </p:blipFill>
            <p:spPr bwMode="auto">
              <a:xfrm rot="19634544">
                <a:off x="1610009" y="5737730"/>
                <a:ext cx="519175" cy="148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Oval 15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515968" y="5382479"/>
                <a:ext cx="453272" cy="4532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ru-RU" sz="1000" dirty="0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1306317" y="986347"/>
              <a:ext cx="174625" cy="266700"/>
              <a:chOff x="-204305" y="977900"/>
              <a:chExt cx="174625" cy="266700"/>
            </a:xfrm>
          </p:grpSpPr>
          <p:sp>
            <p:nvSpPr>
              <p:cNvPr id="96" name="Freeform 38"/>
              <p:cNvSpPr>
                <a:spLocks/>
              </p:cNvSpPr>
              <p:nvPr/>
            </p:nvSpPr>
            <p:spPr bwMode="auto">
              <a:xfrm>
                <a:off x="-138113" y="1196975"/>
                <a:ext cx="47625" cy="47625"/>
              </a:xfrm>
              <a:custGeom>
                <a:avLst/>
                <a:gdLst>
                  <a:gd name="T0" fmla="*/ 220 w 220"/>
                  <a:gd name="T1" fmla="*/ 216 h 216"/>
                  <a:gd name="T2" fmla="*/ 220 w 220"/>
                  <a:gd name="T3" fmla="*/ 0 h 216"/>
                  <a:gd name="T4" fmla="*/ 4 w 220"/>
                  <a:gd name="T5" fmla="*/ 0 h 216"/>
                  <a:gd name="T6" fmla="*/ 7 w 220"/>
                  <a:gd name="T7" fmla="*/ 216 h 216"/>
                  <a:gd name="T8" fmla="*/ 220 w 220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216">
                    <a:moveTo>
                      <a:pt x="220" y="216"/>
                    </a:moveTo>
                    <a:cubicBezTo>
                      <a:pt x="220" y="144"/>
                      <a:pt x="220" y="72"/>
                      <a:pt x="220" y="0"/>
                    </a:cubicBezTo>
                    <a:cubicBezTo>
                      <a:pt x="148" y="0"/>
                      <a:pt x="76" y="0"/>
                      <a:pt x="4" y="0"/>
                    </a:cubicBezTo>
                    <a:cubicBezTo>
                      <a:pt x="6" y="71"/>
                      <a:pt x="0" y="150"/>
                      <a:pt x="7" y="216"/>
                    </a:cubicBezTo>
                    <a:cubicBezTo>
                      <a:pt x="78" y="216"/>
                      <a:pt x="149" y="216"/>
                      <a:pt x="220" y="21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" name="Freeform 39"/>
              <p:cNvSpPr>
                <a:spLocks/>
              </p:cNvSpPr>
              <p:nvPr/>
            </p:nvSpPr>
            <p:spPr bwMode="auto">
              <a:xfrm>
                <a:off x="-204305" y="977900"/>
                <a:ext cx="174625" cy="203200"/>
              </a:xfrm>
              <a:custGeom>
                <a:avLst/>
                <a:gdLst>
                  <a:gd name="T0" fmla="*/ 498 w 789"/>
                  <a:gd name="T1" fmla="*/ 926 h 926"/>
                  <a:gd name="T2" fmla="*/ 714 w 789"/>
                  <a:gd name="T3" fmla="*/ 608 h 926"/>
                  <a:gd name="T4" fmla="*/ 789 w 789"/>
                  <a:gd name="T5" fmla="*/ 407 h 926"/>
                  <a:gd name="T6" fmla="*/ 717 w 789"/>
                  <a:gd name="T7" fmla="*/ 194 h 926"/>
                  <a:gd name="T8" fmla="*/ 120 w 789"/>
                  <a:gd name="T9" fmla="*/ 140 h 926"/>
                  <a:gd name="T10" fmla="*/ 0 w 789"/>
                  <a:gd name="T11" fmla="*/ 422 h 926"/>
                  <a:gd name="T12" fmla="*/ 222 w 789"/>
                  <a:gd name="T13" fmla="*/ 422 h 926"/>
                  <a:gd name="T14" fmla="*/ 303 w 789"/>
                  <a:gd name="T15" fmla="*/ 269 h 926"/>
                  <a:gd name="T16" fmla="*/ 516 w 789"/>
                  <a:gd name="T17" fmla="*/ 305 h 926"/>
                  <a:gd name="T18" fmla="*/ 534 w 789"/>
                  <a:gd name="T19" fmla="*/ 485 h 926"/>
                  <a:gd name="T20" fmla="*/ 312 w 789"/>
                  <a:gd name="T21" fmla="*/ 728 h 926"/>
                  <a:gd name="T22" fmla="*/ 294 w 789"/>
                  <a:gd name="T23" fmla="*/ 926 h 926"/>
                  <a:gd name="T24" fmla="*/ 498 w 789"/>
                  <a:gd name="T25" fmla="*/ 926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9" h="926">
                    <a:moveTo>
                      <a:pt x="498" y="926"/>
                    </a:moveTo>
                    <a:cubicBezTo>
                      <a:pt x="481" y="739"/>
                      <a:pt x="632" y="700"/>
                      <a:pt x="714" y="608"/>
                    </a:cubicBezTo>
                    <a:cubicBezTo>
                      <a:pt x="755" y="561"/>
                      <a:pt x="789" y="496"/>
                      <a:pt x="789" y="407"/>
                    </a:cubicBezTo>
                    <a:cubicBezTo>
                      <a:pt x="789" y="317"/>
                      <a:pt x="762" y="246"/>
                      <a:pt x="717" y="194"/>
                    </a:cubicBezTo>
                    <a:cubicBezTo>
                      <a:pt x="585" y="44"/>
                      <a:pt x="291" y="0"/>
                      <a:pt x="120" y="140"/>
                    </a:cubicBezTo>
                    <a:cubicBezTo>
                      <a:pt x="45" y="201"/>
                      <a:pt x="1" y="295"/>
                      <a:pt x="0" y="422"/>
                    </a:cubicBezTo>
                    <a:cubicBezTo>
                      <a:pt x="74" y="422"/>
                      <a:pt x="148" y="422"/>
                      <a:pt x="222" y="422"/>
                    </a:cubicBezTo>
                    <a:cubicBezTo>
                      <a:pt x="226" y="347"/>
                      <a:pt x="253" y="292"/>
                      <a:pt x="303" y="269"/>
                    </a:cubicBezTo>
                    <a:cubicBezTo>
                      <a:pt x="378" y="234"/>
                      <a:pt x="480" y="257"/>
                      <a:pt x="516" y="305"/>
                    </a:cubicBezTo>
                    <a:cubicBezTo>
                      <a:pt x="547" y="347"/>
                      <a:pt x="562" y="424"/>
                      <a:pt x="534" y="485"/>
                    </a:cubicBezTo>
                    <a:cubicBezTo>
                      <a:pt x="489" y="582"/>
                      <a:pt x="355" y="616"/>
                      <a:pt x="312" y="728"/>
                    </a:cubicBezTo>
                    <a:cubicBezTo>
                      <a:pt x="294" y="774"/>
                      <a:pt x="287" y="875"/>
                      <a:pt x="294" y="926"/>
                    </a:cubicBezTo>
                    <a:cubicBezTo>
                      <a:pt x="362" y="926"/>
                      <a:pt x="430" y="926"/>
                      <a:pt x="498" y="9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40" name="Group 139"/>
          <p:cNvGrpSpPr/>
          <p:nvPr/>
        </p:nvGrpSpPr>
        <p:grpSpPr>
          <a:xfrm>
            <a:off x="4766198" y="10633"/>
            <a:ext cx="3362074" cy="212366"/>
            <a:chOff x="5375526" y="285750"/>
            <a:chExt cx="3362074" cy="212366"/>
          </a:xfrm>
        </p:grpSpPr>
        <p:sp>
          <p:nvSpPr>
            <p:cNvPr id="141" name="StickerRectangle"/>
            <p:cNvSpPr>
              <a:spLocks noChangeArrowheads="1"/>
            </p:cNvSpPr>
            <p:nvPr/>
          </p:nvSpPr>
          <p:spPr bwMode="auto">
            <a:xfrm>
              <a:off x="5375526" y="285750"/>
              <a:ext cx="336207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200" dirty="0" smtClean="0">
                  <a:solidFill>
                    <a:srgbClr val="808080"/>
                  </a:solidFill>
                  <a:latin typeface="+mn-lt"/>
                </a:rPr>
                <a:t>ИСПОЛНИТЕЛЬ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 – </a:t>
              </a:r>
              <a:r>
                <a:rPr lang="ru-RU" sz="1200" dirty="0" smtClean="0">
                  <a:solidFill>
                    <a:srgbClr val="808080"/>
                  </a:solidFill>
                </a:rPr>
                <a:t>РУКОВОДИТЕЛЬ </a:t>
              </a:r>
              <a:r>
                <a:rPr lang="en-US" sz="1200" dirty="0" smtClean="0">
                  <a:solidFill>
                    <a:srgbClr val="808080"/>
                  </a:solidFill>
                </a:rPr>
                <a:t>ПРОЕКТА</a:t>
              </a:r>
              <a:endParaRPr lang="en-US" sz="1200" dirty="0">
                <a:solidFill>
                  <a:srgbClr val="808080"/>
                </a:solidFill>
              </a:endParaRPr>
            </a:p>
          </p:txBody>
        </p:sp>
        <p:cxnSp>
          <p:nvCxnSpPr>
            <p:cNvPr id="142" name="AutoShape 31"/>
            <p:cNvCxnSpPr>
              <a:cxnSpLocks noChangeShapeType="1"/>
              <a:stCxn id="141" idx="2"/>
              <a:endCxn id="141" idx="4"/>
            </p:cNvCxnSpPr>
            <p:nvPr/>
          </p:nvCxnSpPr>
          <p:spPr bwMode="auto">
            <a:xfrm>
              <a:off x="5375526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3" name="AutoShape 32"/>
            <p:cNvCxnSpPr>
              <a:cxnSpLocks noChangeShapeType="1"/>
              <a:stCxn id="141" idx="4"/>
              <a:endCxn id="141" idx="6"/>
            </p:cNvCxnSpPr>
            <p:nvPr/>
          </p:nvCxnSpPr>
          <p:spPr bwMode="auto">
            <a:xfrm>
              <a:off x="5375526" y="498116"/>
              <a:ext cx="336207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4" name="Rectangle 52"/>
          <p:cNvSpPr txBox="1">
            <a:spLocks/>
          </p:cNvSpPr>
          <p:nvPr/>
        </p:nvSpPr>
        <p:spPr>
          <a:xfrm>
            <a:off x="347678" y="5578780"/>
            <a:ext cx="8506835" cy="6523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b="1" dirty="0">
                <a:solidFill>
                  <a:schemeClr val="tx1"/>
                </a:solidFill>
              </a:rPr>
              <a:t>Результат и конечные продукты</a:t>
            </a:r>
          </a:p>
          <a:p>
            <a:pPr lvl="1"/>
            <a:r>
              <a:rPr lang="ru-RU" sz="1100" dirty="0"/>
              <a:t>Определен план информирования об изменениях</a:t>
            </a:r>
          </a:p>
          <a:p>
            <a:pPr lvl="1"/>
            <a:r>
              <a:rPr lang="ru-RU" sz="1100" dirty="0"/>
              <a:t>Определен план подготовки к </a:t>
            </a:r>
            <a:r>
              <a:rPr lang="ru-RU" sz="1100" dirty="0" smtClean="0"/>
              <a:t>реализации </a:t>
            </a:r>
            <a:r>
              <a:rPr lang="ru-RU" sz="1100" dirty="0">
                <a:solidFill>
                  <a:srgbClr val="000000"/>
                </a:solidFill>
              </a:rPr>
              <a:t>мероприятий </a:t>
            </a:r>
            <a:r>
              <a:rPr lang="ru-RU" sz="1100" dirty="0" smtClean="0"/>
              <a:t>с </a:t>
            </a:r>
            <a:r>
              <a:rPr lang="ru-RU" sz="1100" dirty="0"/>
              <a:t>точки зрения необходимых настроек и ресурсов</a:t>
            </a:r>
          </a:p>
        </p:txBody>
      </p:sp>
      <p:grpSp>
        <p:nvGrpSpPr>
          <p:cNvPr id="177" name="Group 176"/>
          <p:cNvGrpSpPr/>
          <p:nvPr/>
        </p:nvGrpSpPr>
        <p:grpSpPr>
          <a:xfrm>
            <a:off x="-10759" y="5430419"/>
            <a:ext cx="769272" cy="835376"/>
            <a:chOff x="-10759" y="5430419"/>
            <a:chExt cx="769272" cy="835376"/>
          </a:xfrm>
        </p:grpSpPr>
        <p:sp>
          <p:nvSpPr>
            <p:cNvPr id="178" name="Oval 177"/>
            <p:cNvSpPr>
              <a:spLocks/>
            </p:cNvSpPr>
            <p:nvPr/>
          </p:nvSpPr>
          <p:spPr>
            <a:xfrm>
              <a:off x="39971" y="5578780"/>
              <a:ext cx="648000" cy="648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79" name="Group 2100"/>
            <p:cNvGrpSpPr>
              <a:grpSpLocks/>
            </p:cNvGrpSpPr>
            <p:nvPr/>
          </p:nvGrpSpPr>
          <p:grpSpPr bwMode="auto">
            <a:xfrm>
              <a:off x="-10759" y="5430419"/>
              <a:ext cx="769272" cy="835376"/>
              <a:chOff x="2140" y="1477"/>
              <a:chExt cx="905" cy="998"/>
            </a:xfrm>
          </p:grpSpPr>
          <p:sp>
            <p:nvSpPr>
              <p:cNvPr id="180" name="AutoShape 2069"/>
              <p:cNvSpPr>
                <a:spLocks noChangeAspect="1" noChangeArrowheads="1" noTextEdit="1"/>
              </p:cNvSpPr>
              <p:nvPr/>
            </p:nvSpPr>
            <p:spPr bwMode="auto">
              <a:xfrm>
                <a:off x="2140" y="1477"/>
                <a:ext cx="905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1" name="Freeform 2071"/>
              <p:cNvSpPr>
                <a:spLocks/>
              </p:cNvSpPr>
              <p:nvPr/>
            </p:nvSpPr>
            <p:spPr bwMode="auto">
              <a:xfrm>
                <a:off x="2208" y="2040"/>
                <a:ext cx="739" cy="367"/>
              </a:xfrm>
              <a:custGeom>
                <a:avLst/>
                <a:gdLst>
                  <a:gd name="T0" fmla="*/ 54 w 739"/>
                  <a:gd name="T1" fmla="*/ 0 h 367"/>
                  <a:gd name="T2" fmla="*/ 59 w 739"/>
                  <a:gd name="T3" fmla="*/ 63 h 367"/>
                  <a:gd name="T4" fmla="*/ 79 w 739"/>
                  <a:gd name="T5" fmla="*/ 127 h 367"/>
                  <a:gd name="T6" fmla="*/ 108 w 739"/>
                  <a:gd name="T7" fmla="*/ 181 h 367"/>
                  <a:gd name="T8" fmla="*/ 167 w 739"/>
                  <a:gd name="T9" fmla="*/ 244 h 367"/>
                  <a:gd name="T10" fmla="*/ 221 w 739"/>
                  <a:gd name="T11" fmla="*/ 278 h 367"/>
                  <a:gd name="T12" fmla="*/ 274 w 739"/>
                  <a:gd name="T13" fmla="*/ 303 h 367"/>
                  <a:gd name="T14" fmla="*/ 338 w 739"/>
                  <a:gd name="T15" fmla="*/ 318 h 367"/>
                  <a:gd name="T16" fmla="*/ 372 w 739"/>
                  <a:gd name="T17" fmla="*/ 318 h 367"/>
                  <a:gd name="T18" fmla="*/ 436 w 739"/>
                  <a:gd name="T19" fmla="*/ 313 h 367"/>
                  <a:gd name="T20" fmla="*/ 495 w 739"/>
                  <a:gd name="T21" fmla="*/ 293 h 367"/>
                  <a:gd name="T22" fmla="*/ 548 w 739"/>
                  <a:gd name="T23" fmla="*/ 264 h 367"/>
                  <a:gd name="T24" fmla="*/ 597 w 739"/>
                  <a:gd name="T25" fmla="*/ 225 h 367"/>
                  <a:gd name="T26" fmla="*/ 636 w 739"/>
                  <a:gd name="T27" fmla="*/ 181 h 367"/>
                  <a:gd name="T28" fmla="*/ 666 w 739"/>
                  <a:gd name="T29" fmla="*/ 127 h 367"/>
                  <a:gd name="T30" fmla="*/ 685 w 739"/>
                  <a:gd name="T31" fmla="*/ 63 h 367"/>
                  <a:gd name="T32" fmla="*/ 690 w 739"/>
                  <a:gd name="T33" fmla="*/ 0 h 367"/>
                  <a:gd name="T34" fmla="*/ 739 w 739"/>
                  <a:gd name="T35" fmla="*/ 0 h 367"/>
                  <a:gd name="T36" fmla="*/ 734 w 739"/>
                  <a:gd name="T37" fmla="*/ 73 h 367"/>
                  <a:gd name="T38" fmla="*/ 710 w 739"/>
                  <a:gd name="T39" fmla="*/ 141 h 367"/>
                  <a:gd name="T40" fmla="*/ 676 w 739"/>
                  <a:gd name="T41" fmla="*/ 205 h 367"/>
                  <a:gd name="T42" fmla="*/ 632 w 739"/>
                  <a:gd name="T43" fmla="*/ 259 h 367"/>
                  <a:gd name="T44" fmla="*/ 578 w 739"/>
                  <a:gd name="T45" fmla="*/ 308 h 367"/>
                  <a:gd name="T46" fmla="*/ 514 w 739"/>
                  <a:gd name="T47" fmla="*/ 342 h 367"/>
                  <a:gd name="T48" fmla="*/ 446 w 739"/>
                  <a:gd name="T49" fmla="*/ 362 h 367"/>
                  <a:gd name="T50" fmla="*/ 372 w 739"/>
                  <a:gd name="T51" fmla="*/ 367 h 367"/>
                  <a:gd name="T52" fmla="*/ 333 w 739"/>
                  <a:gd name="T53" fmla="*/ 367 h 367"/>
                  <a:gd name="T54" fmla="*/ 260 w 739"/>
                  <a:gd name="T55" fmla="*/ 352 h 367"/>
                  <a:gd name="T56" fmla="*/ 196 w 739"/>
                  <a:gd name="T57" fmla="*/ 322 h 367"/>
                  <a:gd name="T58" fmla="*/ 137 w 739"/>
                  <a:gd name="T59" fmla="*/ 283 h 367"/>
                  <a:gd name="T60" fmla="*/ 89 w 739"/>
                  <a:gd name="T61" fmla="*/ 234 h 367"/>
                  <a:gd name="T62" fmla="*/ 45 w 739"/>
                  <a:gd name="T63" fmla="*/ 176 h 367"/>
                  <a:gd name="T64" fmla="*/ 20 w 739"/>
                  <a:gd name="T65" fmla="*/ 112 h 367"/>
                  <a:gd name="T66" fmla="*/ 5 w 739"/>
                  <a:gd name="T67" fmla="*/ 39 h 367"/>
                  <a:gd name="T68" fmla="*/ 54 w 739"/>
                  <a:gd name="T6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39" h="367">
                    <a:moveTo>
                      <a:pt x="54" y="0"/>
                    </a:moveTo>
                    <a:lnTo>
                      <a:pt x="54" y="0"/>
                    </a:lnTo>
                    <a:lnTo>
                      <a:pt x="54" y="34"/>
                    </a:lnTo>
                    <a:lnTo>
                      <a:pt x="59" y="63"/>
                    </a:lnTo>
                    <a:lnTo>
                      <a:pt x="64" y="97"/>
                    </a:lnTo>
                    <a:lnTo>
                      <a:pt x="79" y="127"/>
                    </a:lnTo>
                    <a:lnTo>
                      <a:pt x="89" y="151"/>
                    </a:lnTo>
                    <a:lnTo>
                      <a:pt x="108" y="181"/>
                    </a:lnTo>
                    <a:lnTo>
                      <a:pt x="147" y="225"/>
                    </a:lnTo>
                    <a:lnTo>
                      <a:pt x="167" y="244"/>
                    </a:lnTo>
                    <a:lnTo>
                      <a:pt x="191" y="264"/>
                    </a:lnTo>
                    <a:lnTo>
                      <a:pt x="221" y="278"/>
                    </a:lnTo>
                    <a:lnTo>
                      <a:pt x="245" y="293"/>
                    </a:lnTo>
                    <a:lnTo>
                      <a:pt x="274" y="303"/>
                    </a:lnTo>
                    <a:lnTo>
                      <a:pt x="309" y="313"/>
                    </a:lnTo>
                    <a:lnTo>
                      <a:pt x="338" y="318"/>
                    </a:lnTo>
                    <a:lnTo>
                      <a:pt x="372" y="318"/>
                    </a:lnTo>
                    <a:lnTo>
                      <a:pt x="372" y="318"/>
                    </a:lnTo>
                    <a:lnTo>
                      <a:pt x="402" y="318"/>
                    </a:lnTo>
                    <a:lnTo>
                      <a:pt x="436" y="313"/>
                    </a:lnTo>
                    <a:lnTo>
                      <a:pt x="465" y="303"/>
                    </a:lnTo>
                    <a:lnTo>
                      <a:pt x="495" y="293"/>
                    </a:lnTo>
                    <a:lnTo>
                      <a:pt x="524" y="278"/>
                    </a:lnTo>
                    <a:lnTo>
                      <a:pt x="548" y="264"/>
                    </a:lnTo>
                    <a:lnTo>
                      <a:pt x="573" y="244"/>
                    </a:lnTo>
                    <a:lnTo>
                      <a:pt x="597" y="225"/>
                    </a:lnTo>
                    <a:lnTo>
                      <a:pt x="617" y="205"/>
                    </a:lnTo>
                    <a:lnTo>
                      <a:pt x="636" y="181"/>
                    </a:lnTo>
                    <a:lnTo>
                      <a:pt x="651" y="151"/>
                    </a:lnTo>
                    <a:lnTo>
                      <a:pt x="666" y="127"/>
                    </a:lnTo>
                    <a:lnTo>
                      <a:pt x="676" y="97"/>
                    </a:lnTo>
                    <a:lnTo>
                      <a:pt x="685" y="63"/>
                    </a:lnTo>
                    <a:lnTo>
                      <a:pt x="690" y="34"/>
                    </a:lnTo>
                    <a:lnTo>
                      <a:pt x="690" y="0"/>
                    </a:lnTo>
                    <a:lnTo>
                      <a:pt x="739" y="0"/>
                    </a:lnTo>
                    <a:lnTo>
                      <a:pt x="739" y="0"/>
                    </a:lnTo>
                    <a:lnTo>
                      <a:pt x="739" y="39"/>
                    </a:lnTo>
                    <a:lnTo>
                      <a:pt x="734" y="73"/>
                    </a:lnTo>
                    <a:lnTo>
                      <a:pt x="724" y="112"/>
                    </a:lnTo>
                    <a:lnTo>
                      <a:pt x="710" y="141"/>
                    </a:lnTo>
                    <a:lnTo>
                      <a:pt x="695" y="176"/>
                    </a:lnTo>
                    <a:lnTo>
                      <a:pt x="676" y="205"/>
                    </a:lnTo>
                    <a:lnTo>
                      <a:pt x="656" y="234"/>
                    </a:lnTo>
                    <a:lnTo>
                      <a:pt x="632" y="259"/>
                    </a:lnTo>
                    <a:lnTo>
                      <a:pt x="607" y="283"/>
                    </a:lnTo>
                    <a:lnTo>
                      <a:pt x="578" y="308"/>
                    </a:lnTo>
                    <a:lnTo>
                      <a:pt x="548" y="322"/>
                    </a:lnTo>
                    <a:lnTo>
                      <a:pt x="514" y="342"/>
                    </a:lnTo>
                    <a:lnTo>
                      <a:pt x="480" y="352"/>
                    </a:lnTo>
                    <a:lnTo>
                      <a:pt x="446" y="362"/>
                    </a:lnTo>
                    <a:lnTo>
                      <a:pt x="407" y="367"/>
                    </a:lnTo>
                    <a:lnTo>
                      <a:pt x="372" y="367"/>
                    </a:lnTo>
                    <a:lnTo>
                      <a:pt x="372" y="367"/>
                    </a:lnTo>
                    <a:lnTo>
                      <a:pt x="333" y="367"/>
                    </a:lnTo>
                    <a:lnTo>
                      <a:pt x="299" y="362"/>
                    </a:lnTo>
                    <a:lnTo>
                      <a:pt x="260" y="352"/>
                    </a:lnTo>
                    <a:lnTo>
                      <a:pt x="226" y="342"/>
                    </a:lnTo>
                    <a:lnTo>
                      <a:pt x="196" y="322"/>
                    </a:lnTo>
                    <a:lnTo>
                      <a:pt x="167" y="308"/>
                    </a:lnTo>
                    <a:lnTo>
                      <a:pt x="137" y="283"/>
                    </a:lnTo>
                    <a:lnTo>
                      <a:pt x="108" y="259"/>
                    </a:lnTo>
                    <a:lnTo>
                      <a:pt x="89" y="234"/>
                    </a:lnTo>
                    <a:lnTo>
                      <a:pt x="64" y="205"/>
                    </a:lnTo>
                    <a:lnTo>
                      <a:pt x="45" y="176"/>
                    </a:lnTo>
                    <a:lnTo>
                      <a:pt x="30" y="141"/>
                    </a:lnTo>
                    <a:lnTo>
                      <a:pt x="20" y="112"/>
                    </a:lnTo>
                    <a:lnTo>
                      <a:pt x="10" y="73"/>
                    </a:lnTo>
                    <a:lnTo>
                      <a:pt x="5" y="39"/>
                    </a:lnTo>
                    <a:lnTo>
                      <a:pt x="0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2" name="Freeform 2072"/>
              <p:cNvSpPr>
                <a:spLocks/>
              </p:cNvSpPr>
              <p:nvPr/>
            </p:nvSpPr>
            <p:spPr bwMode="auto">
              <a:xfrm>
                <a:off x="2208" y="1673"/>
                <a:ext cx="739" cy="367"/>
              </a:xfrm>
              <a:custGeom>
                <a:avLst/>
                <a:gdLst>
                  <a:gd name="T0" fmla="*/ 54 w 739"/>
                  <a:gd name="T1" fmla="*/ 367 h 367"/>
                  <a:gd name="T2" fmla="*/ 59 w 739"/>
                  <a:gd name="T3" fmla="*/ 303 h 367"/>
                  <a:gd name="T4" fmla="*/ 79 w 739"/>
                  <a:gd name="T5" fmla="*/ 244 h 367"/>
                  <a:gd name="T6" fmla="*/ 108 w 739"/>
                  <a:gd name="T7" fmla="*/ 190 h 367"/>
                  <a:gd name="T8" fmla="*/ 191 w 739"/>
                  <a:gd name="T9" fmla="*/ 102 h 367"/>
                  <a:gd name="T10" fmla="*/ 245 w 739"/>
                  <a:gd name="T11" fmla="*/ 73 h 367"/>
                  <a:gd name="T12" fmla="*/ 309 w 739"/>
                  <a:gd name="T13" fmla="*/ 54 h 367"/>
                  <a:gd name="T14" fmla="*/ 372 w 739"/>
                  <a:gd name="T15" fmla="*/ 49 h 367"/>
                  <a:gd name="T16" fmla="*/ 402 w 739"/>
                  <a:gd name="T17" fmla="*/ 49 h 367"/>
                  <a:gd name="T18" fmla="*/ 465 w 739"/>
                  <a:gd name="T19" fmla="*/ 63 h 367"/>
                  <a:gd name="T20" fmla="*/ 524 w 739"/>
                  <a:gd name="T21" fmla="*/ 88 h 367"/>
                  <a:gd name="T22" fmla="*/ 597 w 739"/>
                  <a:gd name="T23" fmla="*/ 142 h 367"/>
                  <a:gd name="T24" fmla="*/ 651 w 739"/>
                  <a:gd name="T25" fmla="*/ 215 h 367"/>
                  <a:gd name="T26" fmla="*/ 676 w 739"/>
                  <a:gd name="T27" fmla="*/ 274 h 367"/>
                  <a:gd name="T28" fmla="*/ 690 w 739"/>
                  <a:gd name="T29" fmla="*/ 332 h 367"/>
                  <a:gd name="T30" fmla="*/ 739 w 739"/>
                  <a:gd name="T31" fmla="*/ 367 h 367"/>
                  <a:gd name="T32" fmla="*/ 739 w 739"/>
                  <a:gd name="T33" fmla="*/ 327 h 367"/>
                  <a:gd name="T34" fmla="*/ 724 w 739"/>
                  <a:gd name="T35" fmla="*/ 259 h 367"/>
                  <a:gd name="T36" fmla="*/ 695 w 739"/>
                  <a:gd name="T37" fmla="*/ 190 h 367"/>
                  <a:gd name="T38" fmla="*/ 656 w 739"/>
                  <a:gd name="T39" fmla="*/ 132 h 367"/>
                  <a:gd name="T40" fmla="*/ 607 w 739"/>
                  <a:gd name="T41" fmla="*/ 83 h 367"/>
                  <a:gd name="T42" fmla="*/ 548 w 739"/>
                  <a:gd name="T43" fmla="*/ 44 h 367"/>
                  <a:gd name="T44" fmla="*/ 480 w 739"/>
                  <a:gd name="T45" fmla="*/ 14 h 367"/>
                  <a:gd name="T46" fmla="*/ 407 w 739"/>
                  <a:gd name="T47" fmla="*/ 0 h 367"/>
                  <a:gd name="T48" fmla="*/ 372 w 739"/>
                  <a:gd name="T49" fmla="*/ 0 h 367"/>
                  <a:gd name="T50" fmla="*/ 299 w 739"/>
                  <a:gd name="T51" fmla="*/ 5 h 367"/>
                  <a:gd name="T52" fmla="*/ 226 w 739"/>
                  <a:gd name="T53" fmla="*/ 29 h 367"/>
                  <a:gd name="T54" fmla="*/ 167 w 739"/>
                  <a:gd name="T55" fmla="*/ 63 h 367"/>
                  <a:gd name="T56" fmla="*/ 108 w 739"/>
                  <a:gd name="T57" fmla="*/ 107 h 367"/>
                  <a:gd name="T58" fmla="*/ 64 w 739"/>
                  <a:gd name="T59" fmla="*/ 161 h 367"/>
                  <a:gd name="T60" fmla="*/ 30 w 739"/>
                  <a:gd name="T61" fmla="*/ 225 h 367"/>
                  <a:gd name="T62" fmla="*/ 10 w 739"/>
                  <a:gd name="T63" fmla="*/ 293 h 367"/>
                  <a:gd name="T64" fmla="*/ 0 w 739"/>
                  <a:gd name="T65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9" h="367">
                    <a:moveTo>
                      <a:pt x="54" y="367"/>
                    </a:moveTo>
                    <a:lnTo>
                      <a:pt x="54" y="367"/>
                    </a:lnTo>
                    <a:lnTo>
                      <a:pt x="54" y="332"/>
                    </a:lnTo>
                    <a:lnTo>
                      <a:pt x="59" y="303"/>
                    </a:lnTo>
                    <a:lnTo>
                      <a:pt x="64" y="274"/>
                    </a:lnTo>
                    <a:lnTo>
                      <a:pt x="79" y="244"/>
                    </a:lnTo>
                    <a:lnTo>
                      <a:pt x="89" y="215"/>
                    </a:lnTo>
                    <a:lnTo>
                      <a:pt x="108" y="190"/>
                    </a:lnTo>
                    <a:lnTo>
                      <a:pt x="147" y="142"/>
                    </a:lnTo>
                    <a:lnTo>
                      <a:pt x="191" y="102"/>
                    </a:lnTo>
                    <a:lnTo>
                      <a:pt x="221" y="88"/>
                    </a:lnTo>
                    <a:lnTo>
                      <a:pt x="245" y="73"/>
                    </a:lnTo>
                    <a:lnTo>
                      <a:pt x="274" y="63"/>
                    </a:lnTo>
                    <a:lnTo>
                      <a:pt x="309" y="54"/>
                    </a:lnTo>
                    <a:lnTo>
                      <a:pt x="338" y="49"/>
                    </a:lnTo>
                    <a:lnTo>
                      <a:pt x="372" y="49"/>
                    </a:lnTo>
                    <a:lnTo>
                      <a:pt x="372" y="49"/>
                    </a:lnTo>
                    <a:lnTo>
                      <a:pt x="402" y="49"/>
                    </a:lnTo>
                    <a:lnTo>
                      <a:pt x="436" y="54"/>
                    </a:lnTo>
                    <a:lnTo>
                      <a:pt x="465" y="63"/>
                    </a:lnTo>
                    <a:lnTo>
                      <a:pt x="495" y="73"/>
                    </a:lnTo>
                    <a:lnTo>
                      <a:pt x="524" y="88"/>
                    </a:lnTo>
                    <a:lnTo>
                      <a:pt x="548" y="102"/>
                    </a:lnTo>
                    <a:lnTo>
                      <a:pt x="597" y="142"/>
                    </a:lnTo>
                    <a:lnTo>
                      <a:pt x="636" y="190"/>
                    </a:lnTo>
                    <a:lnTo>
                      <a:pt x="651" y="215"/>
                    </a:lnTo>
                    <a:lnTo>
                      <a:pt x="666" y="244"/>
                    </a:lnTo>
                    <a:lnTo>
                      <a:pt x="676" y="274"/>
                    </a:lnTo>
                    <a:lnTo>
                      <a:pt x="685" y="303"/>
                    </a:lnTo>
                    <a:lnTo>
                      <a:pt x="690" y="332"/>
                    </a:lnTo>
                    <a:lnTo>
                      <a:pt x="690" y="367"/>
                    </a:lnTo>
                    <a:lnTo>
                      <a:pt x="739" y="367"/>
                    </a:lnTo>
                    <a:lnTo>
                      <a:pt x="739" y="367"/>
                    </a:lnTo>
                    <a:lnTo>
                      <a:pt x="739" y="327"/>
                    </a:lnTo>
                    <a:lnTo>
                      <a:pt x="734" y="293"/>
                    </a:lnTo>
                    <a:lnTo>
                      <a:pt x="724" y="259"/>
                    </a:lnTo>
                    <a:lnTo>
                      <a:pt x="710" y="225"/>
                    </a:lnTo>
                    <a:lnTo>
                      <a:pt x="695" y="190"/>
                    </a:lnTo>
                    <a:lnTo>
                      <a:pt x="676" y="161"/>
                    </a:lnTo>
                    <a:lnTo>
                      <a:pt x="656" y="132"/>
                    </a:lnTo>
                    <a:lnTo>
                      <a:pt x="632" y="107"/>
                    </a:lnTo>
                    <a:lnTo>
                      <a:pt x="607" y="83"/>
                    </a:lnTo>
                    <a:lnTo>
                      <a:pt x="578" y="63"/>
                    </a:lnTo>
                    <a:lnTo>
                      <a:pt x="548" y="44"/>
                    </a:lnTo>
                    <a:lnTo>
                      <a:pt x="514" y="29"/>
                    </a:lnTo>
                    <a:lnTo>
                      <a:pt x="480" y="14"/>
                    </a:lnTo>
                    <a:lnTo>
                      <a:pt x="446" y="5"/>
                    </a:lnTo>
                    <a:lnTo>
                      <a:pt x="407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33" y="0"/>
                    </a:lnTo>
                    <a:lnTo>
                      <a:pt x="299" y="5"/>
                    </a:lnTo>
                    <a:lnTo>
                      <a:pt x="260" y="14"/>
                    </a:lnTo>
                    <a:lnTo>
                      <a:pt x="226" y="29"/>
                    </a:lnTo>
                    <a:lnTo>
                      <a:pt x="196" y="44"/>
                    </a:lnTo>
                    <a:lnTo>
                      <a:pt x="167" y="63"/>
                    </a:lnTo>
                    <a:lnTo>
                      <a:pt x="137" y="83"/>
                    </a:lnTo>
                    <a:lnTo>
                      <a:pt x="108" y="107"/>
                    </a:lnTo>
                    <a:lnTo>
                      <a:pt x="89" y="132"/>
                    </a:lnTo>
                    <a:lnTo>
                      <a:pt x="64" y="161"/>
                    </a:lnTo>
                    <a:lnTo>
                      <a:pt x="45" y="190"/>
                    </a:lnTo>
                    <a:lnTo>
                      <a:pt x="30" y="225"/>
                    </a:lnTo>
                    <a:lnTo>
                      <a:pt x="20" y="259"/>
                    </a:lnTo>
                    <a:lnTo>
                      <a:pt x="10" y="293"/>
                    </a:lnTo>
                    <a:lnTo>
                      <a:pt x="5" y="327"/>
                    </a:lnTo>
                    <a:lnTo>
                      <a:pt x="0" y="367"/>
                    </a:lnTo>
                    <a:lnTo>
                      <a:pt x="54" y="36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3" name="Freeform 2073"/>
              <p:cNvSpPr>
                <a:spLocks/>
              </p:cNvSpPr>
              <p:nvPr/>
            </p:nvSpPr>
            <p:spPr bwMode="auto">
              <a:xfrm>
                <a:off x="2350" y="2040"/>
                <a:ext cx="460" cy="230"/>
              </a:xfrm>
              <a:custGeom>
                <a:avLst/>
                <a:gdLst>
                  <a:gd name="T0" fmla="*/ 30 w 460"/>
                  <a:gd name="T1" fmla="*/ 0 h 230"/>
                  <a:gd name="T2" fmla="*/ 30 w 460"/>
                  <a:gd name="T3" fmla="*/ 0 h 230"/>
                  <a:gd name="T4" fmla="*/ 35 w 460"/>
                  <a:gd name="T5" fmla="*/ 39 h 230"/>
                  <a:gd name="T6" fmla="*/ 44 w 460"/>
                  <a:gd name="T7" fmla="*/ 78 h 230"/>
                  <a:gd name="T8" fmla="*/ 64 w 460"/>
                  <a:gd name="T9" fmla="*/ 112 h 230"/>
                  <a:gd name="T10" fmla="*/ 88 w 460"/>
                  <a:gd name="T11" fmla="*/ 141 h 230"/>
                  <a:gd name="T12" fmla="*/ 118 w 460"/>
                  <a:gd name="T13" fmla="*/ 166 h 230"/>
                  <a:gd name="T14" fmla="*/ 152 w 460"/>
                  <a:gd name="T15" fmla="*/ 186 h 230"/>
                  <a:gd name="T16" fmla="*/ 186 w 460"/>
                  <a:gd name="T17" fmla="*/ 195 h 230"/>
                  <a:gd name="T18" fmla="*/ 230 w 460"/>
                  <a:gd name="T19" fmla="*/ 200 h 230"/>
                  <a:gd name="T20" fmla="*/ 230 w 460"/>
                  <a:gd name="T21" fmla="*/ 200 h 230"/>
                  <a:gd name="T22" fmla="*/ 269 w 460"/>
                  <a:gd name="T23" fmla="*/ 195 h 230"/>
                  <a:gd name="T24" fmla="*/ 309 w 460"/>
                  <a:gd name="T25" fmla="*/ 186 h 230"/>
                  <a:gd name="T26" fmla="*/ 338 w 460"/>
                  <a:gd name="T27" fmla="*/ 166 h 230"/>
                  <a:gd name="T28" fmla="*/ 372 w 460"/>
                  <a:gd name="T29" fmla="*/ 141 h 230"/>
                  <a:gd name="T30" fmla="*/ 392 w 460"/>
                  <a:gd name="T31" fmla="*/ 112 h 230"/>
                  <a:gd name="T32" fmla="*/ 411 w 460"/>
                  <a:gd name="T33" fmla="*/ 78 h 230"/>
                  <a:gd name="T34" fmla="*/ 426 w 460"/>
                  <a:gd name="T35" fmla="*/ 39 h 230"/>
                  <a:gd name="T36" fmla="*/ 426 w 460"/>
                  <a:gd name="T37" fmla="*/ 0 h 230"/>
                  <a:gd name="T38" fmla="*/ 460 w 460"/>
                  <a:gd name="T39" fmla="*/ 0 h 230"/>
                  <a:gd name="T40" fmla="*/ 460 w 460"/>
                  <a:gd name="T41" fmla="*/ 0 h 230"/>
                  <a:gd name="T42" fmla="*/ 455 w 460"/>
                  <a:gd name="T43" fmla="*/ 49 h 230"/>
                  <a:gd name="T44" fmla="*/ 441 w 460"/>
                  <a:gd name="T45" fmla="*/ 93 h 230"/>
                  <a:gd name="T46" fmla="*/ 421 w 460"/>
                  <a:gd name="T47" fmla="*/ 132 h 230"/>
                  <a:gd name="T48" fmla="*/ 392 w 460"/>
                  <a:gd name="T49" fmla="*/ 166 h 230"/>
                  <a:gd name="T50" fmla="*/ 357 w 460"/>
                  <a:gd name="T51" fmla="*/ 190 h 230"/>
                  <a:gd name="T52" fmla="*/ 318 w 460"/>
                  <a:gd name="T53" fmla="*/ 215 h 230"/>
                  <a:gd name="T54" fmla="*/ 274 w 460"/>
                  <a:gd name="T55" fmla="*/ 225 h 230"/>
                  <a:gd name="T56" fmla="*/ 230 w 460"/>
                  <a:gd name="T57" fmla="*/ 230 h 230"/>
                  <a:gd name="T58" fmla="*/ 230 w 460"/>
                  <a:gd name="T59" fmla="*/ 230 h 230"/>
                  <a:gd name="T60" fmla="*/ 181 w 460"/>
                  <a:gd name="T61" fmla="*/ 225 h 230"/>
                  <a:gd name="T62" fmla="*/ 137 w 460"/>
                  <a:gd name="T63" fmla="*/ 215 h 230"/>
                  <a:gd name="T64" fmla="*/ 98 w 460"/>
                  <a:gd name="T65" fmla="*/ 190 h 230"/>
                  <a:gd name="T66" fmla="*/ 64 w 460"/>
                  <a:gd name="T67" fmla="*/ 166 h 230"/>
                  <a:gd name="T68" fmla="*/ 39 w 460"/>
                  <a:gd name="T69" fmla="*/ 132 h 230"/>
                  <a:gd name="T70" fmla="*/ 15 w 460"/>
                  <a:gd name="T71" fmla="*/ 93 h 230"/>
                  <a:gd name="T72" fmla="*/ 5 w 460"/>
                  <a:gd name="T73" fmla="*/ 49 h 230"/>
                  <a:gd name="T74" fmla="*/ 0 w 460"/>
                  <a:gd name="T75" fmla="*/ 0 h 230"/>
                  <a:gd name="T76" fmla="*/ 30 w 460"/>
                  <a:gd name="T7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0"/>
                    </a:moveTo>
                    <a:lnTo>
                      <a:pt x="30" y="0"/>
                    </a:lnTo>
                    <a:lnTo>
                      <a:pt x="35" y="39"/>
                    </a:lnTo>
                    <a:lnTo>
                      <a:pt x="44" y="78"/>
                    </a:lnTo>
                    <a:lnTo>
                      <a:pt x="64" y="112"/>
                    </a:lnTo>
                    <a:lnTo>
                      <a:pt x="88" y="141"/>
                    </a:lnTo>
                    <a:lnTo>
                      <a:pt x="118" y="166"/>
                    </a:lnTo>
                    <a:lnTo>
                      <a:pt x="152" y="186"/>
                    </a:lnTo>
                    <a:lnTo>
                      <a:pt x="186" y="195"/>
                    </a:lnTo>
                    <a:lnTo>
                      <a:pt x="230" y="200"/>
                    </a:lnTo>
                    <a:lnTo>
                      <a:pt x="230" y="200"/>
                    </a:lnTo>
                    <a:lnTo>
                      <a:pt x="269" y="195"/>
                    </a:lnTo>
                    <a:lnTo>
                      <a:pt x="309" y="186"/>
                    </a:lnTo>
                    <a:lnTo>
                      <a:pt x="338" y="166"/>
                    </a:lnTo>
                    <a:lnTo>
                      <a:pt x="372" y="141"/>
                    </a:lnTo>
                    <a:lnTo>
                      <a:pt x="392" y="112"/>
                    </a:lnTo>
                    <a:lnTo>
                      <a:pt x="411" y="78"/>
                    </a:lnTo>
                    <a:lnTo>
                      <a:pt x="426" y="39"/>
                    </a:lnTo>
                    <a:lnTo>
                      <a:pt x="426" y="0"/>
                    </a:lnTo>
                    <a:lnTo>
                      <a:pt x="460" y="0"/>
                    </a:lnTo>
                    <a:lnTo>
                      <a:pt x="460" y="0"/>
                    </a:lnTo>
                    <a:lnTo>
                      <a:pt x="455" y="49"/>
                    </a:lnTo>
                    <a:lnTo>
                      <a:pt x="441" y="93"/>
                    </a:lnTo>
                    <a:lnTo>
                      <a:pt x="421" y="132"/>
                    </a:lnTo>
                    <a:lnTo>
                      <a:pt x="392" y="166"/>
                    </a:lnTo>
                    <a:lnTo>
                      <a:pt x="357" y="190"/>
                    </a:lnTo>
                    <a:lnTo>
                      <a:pt x="318" y="215"/>
                    </a:lnTo>
                    <a:lnTo>
                      <a:pt x="274" y="225"/>
                    </a:lnTo>
                    <a:lnTo>
                      <a:pt x="230" y="230"/>
                    </a:lnTo>
                    <a:lnTo>
                      <a:pt x="230" y="230"/>
                    </a:lnTo>
                    <a:lnTo>
                      <a:pt x="181" y="225"/>
                    </a:lnTo>
                    <a:lnTo>
                      <a:pt x="137" y="215"/>
                    </a:lnTo>
                    <a:lnTo>
                      <a:pt x="98" y="190"/>
                    </a:lnTo>
                    <a:lnTo>
                      <a:pt x="64" y="166"/>
                    </a:lnTo>
                    <a:lnTo>
                      <a:pt x="39" y="132"/>
                    </a:lnTo>
                    <a:lnTo>
                      <a:pt x="15" y="93"/>
                    </a:lnTo>
                    <a:lnTo>
                      <a:pt x="5" y="49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4" name="Freeform 2074"/>
              <p:cNvSpPr>
                <a:spLocks/>
              </p:cNvSpPr>
              <p:nvPr/>
            </p:nvSpPr>
            <p:spPr bwMode="auto">
              <a:xfrm>
                <a:off x="2350" y="1810"/>
                <a:ext cx="460" cy="230"/>
              </a:xfrm>
              <a:custGeom>
                <a:avLst/>
                <a:gdLst>
                  <a:gd name="T0" fmla="*/ 30 w 460"/>
                  <a:gd name="T1" fmla="*/ 230 h 230"/>
                  <a:gd name="T2" fmla="*/ 30 w 460"/>
                  <a:gd name="T3" fmla="*/ 230 h 230"/>
                  <a:gd name="T4" fmla="*/ 35 w 460"/>
                  <a:gd name="T5" fmla="*/ 190 h 230"/>
                  <a:gd name="T6" fmla="*/ 44 w 460"/>
                  <a:gd name="T7" fmla="*/ 151 h 230"/>
                  <a:gd name="T8" fmla="*/ 64 w 460"/>
                  <a:gd name="T9" fmla="*/ 117 h 230"/>
                  <a:gd name="T10" fmla="*/ 88 w 460"/>
                  <a:gd name="T11" fmla="*/ 88 h 230"/>
                  <a:gd name="T12" fmla="*/ 118 w 460"/>
                  <a:gd name="T13" fmla="*/ 63 h 230"/>
                  <a:gd name="T14" fmla="*/ 152 w 460"/>
                  <a:gd name="T15" fmla="*/ 49 h 230"/>
                  <a:gd name="T16" fmla="*/ 186 w 460"/>
                  <a:gd name="T17" fmla="*/ 34 h 230"/>
                  <a:gd name="T18" fmla="*/ 230 w 460"/>
                  <a:gd name="T19" fmla="*/ 29 h 230"/>
                  <a:gd name="T20" fmla="*/ 230 w 460"/>
                  <a:gd name="T21" fmla="*/ 29 h 230"/>
                  <a:gd name="T22" fmla="*/ 269 w 460"/>
                  <a:gd name="T23" fmla="*/ 34 h 230"/>
                  <a:gd name="T24" fmla="*/ 309 w 460"/>
                  <a:gd name="T25" fmla="*/ 49 h 230"/>
                  <a:gd name="T26" fmla="*/ 338 w 460"/>
                  <a:gd name="T27" fmla="*/ 63 h 230"/>
                  <a:gd name="T28" fmla="*/ 372 w 460"/>
                  <a:gd name="T29" fmla="*/ 88 h 230"/>
                  <a:gd name="T30" fmla="*/ 392 w 460"/>
                  <a:gd name="T31" fmla="*/ 117 h 230"/>
                  <a:gd name="T32" fmla="*/ 411 w 460"/>
                  <a:gd name="T33" fmla="*/ 151 h 230"/>
                  <a:gd name="T34" fmla="*/ 426 w 460"/>
                  <a:gd name="T35" fmla="*/ 190 h 230"/>
                  <a:gd name="T36" fmla="*/ 426 w 460"/>
                  <a:gd name="T37" fmla="*/ 230 h 230"/>
                  <a:gd name="T38" fmla="*/ 460 w 460"/>
                  <a:gd name="T39" fmla="*/ 230 h 230"/>
                  <a:gd name="T40" fmla="*/ 460 w 460"/>
                  <a:gd name="T41" fmla="*/ 230 h 230"/>
                  <a:gd name="T42" fmla="*/ 455 w 460"/>
                  <a:gd name="T43" fmla="*/ 186 h 230"/>
                  <a:gd name="T44" fmla="*/ 441 w 460"/>
                  <a:gd name="T45" fmla="*/ 142 h 230"/>
                  <a:gd name="T46" fmla="*/ 421 w 460"/>
                  <a:gd name="T47" fmla="*/ 102 h 230"/>
                  <a:gd name="T48" fmla="*/ 392 w 460"/>
                  <a:gd name="T49" fmla="*/ 68 h 230"/>
                  <a:gd name="T50" fmla="*/ 357 w 460"/>
                  <a:gd name="T51" fmla="*/ 39 h 230"/>
                  <a:gd name="T52" fmla="*/ 318 w 460"/>
                  <a:gd name="T53" fmla="*/ 19 h 230"/>
                  <a:gd name="T54" fmla="*/ 274 w 460"/>
                  <a:gd name="T55" fmla="*/ 5 h 230"/>
                  <a:gd name="T56" fmla="*/ 230 w 460"/>
                  <a:gd name="T57" fmla="*/ 0 h 230"/>
                  <a:gd name="T58" fmla="*/ 230 w 460"/>
                  <a:gd name="T59" fmla="*/ 0 h 230"/>
                  <a:gd name="T60" fmla="*/ 181 w 460"/>
                  <a:gd name="T61" fmla="*/ 5 h 230"/>
                  <a:gd name="T62" fmla="*/ 137 w 460"/>
                  <a:gd name="T63" fmla="*/ 19 h 230"/>
                  <a:gd name="T64" fmla="*/ 98 w 460"/>
                  <a:gd name="T65" fmla="*/ 39 h 230"/>
                  <a:gd name="T66" fmla="*/ 64 w 460"/>
                  <a:gd name="T67" fmla="*/ 68 h 230"/>
                  <a:gd name="T68" fmla="*/ 39 w 460"/>
                  <a:gd name="T69" fmla="*/ 102 h 230"/>
                  <a:gd name="T70" fmla="*/ 15 w 460"/>
                  <a:gd name="T71" fmla="*/ 142 h 230"/>
                  <a:gd name="T72" fmla="*/ 5 w 460"/>
                  <a:gd name="T73" fmla="*/ 186 h 230"/>
                  <a:gd name="T74" fmla="*/ 0 w 460"/>
                  <a:gd name="T75" fmla="*/ 230 h 230"/>
                  <a:gd name="T76" fmla="*/ 30 w 460"/>
                  <a:gd name="T77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230"/>
                    </a:moveTo>
                    <a:lnTo>
                      <a:pt x="30" y="230"/>
                    </a:lnTo>
                    <a:lnTo>
                      <a:pt x="35" y="190"/>
                    </a:lnTo>
                    <a:lnTo>
                      <a:pt x="44" y="151"/>
                    </a:lnTo>
                    <a:lnTo>
                      <a:pt x="64" y="117"/>
                    </a:lnTo>
                    <a:lnTo>
                      <a:pt x="88" y="88"/>
                    </a:lnTo>
                    <a:lnTo>
                      <a:pt x="118" y="63"/>
                    </a:lnTo>
                    <a:lnTo>
                      <a:pt x="152" y="49"/>
                    </a:lnTo>
                    <a:lnTo>
                      <a:pt x="186" y="34"/>
                    </a:lnTo>
                    <a:lnTo>
                      <a:pt x="230" y="29"/>
                    </a:lnTo>
                    <a:lnTo>
                      <a:pt x="230" y="29"/>
                    </a:lnTo>
                    <a:lnTo>
                      <a:pt x="269" y="34"/>
                    </a:lnTo>
                    <a:lnTo>
                      <a:pt x="309" y="49"/>
                    </a:lnTo>
                    <a:lnTo>
                      <a:pt x="338" y="63"/>
                    </a:lnTo>
                    <a:lnTo>
                      <a:pt x="372" y="88"/>
                    </a:lnTo>
                    <a:lnTo>
                      <a:pt x="392" y="117"/>
                    </a:lnTo>
                    <a:lnTo>
                      <a:pt x="411" y="151"/>
                    </a:lnTo>
                    <a:lnTo>
                      <a:pt x="426" y="190"/>
                    </a:lnTo>
                    <a:lnTo>
                      <a:pt x="426" y="230"/>
                    </a:lnTo>
                    <a:lnTo>
                      <a:pt x="460" y="230"/>
                    </a:lnTo>
                    <a:lnTo>
                      <a:pt x="460" y="230"/>
                    </a:lnTo>
                    <a:lnTo>
                      <a:pt x="455" y="186"/>
                    </a:lnTo>
                    <a:lnTo>
                      <a:pt x="441" y="142"/>
                    </a:lnTo>
                    <a:lnTo>
                      <a:pt x="421" y="102"/>
                    </a:lnTo>
                    <a:lnTo>
                      <a:pt x="392" y="68"/>
                    </a:lnTo>
                    <a:lnTo>
                      <a:pt x="357" y="39"/>
                    </a:lnTo>
                    <a:lnTo>
                      <a:pt x="318" y="19"/>
                    </a:lnTo>
                    <a:lnTo>
                      <a:pt x="274" y="5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181" y="5"/>
                    </a:lnTo>
                    <a:lnTo>
                      <a:pt x="137" y="19"/>
                    </a:lnTo>
                    <a:lnTo>
                      <a:pt x="98" y="39"/>
                    </a:lnTo>
                    <a:lnTo>
                      <a:pt x="64" y="68"/>
                    </a:lnTo>
                    <a:lnTo>
                      <a:pt x="39" y="102"/>
                    </a:lnTo>
                    <a:lnTo>
                      <a:pt x="15" y="142"/>
                    </a:lnTo>
                    <a:lnTo>
                      <a:pt x="5" y="186"/>
                    </a:lnTo>
                    <a:lnTo>
                      <a:pt x="0" y="230"/>
                    </a:lnTo>
                    <a:lnTo>
                      <a:pt x="30" y="23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5" name="Freeform 2075"/>
              <p:cNvSpPr>
                <a:spLocks/>
              </p:cNvSpPr>
              <p:nvPr/>
            </p:nvSpPr>
            <p:spPr bwMode="auto">
              <a:xfrm>
                <a:off x="2463" y="2040"/>
                <a:ext cx="230" cy="117"/>
              </a:xfrm>
              <a:custGeom>
                <a:avLst/>
                <a:gdLst>
                  <a:gd name="T0" fmla="*/ 15 w 230"/>
                  <a:gd name="T1" fmla="*/ 0 h 117"/>
                  <a:gd name="T2" fmla="*/ 15 w 230"/>
                  <a:gd name="T3" fmla="*/ 0 h 117"/>
                  <a:gd name="T4" fmla="*/ 19 w 230"/>
                  <a:gd name="T5" fmla="*/ 19 h 117"/>
                  <a:gd name="T6" fmla="*/ 24 w 230"/>
                  <a:gd name="T7" fmla="*/ 39 h 117"/>
                  <a:gd name="T8" fmla="*/ 34 w 230"/>
                  <a:gd name="T9" fmla="*/ 58 h 117"/>
                  <a:gd name="T10" fmla="*/ 44 w 230"/>
                  <a:gd name="T11" fmla="*/ 73 h 117"/>
                  <a:gd name="T12" fmla="*/ 59 w 230"/>
                  <a:gd name="T13" fmla="*/ 83 h 117"/>
                  <a:gd name="T14" fmla="*/ 78 w 230"/>
                  <a:gd name="T15" fmla="*/ 93 h 117"/>
                  <a:gd name="T16" fmla="*/ 98 w 230"/>
                  <a:gd name="T17" fmla="*/ 97 h 117"/>
                  <a:gd name="T18" fmla="*/ 117 w 230"/>
                  <a:gd name="T19" fmla="*/ 102 h 117"/>
                  <a:gd name="T20" fmla="*/ 117 w 230"/>
                  <a:gd name="T21" fmla="*/ 102 h 117"/>
                  <a:gd name="T22" fmla="*/ 137 w 230"/>
                  <a:gd name="T23" fmla="*/ 97 h 117"/>
                  <a:gd name="T24" fmla="*/ 156 w 230"/>
                  <a:gd name="T25" fmla="*/ 93 h 117"/>
                  <a:gd name="T26" fmla="*/ 171 w 230"/>
                  <a:gd name="T27" fmla="*/ 83 h 117"/>
                  <a:gd name="T28" fmla="*/ 186 w 230"/>
                  <a:gd name="T29" fmla="*/ 73 h 117"/>
                  <a:gd name="T30" fmla="*/ 200 w 230"/>
                  <a:gd name="T31" fmla="*/ 58 h 117"/>
                  <a:gd name="T32" fmla="*/ 205 w 230"/>
                  <a:gd name="T33" fmla="*/ 39 h 117"/>
                  <a:gd name="T34" fmla="*/ 215 w 230"/>
                  <a:gd name="T35" fmla="*/ 19 h 117"/>
                  <a:gd name="T36" fmla="*/ 215 w 230"/>
                  <a:gd name="T37" fmla="*/ 0 h 117"/>
                  <a:gd name="T38" fmla="*/ 230 w 230"/>
                  <a:gd name="T39" fmla="*/ 0 h 117"/>
                  <a:gd name="T40" fmla="*/ 230 w 230"/>
                  <a:gd name="T41" fmla="*/ 0 h 117"/>
                  <a:gd name="T42" fmla="*/ 230 w 230"/>
                  <a:gd name="T43" fmla="*/ 24 h 117"/>
                  <a:gd name="T44" fmla="*/ 220 w 230"/>
                  <a:gd name="T45" fmla="*/ 44 h 117"/>
                  <a:gd name="T46" fmla="*/ 210 w 230"/>
                  <a:gd name="T47" fmla="*/ 63 h 117"/>
                  <a:gd name="T48" fmla="*/ 196 w 230"/>
                  <a:gd name="T49" fmla="*/ 83 h 117"/>
                  <a:gd name="T50" fmla="*/ 181 w 230"/>
                  <a:gd name="T51" fmla="*/ 97 h 117"/>
                  <a:gd name="T52" fmla="*/ 161 w 230"/>
                  <a:gd name="T53" fmla="*/ 107 h 117"/>
                  <a:gd name="T54" fmla="*/ 137 w 230"/>
                  <a:gd name="T55" fmla="*/ 112 h 117"/>
                  <a:gd name="T56" fmla="*/ 117 w 230"/>
                  <a:gd name="T57" fmla="*/ 117 h 117"/>
                  <a:gd name="T58" fmla="*/ 117 w 230"/>
                  <a:gd name="T59" fmla="*/ 117 h 117"/>
                  <a:gd name="T60" fmla="*/ 93 w 230"/>
                  <a:gd name="T61" fmla="*/ 112 h 117"/>
                  <a:gd name="T62" fmla="*/ 73 w 230"/>
                  <a:gd name="T63" fmla="*/ 107 h 117"/>
                  <a:gd name="T64" fmla="*/ 54 w 230"/>
                  <a:gd name="T65" fmla="*/ 97 h 117"/>
                  <a:gd name="T66" fmla="*/ 34 w 230"/>
                  <a:gd name="T67" fmla="*/ 83 h 117"/>
                  <a:gd name="T68" fmla="*/ 19 w 230"/>
                  <a:gd name="T69" fmla="*/ 63 h 117"/>
                  <a:gd name="T70" fmla="*/ 10 w 230"/>
                  <a:gd name="T71" fmla="*/ 44 h 117"/>
                  <a:gd name="T72" fmla="*/ 5 w 230"/>
                  <a:gd name="T73" fmla="*/ 24 h 117"/>
                  <a:gd name="T74" fmla="*/ 0 w 230"/>
                  <a:gd name="T75" fmla="*/ 0 h 117"/>
                  <a:gd name="T76" fmla="*/ 15 w 230"/>
                  <a:gd name="T7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7">
                    <a:moveTo>
                      <a:pt x="15" y="0"/>
                    </a:moveTo>
                    <a:lnTo>
                      <a:pt x="15" y="0"/>
                    </a:lnTo>
                    <a:lnTo>
                      <a:pt x="19" y="19"/>
                    </a:lnTo>
                    <a:lnTo>
                      <a:pt x="24" y="39"/>
                    </a:lnTo>
                    <a:lnTo>
                      <a:pt x="34" y="58"/>
                    </a:lnTo>
                    <a:lnTo>
                      <a:pt x="44" y="73"/>
                    </a:lnTo>
                    <a:lnTo>
                      <a:pt x="59" y="83"/>
                    </a:lnTo>
                    <a:lnTo>
                      <a:pt x="78" y="93"/>
                    </a:lnTo>
                    <a:lnTo>
                      <a:pt x="98" y="97"/>
                    </a:lnTo>
                    <a:lnTo>
                      <a:pt x="117" y="102"/>
                    </a:lnTo>
                    <a:lnTo>
                      <a:pt x="117" y="102"/>
                    </a:lnTo>
                    <a:lnTo>
                      <a:pt x="137" y="97"/>
                    </a:lnTo>
                    <a:lnTo>
                      <a:pt x="156" y="93"/>
                    </a:lnTo>
                    <a:lnTo>
                      <a:pt x="171" y="83"/>
                    </a:lnTo>
                    <a:lnTo>
                      <a:pt x="186" y="73"/>
                    </a:lnTo>
                    <a:lnTo>
                      <a:pt x="200" y="58"/>
                    </a:lnTo>
                    <a:lnTo>
                      <a:pt x="205" y="3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24"/>
                    </a:lnTo>
                    <a:lnTo>
                      <a:pt x="220" y="44"/>
                    </a:lnTo>
                    <a:lnTo>
                      <a:pt x="210" y="63"/>
                    </a:lnTo>
                    <a:lnTo>
                      <a:pt x="196" y="83"/>
                    </a:lnTo>
                    <a:lnTo>
                      <a:pt x="181" y="97"/>
                    </a:lnTo>
                    <a:lnTo>
                      <a:pt x="161" y="107"/>
                    </a:lnTo>
                    <a:lnTo>
                      <a:pt x="137" y="112"/>
                    </a:lnTo>
                    <a:lnTo>
                      <a:pt x="117" y="117"/>
                    </a:lnTo>
                    <a:lnTo>
                      <a:pt x="117" y="117"/>
                    </a:lnTo>
                    <a:lnTo>
                      <a:pt x="93" y="112"/>
                    </a:lnTo>
                    <a:lnTo>
                      <a:pt x="73" y="107"/>
                    </a:lnTo>
                    <a:lnTo>
                      <a:pt x="54" y="97"/>
                    </a:lnTo>
                    <a:lnTo>
                      <a:pt x="34" y="83"/>
                    </a:lnTo>
                    <a:lnTo>
                      <a:pt x="19" y="63"/>
                    </a:lnTo>
                    <a:lnTo>
                      <a:pt x="10" y="44"/>
                    </a:lnTo>
                    <a:lnTo>
                      <a:pt x="5" y="24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6" name="Freeform 2076"/>
              <p:cNvSpPr>
                <a:spLocks/>
              </p:cNvSpPr>
              <p:nvPr/>
            </p:nvSpPr>
            <p:spPr bwMode="auto">
              <a:xfrm>
                <a:off x="2463" y="1927"/>
                <a:ext cx="230" cy="113"/>
              </a:xfrm>
              <a:custGeom>
                <a:avLst/>
                <a:gdLst>
                  <a:gd name="T0" fmla="*/ 15 w 230"/>
                  <a:gd name="T1" fmla="*/ 113 h 113"/>
                  <a:gd name="T2" fmla="*/ 15 w 230"/>
                  <a:gd name="T3" fmla="*/ 113 h 113"/>
                  <a:gd name="T4" fmla="*/ 19 w 230"/>
                  <a:gd name="T5" fmla="*/ 93 h 113"/>
                  <a:gd name="T6" fmla="*/ 24 w 230"/>
                  <a:gd name="T7" fmla="*/ 73 h 113"/>
                  <a:gd name="T8" fmla="*/ 34 w 230"/>
                  <a:gd name="T9" fmla="*/ 59 h 113"/>
                  <a:gd name="T10" fmla="*/ 44 w 230"/>
                  <a:gd name="T11" fmla="*/ 44 h 113"/>
                  <a:gd name="T12" fmla="*/ 59 w 230"/>
                  <a:gd name="T13" fmla="*/ 29 h 113"/>
                  <a:gd name="T14" fmla="*/ 78 w 230"/>
                  <a:gd name="T15" fmla="*/ 20 h 113"/>
                  <a:gd name="T16" fmla="*/ 98 w 230"/>
                  <a:gd name="T17" fmla="*/ 15 h 113"/>
                  <a:gd name="T18" fmla="*/ 117 w 230"/>
                  <a:gd name="T19" fmla="*/ 15 h 113"/>
                  <a:gd name="T20" fmla="*/ 117 w 230"/>
                  <a:gd name="T21" fmla="*/ 15 h 113"/>
                  <a:gd name="T22" fmla="*/ 137 w 230"/>
                  <a:gd name="T23" fmla="*/ 15 h 113"/>
                  <a:gd name="T24" fmla="*/ 156 w 230"/>
                  <a:gd name="T25" fmla="*/ 20 h 113"/>
                  <a:gd name="T26" fmla="*/ 171 w 230"/>
                  <a:gd name="T27" fmla="*/ 29 h 113"/>
                  <a:gd name="T28" fmla="*/ 186 w 230"/>
                  <a:gd name="T29" fmla="*/ 44 h 113"/>
                  <a:gd name="T30" fmla="*/ 200 w 230"/>
                  <a:gd name="T31" fmla="*/ 59 h 113"/>
                  <a:gd name="T32" fmla="*/ 205 w 230"/>
                  <a:gd name="T33" fmla="*/ 73 h 113"/>
                  <a:gd name="T34" fmla="*/ 215 w 230"/>
                  <a:gd name="T35" fmla="*/ 93 h 113"/>
                  <a:gd name="T36" fmla="*/ 215 w 230"/>
                  <a:gd name="T37" fmla="*/ 113 h 113"/>
                  <a:gd name="T38" fmla="*/ 230 w 230"/>
                  <a:gd name="T39" fmla="*/ 113 h 113"/>
                  <a:gd name="T40" fmla="*/ 230 w 230"/>
                  <a:gd name="T41" fmla="*/ 113 h 113"/>
                  <a:gd name="T42" fmla="*/ 230 w 230"/>
                  <a:gd name="T43" fmla="*/ 88 h 113"/>
                  <a:gd name="T44" fmla="*/ 220 w 230"/>
                  <a:gd name="T45" fmla="*/ 69 h 113"/>
                  <a:gd name="T46" fmla="*/ 210 w 230"/>
                  <a:gd name="T47" fmla="*/ 49 h 113"/>
                  <a:gd name="T48" fmla="*/ 196 w 230"/>
                  <a:gd name="T49" fmla="*/ 34 h 113"/>
                  <a:gd name="T50" fmla="*/ 181 w 230"/>
                  <a:gd name="T51" fmla="*/ 20 h 113"/>
                  <a:gd name="T52" fmla="*/ 161 w 230"/>
                  <a:gd name="T53" fmla="*/ 10 h 113"/>
                  <a:gd name="T54" fmla="*/ 137 w 230"/>
                  <a:gd name="T55" fmla="*/ 0 h 113"/>
                  <a:gd name="T56" fmla="*/ 117 w 230"/>
                  <a:gd name="T57" fmla="*/ 0 h 113"/>
                  <a:gd name="T58" fmla="*/ 117 w 230"/>
                  <a:gd name="T59" fmla="*/ 0 h 113"/>
                  <a:gd name="T60" fmla="*/ 93 w 230"/>
                  <a:gd name="T61" fmla="*/ 0 h 113"/>
                  <a:gd name="T62" fmla="*/ 73 w 230"/>
                  <a:gd name="T63" fmla="*/ 10 h 113"/>
                  <a:gd name="T64" fmla="*/ 54 w 230"/>
                  <a:gd name="T65" fmla="*/ 20 h 113"/>
                  <a:gd name="T66" fmla="*/ 34 w 230"/>
                  <a:gd name="T67" fmla="*/ 34 h 113"/>
                  <a:gd name="T68" fmla="*/ 19 w 230"/>
                  <a:gd name="T69" fmla="*/ 49 h 113"/>
                  <a:gd name="T70" fmla="*/ 10 w 230"/>
                  <a:gd name="T71" fmla="*/ 69 h 113"/>
                  <a:gd name="T72" fmla="*/ 5 w 230"/>
                  <a:gd name="T73" fmla="*/ 88 h 113"/>
                  <a:gd name="T74" fmla="*/ 0 w 230"/>
                  <a:gd name="T75" fmla="*/ 113 h 113"/>
                  <a:gd name="T76" fmla="*/ 15 w 230"/>
                  <a:gd name="T7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3">
                    <a:moveTo>
                      <a:pt x="15" y="113"/>
                    </a:moveTo>
                    <a:lnTo>
                      <a:pt x="15" y="113"/>
                    </a:lnTo>
                    <a:lnTo>
                      <a:pt x="19" y="93"/>
                    </a:lnTo>
                    <a:lnTo>
                      <a:pt x="24" y="73"/>
                    </a:lnTo>
                    <a:lnTo>
                      <a:pt x="34" y="59"/>
                    </a:lnTo>
                    <a:lnTo>
                      <a:pt x="44" y="44"/>
                    </a:lnTo>
                    <a:lnTo>
                      <a:pt x="59" y="29"/>
                    </a:lnTo>
                    <a:lnTo>
                      <a:pt x="78" y="20"/>
                    </a:lnTo>
                    <a:lnTo>
                      <a:pt x="98" y="15"/>
                    </a:lnTo>
                    <a:lnTo>
                      <a:pt x="117" y="15"/>
                    </a:lnTo>
                    <a:lnTo>
                      <a:pt x="117" y="15"/>
                    </a:lnTo>
                    <a:lnTo>
                      <a:pt x="137" y="15"/>
                    </a:lnTo>
                    <a:lnTo>
                      <a:pt x="156" y="20"/>
                    </a:lnTo>
                    <a:lnTo>
                      <a:pt x="171" y="29"/>
                    </a:lnTo>
                    <a:lnTo>
                      <a:pt x="186" y="44"/>
                    </a:lnTo>
                    <a:lnTo>
                      <a:pt x="200" y="59"/>
                    </a:lnTo>
                    <a:lnTo>
                      <a:pt x="205" y="73"/>
                    </a:lnTo>
                    <a:lnTo>
                      <a:pt x="215" y="93"/>
                    </a:lnTo>
                    <a:lnTo>
                      <a:pt x="215" y="113"/>
                    </a:lnTo>
                    <a:lnTo>
                      <a:pt x="230" y="113"/>
                    </a:lnTo>
                    <a:lnTo>
                      <a:pt x="230" y="113"/>
                    </a:lnTo>
                    <a:lnTo>
                      <a:pt x="230" y="88"/>
                    </a:lnTo>
                    <a:lnTo>
                      <a:pt x="220" y="69"/>
                    </a:lnTo>
                    <a:lnTo>
                      <a:pt x="210" y="49"/>
                    </a:lnTo>
                    <a:lnTo>
                      <a:pt x="196" y="34"/>
                    </a:lnTo>
                    <a:lnTo>
                      <a:pt x="181" y="20"/>
                    </a:lnTo>
                    <a:lnTo>
                      <a:pt x="161" y="10"/>
                    </a:lnTo>
                    <a:lnTo>
                      <a:pt x="13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73" y="10"/>
                    </a:lnTo>
                    <a:lnTo>
                      <a:pt x="54" y="20"/>
                    </a:lnTo>
                    <a:lnTo>
                      <a:pt x="34" y="34"/>
                    </a:lnTo>
                    <a:lnTo>
                      <a:pt x="19" y="49"/>
                    </a:lnTo>
                    <a:lnTo>
                      <a:pt x="10" y="69"/>
                    </a:lnTo>
                    <a:lnTo>
                      <a:pt x="5" y="88"/>
                    </a:lnTo>
                    <a:lnTo>
                      <a:pt x="0" y="113"/>
                    </a:lnTo>
                    <a:lnTo>
                      <a:pt x="15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7" name="Rectangle 2077"/>
              <p:cNvSpPr>
                <a:spLocks noChangeArrowheads="1"/>
              </p:cNvSpPr>
              <p:nvPr/>
            </p:nvSpPr>
            <p:spPr bwMode="auto">
              <a:xfrm>
                <a:off x="2150" y="2030"/>
                <a:ext cx="171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8" name="Rectangle 2078"/>
              <p:cNvSpPr>
                <a:spLocks noChangeArrowheads="1"/>
              </p:cNvSpPr>
              <p:nvPr/>
            </p:nvSpPr>
            <p:spPr bwMode="auto">
              <a:xfrm>
                <a:off x="2840" y="2030"/>
                <a:ext cx="166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9" name="Rectangle 2079"/>
              <p:cNvSpPr>
                <a:spLocks noChangeArrowheads="1"/>
              </p:cNvSpPr>
              <p:nvPr/>
            </p:nvSpPr>
            <p:spPr bwMode="auto">
              <a:xfrm>
                <a:off x="2570" y="1609"/>
                <a:ext cx="15" cy="17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0" name="Rectangle 2080"/>
              <p:cNvSpPr>
                <a:spLocks noChangeArrowheads="1"/>
              </p:cNvSpPr>
              <p:nvPr/>
            </p:nvSpPr>
            <p:spPr bwMode="auto">
              <a:xfrm>
                <a:off x="2570" y="2299"/>
                <a:ext cx="15" cy="16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1" name="Freeform 2081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2" name="Freeform 2082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3" name="Freeform 2083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4" name="Freeform 2084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5" name="Freeform 2085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6" name="Freeform 2086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7" name="Freeform 2087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8" name="Freeform 2088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9" name="Freeform 2089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0" name="Freeform 2090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1" name="Freeform 2091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2" name="Freeform 2092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3" name="Freeform 2093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4" name="Freeform 2094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5" name="Freeform 2095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6" name="Freeform 2096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7" name="Freeform 2097"/>
              <p:cNvSpPr>
                <a:spLocks/>
              </p:cNvSpPr>
              <p:nvPr/>
            </p:nvSpPr>
            <p:spPr bwMode="auto">
              <a:xfrm>
                <a:off x="2345" y="1487"/>
                <a:ext cx="690" cy="699"/>
              </a:xfrm>
              <a:custGeom>
                <a:avLst/>
                <a:gdLst>
                  <a:gd name="T0" fmla="*/ 690 w 690"/>
                  <a:gd name="T1" fmla="*/ 63 h 699"/>
                  <a:gd name="T2" fmla="*/ 245 w 690"/>
                  <a:gd name="T3" fmla="*/ 699 h 699"/>
                  <a:gd name="T4" fmla="*/ 0 w 690"/>
                  <a:gd name="T5" fmla="*/ 445 h 699"/>
                  <a:gd name="T6" fmla="*/ 74 w 690"/>
                  <a:gd name="T7" fmla="*/ 381 h 699"/>
                  <a:gd name="T8" fmla="*/ 245 w 690"/>
                  <a:gd name="T9" fmla="*/ 616 h 699"/>
                  <a:gd name="T10" fmla="*/ 612 w 690"/>
                  <a:gd name="T11" fmla="*/ 0 h 699"/>
                  <a:gd name="T12" fmla="*/ 690 w 690"/>
                  <a:gd name="T13" fmla="*/ 63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0" h="699">
                    <a:moveTo>
                      <a:pt x="690" y="63"/>
                    </a:moveTo>
                    <a:lnTo>
                      <a:pt x="245" y="699"/>
                    </a:lnTo>
                    <a:lnTo>
                      <a:pt x="0" y="445"/>
                    </a:lnTo>
                    <a:lnTo>
                      <a:pt x="74" y="381"/>
                    </a:lnTo>
                    <a:lnTo>
                      <a:pt x="245" y="616"/>
                    </a:lnTo>
                    <a:lnTo>
                      <a:pt x="612" y="0"/>
                    </a:lnTo>
                    <a:lnTo>
                      <a:pt x="690" y="6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8" name="Freeform 2098"/>
              <p:cNvSpPr>
                <a:spLocks/>
              </p:cNvSpPr>
              <p:nvPr/>
            </p:nvSpPr>
            <p:spPr bwMode="auto">
              <a:xfrm>
                <a:off x="2345" y="1550"/>
                <a:ext cx="690" cy="636"/>
              </a:xfrm>
              <a:custGeom>
                <a:avLst/>
                <a:gdLst>
                  <a:gd name="T0" fmla="*/ 690 w 690"/>
                  <a:gd name="T1" fmla="*/ 0 h 636"/>
                  <a:gd name="T2" fmla="*/ 245 w 690"/>
                  <a:gd name="T3" fmla="*/ 636 h 636"/>
                  <a:gd name="T4" fmla="*/ 0 w 690"/>
                  <a:gd name="T5" fmla="*/ 382 h 636"/>
                  <a:gd name="T6" fmla="*/ 240 w 690"/>
                  <a:gd name="T7" fmla="*/ 592 h 636"/>
                  <a:gd name="T8" fmla="*/ 690 w 690"/>
                  <a:gd name="T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0" h="636">
                    <a:moveTo>
                      <a:pt x="690" y="0"/>
                    </a:moveTo>
                    <a:lnTo>
                      <a:pt x="245" y="636"/>
                    </a:lnTo>
                    <a:lnTo>
                      <a:pt x="0" y="382"/>
                    </a:lnTo>
                    <a:lnTo>
                      <a:pt x="240" y="592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</p:grpSp>
      </p:grpSp>
      <p:grpSp>
        <p:nvGrpSpPr>
          <p:cNvPr id="82" name="McKSticker"/>
          <p:cNvGrpSpPr/>
          <p:nvPr/>
        </p:nvGrpSpPr>
        <p:grpSpPr>
          <a:xfrm>
            <a:off x="6381702" y="1387714"/>
            <a:ext cx="2366482" cy="181588"/>
            <a:chOff x="6374293" y="285750"/>
            <a:chExt cx="2366482" cy="181588"/>
          </a:xfrm>
        </p:grpSpPr>
        <p:sp>
          <p:nvSpPr>
            <p:cNvPr id="83" name="StickerRectangle"/>
            <p:cNvSpPr>
              <a:spLocks noChangeArrowheads="1"/>
            </p:cNvSpPr>
            <p:nvPr/>
          </p:nvSpPr>
          <p:spPr bwMode="auto">
            <a:xfrm>
              <a:off x="6374293" y="285750"/>
              <a:ext cx="2366482" cy="1815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000" dirty="0" smtClean="0">
                  <a:solidFill>
                    <a:srgbClr val="808080"/>
                  </a:solidFill>
                  <a:latin typeface="+mn-lt"/>
                </a:rPr>
                <a:t>ПРИМЕР ЗАПОЛНЕННОГО ШАБЛОНА</a:t>
              </a:r>
              <a:endParaRPr lang="en-US" sz="10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84" name="AutoShape 31"/>
            <p:cNvCxnSpPr>
              <a:cxnSpLocks noChangeShapeType="1"/>
              <a:stCxn id="83" idx="2"/>
              <a:endCxn id="83" idx="4"/>
            </p:cNvCxnSpPr>
            <p:nvPr/>
          </p:nvCxnSpPr>
          <p:spPr bwMode="auto">
            <a:xfrm>
              <a:off x="6374293" y="285750"/>
              <a:ext cx="0" cy="18158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32"/>
            <p:cNvCxnSpPr>
              <a:cxnSpLocks noChangeShapeType="1"/>
              <a:stCxn id="83" idx="4"/>
              <a:endCxn id="83" idx="6"/>
            </p:cNvCxnSpPr>
            <p:nvPr/>
          </p:nvCxnSpPr>
          <p:spPr bwMode="auto">
            <a:xfrm>
              <a:off x="6374293" y="467338"/>
              <a:ext cx="236648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92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100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1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Открытие и подготовка ПСР-проекта</a:t>
              </a:r>
              <a:endParaRPr lang="ru-RU" sz="700" b="1" dirty="0"/>
            </a:p>
          </p:txBody>
        </p:sp>
      </p:grpSp>
      <p:grpSp>
        <p:nvGrpSpPr>
          <p:cNvPr id="102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3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4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105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6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7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Диагностика и Целевое состояние</a:t>
              </a:r>
              <a:endParaRPr lang="en-US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8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9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0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111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2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3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4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pic>
        <p:nvPicPr>
          <p:cNvPr id="169153" name="Picture 193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265" y="1642185"/>
            <a:ext cx="6440919" cy="2794704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olid"/>
            <a:miter lim="800000"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1" name="Rectangular Callout 90"/>
          <p:cNvSpPr/>
          <p:nvPr/>
        </p:nvSpPr>
        <p:spPr>
          <a:xfrm>
            <a:off x="6381702" y="4644510"/>
            <a:ext cx="2002893" cy="653238"/>
          </a:xfrm>
          <a:prstGeom prst="wedgeRectCallout">
            <a:avLst>
              <a:gd name="adj1" fmla="val -84978"/>
              <a:gd name="adj2" fmla="val -87972"/>
            </a:avLst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ru-RU" sz="1100" dirty="0">
                <a:solidFill>
                  <a:schemeClr val="tx1"/>
                </a:solidFill>
              </a:rPr>
              <a:t>Результат оценки влияния изменений включается в </a:t>
            </a:r>
            <a:r>
              <a:rPr lang="ru-RU" sz="1100" dirty="0" smtClean="0">
                <a:solidFill>
                  <a:schemeClr val="tx1"/>
                </a:solidFill>
              </a:rPr>
              <a:t>детальный план-график</a:t>
            </a:r>
            <a:endParaRPr lang="ru-RU" sz="11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588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138875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0181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99" y="330438"/>
            <a:ext cx="6940358" cy="292388"/>
          </a:xfrm>
        </p:spPr>
        <p:txBody>
          <a:bodyPr/>
          <a:lstStyle/>
          <a:p>
            <a:pPr marL="444500"/>
            <a:r>
              <a:rPr lang="ru-RU" dirty="0" smtClean="0"/>
              <a:t>Разработка детального плана-графика</a:t>
            </a:r>
            <a:endParaRPr lang="ru-RU" dirty="0"/>
          </a:p>
        </p:txBody>
      </p:sp>
      <p:sp>
        <p:nvSpPr>
          <p:cNvPr id="65" name="Rectangle 52"/>
          <p:cNvSpPr txBox="1"/>
          <p:nvPr/>
        </p:nvSpPr>
        <p:spPr>
          <a:xfrm>
            <a:off x="2179177" y="1569302"/>
            <a:ext cx="6639508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45720" tIns="0" rIns="4572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ru-RU" sz="1000" dirty="0"/>
          </a:p>
        </p:txBody>
      </p:sp>
      <p:sp>
        <p:nvSpPr>
          <p:cNvPr id="66" name="Oval 24"/>
          <p:cNvSpPr>
            <a:spLocks noChangeAspect="1" noChangeArrowheads="1"/>
          </p:cNvSpPr>
          <p:nvPr/>
        </p:nvSpPr>
        <p:spPr bwMode="auto">
          <a:xfrm>
            <a:off x="1250655" y="303542"/>
            <a:ext cx="360000" cy="3600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cs typeface="Arial"/>
              </a:rPr>
              <a:t>3.2</a:t>
            </a:r>
            <a:endParaRPr lang="ru-RU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Rectangle 52"/>
          <p:cNvSpPr txBox="1"/>
          <p:nvPr/>
        </p:nvSpPr>
        <p:spPr>
          <a:xfrm>
            <a:off x="354750" y="1569302"/>
            <a:ext cx="1777349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200" b="1" dirty="0" smtClean="0"/>
              <a:t>Основные шаги</a:t>
            </a:r>
            <a:endParaRPr lang="en-US" sz="1200" b="1" dirty="0" smtClean="0"/>
          </a:p>
          <a:p>
            <a:pPr lvl="1">
              <a:spcBef>
                <a:spcPts val="600"/>
              </a:spcBef>
            </a:pPr>
            <a:r>
              <a:rPr lang="ru-RU" sz="1200" dirty="0" smtClean="0"/>
              <a:t>Заполнить шаблон плана-графика мероприятий:</a:t>
            </a:r>
          </a:p>
          <a:p>
            <a:pPr marL="339725" lvl="2" indent="-222250">
              <a:spcBef>
                <a:spcPts val="600"/>
              </a:spcBef>
            </a:pPr>
            <a:r>
              <a:rPr lang="ru-RU" sz="1200" dirty="0" smtClean="0"/>
              <a:t>На </a:t>
            </a:r>
            <a:r>
              <a:rPr lang="ru-RU" sz="1200" dirty="0"/>
              <a:t>основе списка </a:t>
            </a:r>
            <a:r>
              <a:rPr lang="ru-RU" sz="1200" dirty="0">
                <a:solidFill>
                  <a:srgbClr val="000000"/>
                </a:solidFill>
              </a:rPr>
              <a:t>мероприятий </a:t>
            </a:r>
            <a:r>
              <a:rPr lang="ru-RU" sz="1200" dirty="0" smtClean="0"/>
              <a:t>разработать </a:t>
            </a:r>
            <a:r>
              <a:rPr lang="ru-RU" sz="1200" dirty="0"/>
              <a:t>детальный план-график реализации </a:t>
            </a:r>
            <a:r>
              <a:rPr lang="ru-RU" sz="1200" dirty="0">
                <a:solidFill>
                  <a:srgbClr val="000000"/>
                </a:solidFill>
              </a:rPr>
              <a:t>мероприятий</a:t>
            </a:r>
            <a:endParaRPr lang="ru-RU" sz="1200" dirty="0"/>
          </a:p>
          <a:p>
            <a:pPr marL="339725" lvl="2" indent="-222250">
              <a:spcBef>
                <a:spcPts val="600"/>
              </a:spcBef>
            </a:pPr>
            <a:r>
              <a:rPr lang="ru-RU" sz="1200" dirty="0"/>
              <a:t>Предусмотреть необходимость проведения информирования и обучения участников </a:t>
            </a:r>
            <a:r>
              <a:rPr lang="ru-RU" sz="1200" dirty="0" smtClean="0"/>
              <a:t>процесса на основе оценки влияния изменений</a:t>
            </a:r>
            <a:endParaRPr lang="ru-RU" sz="1200" dirty="0"/>
          </a:p>
        </p:txBody>
      </p:sp>
      <p:sp>
        <p:nvSpPr>
          <p:cNvPr id="68" name="Rectangle 52"/>
          <p:cNvSpPr txBox="1">
            <a:spLocks/>
          </p:cNvSpPr>
          <p:nvPr/>
        </p:nvSpPr>
        <p:spPr>
          <a:xfrm>
            <a:off x="366805" y="975245"/>
            <a:ext cx="8062674" cy="55718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/>
              <a:t>Для чего это нужно?</a:t>
            </a:r>
            <a:endParaRPr lang="ru-RU" sz="1200" b="1" dirty="0"/>
          </a:p>
          <a:p>
            <a:pPr lvl="1"/>
            <a:r>
              <a:rPr lang="ru-RU" sz="1200" dirty="0"/>
              <a:t>Для составления списка </a:t>
            </a:r>
            <a:r>
              <a:rPr lang="ru-RU" sz="1200" dirty="0">
                <a:solidFill>
                  <a:srgbClr val="000000"/>
                </a:solidFill>
              </a:rPr>
              <a:t>мероприятий </a:t>
            </a:r>
            <a:r>
              <a:rPr lang="ru-RU" sz="1200" dirty="0" smtClean="0"/>
              <a:t>и </a:t>
            </a:r>
            <a:r>
              <a:rPr lang="ru-RU" sz="1200" dirty="0"/>
              <a:t>мониторинга статуса их исполнения</a:t>
            </a:r>
          </a:p>
        </p:txBody>
      </p:sp>
      <p:grpSp>
        <p:nvGrpSpPr>
          <p:cNvPr id="93" name="Group 92"/>
          <p:cNvGrpSpPr>
            <a:grpSpLocks/>
          </p:cNvGrpSpPr>
          <p:nvPr/>
        </p:nvGrpSpPr>
        <p:grpSpPr>
          <a:xfrm>
            <a:off x="70418" y="911028"/>
            <a:ext cx="827231" cy="685617"/>
            <a:chOff x="1169295" y="884766"/>
            <a:chExt cx="627161" cy="515673"/>
          </a:xfrm>
        </p:grpSpPr>
        <p:grpSp>
          <p:nvGrpSpPr>
            <p:cNvPr id="94" name="Group 93"/>
            <p:cNvGrpSpPr/>
            <p:nvPr>
              <p:custDataLst>
                <p:tags r:id="rId15"/>
              </p:custDataLst>
            </p:nvPr>
          </p:nvGrpSpPr>
          <p:grpSpPr>
            <a:xfrm>
              <a:off x="1169295" y="884766"/>
              <a:ext cx="627161" cy="515673"/>
              <a:chOff x="1515968" y="5382479"/>
              <a:chExt cx="613216" cy="504207"/>
            </a:xfrm>
          </p:grpSpPr>
          <p:pic>
            <p:nvPicPr>
              <p:cNvPr id="98" name="Picture 125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611"/>
              <a:stretch>
                <a:fillRect/>
              </a:stretch>
            </p:blipFill>
            <p:spPr bwMode="auto">
              <a:xfrm rot="19634544">
                <a:off x="1610009" y="5737730"/>
                <a:ext cx="519175" cy="148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9" name="Oval 15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515968" y="5382479"/>
                <a:ext cx="453272" cy="4532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ru-RU" sz="1000" dirty="0"/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1306317" y="986347"/>
              <a:ext cx="174625" cy="266700"/>
              <a:chOff x="-204305" y="977900"/>
              <a:chExt cx="174625" cy="266700"/>
            </a:xfrm>
          </p:grpSpPr>
          <p:sp>
            <p:nvSpPr>
              <p:cNvPr id="96" name="Freeform 38"/>
              <p:cNvSpPr>
                <a:spLocks/>
              </p:cNvSpPr>
              <p:nvPr/>
            </p:nvSpPr>
            <p:spPr bwMode="auto">
              <a:xfrm>
                <a:off x="-138113" y="1196975"/>
                <a:ext cx="47625" cy="47625"/>
              </a:xfrm>
              <a:custGeom>
                <a:avLst/>
                <a:gdLst>
                  <a:gd name="T0" fmla="*/ 220 w 220"/>
                  <a:gd name="T1" fmla="*/ 216 h 216"/>
                  <a:gd name="T2" fmla="*/ 220 w 220"/>
                  <a:gd name="T3" fmla="*/ 0 h 216"/>
                  <a:gd name="T4" fmla="*/ 4 w 220"/>
                  <a:gd name="T5" fmla="*/ 0 h 216"/>
                  <a:gd name="T6" fmla="*/ 7 w 220"/>
                  <a:gd name="T7" fmla="*/ 216 h 216"/>
                  <a:gd name="T8" fmla="*/ 220 w 220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216">
                    <a:moveTo>
                      <a:pt x="220" y="216"/>
                    </a:moveTo>
                    <a:cubicBezTo>
                      <a:pt x="220" y="144"/>
                      <a:pt x="220" y="72"/>
                      <a:pt x="220" y="0"/>
                    </a:cubicBezTo>
                    <a:cubicBezTo>
                      <a:pt x="148" y="0"/>
                      <a:pt x="76" y="0"/>
                      <a:pt x="4" y="0"/>
                    </a:cubicBezTo>
                    <a:cubicBezTo>
                      <a:pt x="6" y="71"/>
                      <a:pt x="0" y="150"/>
                      <a:pt x="7" y="216"/>
                    </a:cubicBezTo>
                    <a:cubicBezTo>
                      <a:pt x="78" y="216"/>
                      <a:pt x="149" y="216"/>
                      <a:pt x="220" y="21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7" name="Freeform 39"/>
              <p:cNvSpPr>
                <a:spLocks/>
              </p:cNvSpPr>
              <p:nvPr/>
            </p:nvSpPr>
            <p:spPr bwMode="auto">
              <a:xfrm>
                <a:off x="-204305" y="977900"/>
                <a:ext cx="174625" cy="203200"/>
              </a:xfrm>
              <a:custGeom>
                <a:avLst/>
                <a:gdLst>
                  <a:gd name="T0" fmla="*/ 498 w 789"/>
                  <a:gd name="T1" fmla="*/ 926 h 926"/>
                  <a:gd name="T2" fmla="*/ 714 w 789"/>
                  <a:gd name="T3" fmla="*/ 608 h 926"/>
                  <a:gd name="T4" fmla="*/ 789 w 789"/>
                  <a:gd name="T5" fmla="*/ 407 h 926"/>
                  <a:gd name="T6" fmla="*/ 717 w 789"/>
                  <a:gd name="T7" fmla="*/ 194 h 926"/>
                  <a:gd name="T8" fmla="*/ 120 w 789"/>
                  <a:gd name="T9" fmla="*/ 140 h 926"/>
                  <a:gd name="T10" fmla="*/ 0 w 789"/>
                  <a:gd name="T11" fmla="*/ 422 h 926"/>
                  <a:gd name="T12" fmla="*/ 222 w 789"/>
                  <a:gd name="T13" fmla="*/ 422 h 926"/>
                  <a:gd name="T14" fmla="*/ 303 w 789"/>
                  <a:gd name="T15" fmla="*/ 269 h 926"/>
                  <a:gd name="T16" fmla="*/ 516 w 789"/>
                  <a:gd name="T17" fmla="*/ 305 h 926"/>
                  <a:gd name="T18" fmla="*/ 534 w 789"/>
                  <a:gd name="T19" fmla="*/ 485 h 926"/>
                  <a:gd name="T20" fmla="*/ 312 w 789"/>
                  <a:gd name="T21" fmla="*/ 728 h 926"/>
                  <a:gd name="T22" fmla="*/ 294 w 789"/>
                  <a:gd name="T23" fmla="*/ 926 h 926"/>
                  <a:gd name="T24" fmla="*/ 498 w 789"/>
                  <a:gd name="T25" fmla="*/ 926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9" h="926">
                    <a:moveTo>
                      <a:pt x="498" y="926"/>
                    </a:moveTo>
                    <a:cubicBezTo>
                      <a:pt x="481" y="739"/>
                      <a:pt x="632" y="700"/>
                      <a:pt x="714" y="608"/>
                    </a:cubicBezTo>
                    <a:cubicBezTo>
                      <a:pt x="755" y="561"/>
                      <a:pt x="789" y="496"/>
                      <a:pt x="789" y="407"/>
                    </a:cubicBezTo>
                    <a:cubicBezTo>
                      <a:pt x="789" y="317"/>
                      <a:pt x="762" y="246"/>
                      <a:pt x="717" y="194"/>
                    </a:cubicBezTo>
                    <a:cubicBezTo>
                      <a:pt x="585" y="44"/>
                      <a:pt x="291" y="0"/>
                      <a:pt x="120" y="140"/>
                    </a:cubicBezTo>
                    <a:cubicBezTo>
                      <a:pt x="45" y="201"/>
                      <a:pt x="1" y="295"/>
                      <a:pt x="0" y="422"/>
                    </a:cubicBezTo>
                    <a:cubicBezTo>
                      <a:pt x="74" y="422"/>
                      <a:pt x="148" y="422"/>
                      <a:pt x="222" y="422"/>
                    </a:cubicBezTo>
                    <a:cubicBezTo>
                      <a:pt x="226" y="347"/>
                      <a:pt x="253" y="292"/>
                      <a:pt x="303" y="269"/>
                    </a:cubicBezTo>
                    <a:cubicBezTo>
                      <a:pt x="378" y="234"/>
                      <a:pt x="480" y="257"/>
                      <a:pt x="516" y="305"/>
                    </a:cubicBezTo>
                    <a:cubicBezTo>
                      <a:pt x="547" y="347"/>
                      <a:pt x="562" y="424"/>
                      <a:pt x="534" y="485"/>
                    </a:cubicBezTo>
                    <a:cubicBezTo>
                      <a:pt x="489" y="582"/>
                      <a:pt x="355" y="616"/>
                      <a:pt x="312" y="728"/>
                    </a:cubicBezTo>
                    <a:cubicBezTo>
                      <a:pt x="294" y="774"/>
                      <a:pt x="287" y="875"/>
                      <a:pt x="294" y="926"/>
                    </a:cubicBezTo>
                    <a:cubicBezTo>
                      <a:pt x="362" y="926"/>
                      <a:pt x="430" y="926"/>
                      <a:pt x="498" y="9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37" name="Group 136"/>
          <p:cNvGrpSpPr/>
          <p:nvPr/>
        </p:nvGrpSpPr>
        <p:grpSpPr>
          <a:xfrm>
            <a:off x="4766198" y="10633"/>
            <a:ext cx="3362074" cy="212366"/>
            <a:chOff x="5375526" y="285750"/>
            <a:chExt cx="3362074" cy="212366"/>
          </a:xfrm>
        </p:grpSpPr>
        <p:sp>
          <p:nvSpPr>
            <p:cNvPr id="138" name="StickerRectangle"/>
            <p:cNvSpPr>
              <a:spLocks noChangeArrowheads="1"/>
            </p:cNvSpPr>
            <p:nvPr/>
          </p:nvSpPr>
          <p:spPr bwMode="auto">
            <a:xfrm>
              <a:off x="5375526" y="285750"/>
              <a:ext cx="336207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200" dirty="0" smtClean="0">
                  <a:solidFill>
                    <a:srgbClr val="808080"/>
                  </a:solidFill>
                  <a:latin typeface="+mn-lt"/>
                </a:rPr>
                <a:t>ИСПОЛНИТЕЛЬ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 – </a:t>
              </a:r>
              <a:r>
                <a:rPr lang="ru-RU" sz="1200" dirty="0">
                  <a:solidFill>
                    <a:srgbClr val="808080"/>
                  </a:solidFill>
                </a:rPr>
                <a:t>РУКОВОДИТЕЛЬ </a:t>
              </a:r>
              <a:r>
                <a:rPr lang="en-US" sz="1200" dirty="0">
                  <a:solidFill>
                    <a:srgbClr val="808080"/>
                  </a:solidFill>
                </a:rPr>
                <a:t>ПРОЕКТА</a:t>
              </a:r>
            </a:p>
          </p:txBody>
        </p:sp>
        <p:cxnSp>
          <p:nvCxnSpPr>
            <p:cNvPr id="139" name="AutoShape 31"/>
            <p:cNvCxnSpPr>
              <a:cxnSpLocks noChangeShapeType="1"/>
              <a:stCxn id="138" idx="2"/>
              <a:endCxn id="138" idx="4"/>
            </p:cNvCxnSpPr>
            <p:nvPr/>
          </p:nvCxnSpPr>
          <p:spPr bwMode="auto">
            <a:xfrm>
              <a:off x="5375526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0" name="AutoShape 32"/>
            <p:cNvCxnSpPr>
              <a:cxnSpLocks noChangeShapeType="1"/>
              <a:stCxn id="138" idx="4"/>
              <a:endCxn id="138" idx="6"/>
            </p:cNvCxnSpPr>
            <p:nvPr/>
          </p:nvCxnSpPr>
          <p:spPr bwMode="auto">
            <a:xfrm>
              <a:off x="5375526" y="498116"/>
              <a:ext cx="336207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1" name="Rectangle 52"/>
          <p:cNvSpPr txBox="1">
            <a:spLocks/>
          </p:cNvSpPr>
          <p:nvPr/>
        </p:nvSpPr>
        <p:spPr>
          <a:xfrm>
            <a:off x="347679" y="5578780"/>
            <a:ext cx="8062674" cy="6523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>
                <a:solidFill>
                  <a:schemeClr val="tx1"/>
                </a:solidFill>
              </a:rPr>
              <a:t>Результат и конечные продукты</a:t>
            </a:r>
          </a:p>
          <a:p>
            <a:pPr lvl="1"/>
            <a:r>
              <a:rPr lang="ru-RU" sz="1200" dirty="0"/>
              <a:t>План-график </a:t>
            </a:r>
            <a:r>
              <a:rPr lang="ru-RU" sz="1200" dirty="0">
                <a:solidFill>
                  <a:srgbClr val="000000"/>
                </a:solidFill>
              </a:rPr>
              <a:t>мероприятий </a:t>
            </a:r>
            <a:r>
              <a:rPr lang="ru-RU" sz="1200" dirty="0" smtClean="0"/>
              <a:t>разработан </a:t>
            </a:r>
            <a:r>
              <a:rPr lang="ru-RU" sz="1200" dirty="0"/>
              <a:t>и согласован с владельцем процесса</a:t>
            </a:r>
          </a:p>
          <a:p>
            <a:pPr lvl="1"/>
            <a:r>
              <a:rPr lang="ru-RU" sz="1200" dirty="0"/>
              <a:t>Участники процесса ознакомлены с изменениями</a:t>
            </a:r>
          </a:p>
        </p:txBody>
      </p:sp>
      <p:grpSp>
        <p:nvGrpSpPr>
          <p:cNvPr id="173" name="Group 172"/>
          <p:cNvGrpSpPr/>
          <p:nvPr/>
        </p:nvGrpSpPr>
        <p:grpSpPr>
          <a:xfrm>
            <a:off x="-10759" y="5430419"/>
            <a:ext cx="769272" cy="835376"/>
            <a:chOff x="-10759" y="5430419"/>
            <a:chExt cx="769272" cy="835376"/>
          </a:xfrm>
        </p:grpSpPr>
        <p:sp>
          <p:nvSpPr>
            <p:cNvPr id="174" name="Oval 173"/>
            <p:cNvSpPr>
              <a:spLocks/>
            </p:cNvSpPr>
            <p:nvPr/>
          </p:nvSpPr>
          <p:spPr>
            <a:xfrm>
              <a:off x="39971" y="5578780"/>
              <a:ext cx="648000" cy="648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75" name="Group 2100"/>
            <p:cNvGrpSpPr>
              <a:grpSpLocks/>
            </p:cNvGrpSpPr>
            <p:nvPr/>
          </p:nvGrpSpPr>
          <p:grpSpPr bwMode="auto">
            <a:xfrm>
              <a:off x="-10759" y="5430419"/>
              <a:ext cx="769272" cy="835376"/>
              <a:chOff x="2140" y="1477"/>
              <a:chExt cx="905" cy="998"/>
            </a:xfrm>
          </p:grpSpPr>
          <p:sp>
            <p:nvSpPr>
              <p:cNvPr id="176" name="AutoShape 2069"/>
              <p:cNvSpPr>
                <a:spLocks noChangeAspect="1" noChangeArrowheads="1" noTextEdit="1"/>
              </p:cNvSpPr>
              <p:nvPr/>
            </p:nvSpPr>
            <p:spPr bwMode="auto">
              <a:xfrm>
                <a:off x="2140" y="1477"/>
                <a:ext cx="905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77" name="Freeform 2071"/>
              <p:cNvSpPr>
                <a:spLocks/>
              </p:cNvSpPr>
              <p:nvPr/>
            </p:nvSpPr>
            <p:spPr bwMode="auto">
              <a:xfrm>
                <a:off x="2208" y="2040"/>
                <a:ext cx="739" cy="367"/>
              </a:xfrm>
              <a:custGeom>
                <a:avLst/>
                <a:gdLst>
                  <a:gd name="T0" fmla="*/ 54 w 739"/>
                  <a:gd name="T1" fmla="*/ 0 h 367"/>
                  <a:gd name="T2" fmla="*/ 59 w 739"/>
                  <a:gd name="T3" fmla="*/ 63 h 367"/>
                  <a:gd name="T4" fmla="*/ 79 w 739"/>
                  <a:gd name="T5" fmla="*/ 127 h 367"/>
                  <a:gd name="T6" fmla="*/ 108 w 739"/>
                  <a:gd name="T7" fmla="*/ 181 h 367"/>
                  <a:gd name="T8" fmla="*/ 167 w 739"/>
                  <a:gd name="T9" fmla="*/ 244 h 367"/>
                  <a:gd name="T10" fmla="*/ 221 w 739"/>
                  <a:gd name="T11" fmla="*/ 278 h 367"/>
                  <a:gd name="T12" fmla="*/ 274 w 739"/>
                  <a:gd name="T13" fmla="*/ 303 h 367"/>
                  <a:gd name="T14" fmla="*/ 338 w 739"/>
                  <a:gd name="T15" fmla="*/ 318 h 367"/>
                  <a:gd name="T16" fmla="*/ 372 w 739"/>
                  <a:gd name="T17" fmla="*/ 318 h 367"/>
                  <a:gd name="T18" fmla="*/ 436 w 739"/>
                  <a:gd name="T19" fmla="*/ 313 h 367"/>
                  <a:gd name="T20" fmla="*/ 495 w 739"/>
                  <a:gd name="T21" fmla="*/ 293 h 367"/>
                  <a:gd name="T22" fmla="*/ 548 w 739"/>
                  <a:gd name="T23" fmla="*/ 264 h 367"/>
                  <a:gd name="T24" fmla="*/ 597 w 739"/>
                  <a:gd name="T25" fmla="*/ 225 h 367"/>
                  <a:gd name="T26" fmla="*/ 636 w 739"/>
                  <a:gd name="T27" fmla="*/ 181 h 367"/>
                  <a:gd name="T28" fmla="*/ 666 w 739"/>
                  <a:gd name="T29" fmla="*/ 127 h 367"/>
                  <a:gd name="T30" fmla="*/ 685 w 739"/>
                  <a:gd name="T31" fmla="*/ 63 h 367"/>
                  <a:gd name="T32" fmla="*/ 690 w 739"/>
                  <a:gd name="T33" fmla="*/ 0 h 367"/>
                  <a:gd name="T34" fmla="*/ 739 w 739"/>
                  <a:gd name="T35" fmla="*/ 0 h 367"/>
                  <a:gd name="T36" fmla="*/ 734 w 739"/>
                  <a:gd name="T37" fmla="*/ 73 h 367"/>
                  <a:gd name="T38" fmla="*/ 710 w 739"/>
                  <a:gd name="T39" fmla="*/ 141 h 367"/>
                  <a:gd name="T40" fmla="*/ 676 w 739"/>
                  <a:gd name="T41" fmla="*/ 205 h 367"/>
                  <a:gd name="T42" fmla="*/ 632 w 739"/>
                  <a:gd name="T43" fmla="*/ 259 h 367"/>
                  <a:gd name="T44" fmla="*/ 578 w 739"/>
                  <a:gd name="T45" fmla="*/ 308 h 367"/>
                  <a:gd name="T46" fmla="*/ 514 w 739"/>
                  <a:gd name="T47" fmla="*/ 342 h 367"/>
                  <a:gd name="T48" fmla="*/ 446 w 739"/>
                  <a:gd name="T49" fmla="*/ 362 h 367"/>
                  <a:gd name="T50" fmla="*/ 372 w 739"/>
                  <a:gd name="T51" fmla="*/ 367 h 367"/>
                  <a:gd name="T52" fmla="*/ 333 w 739"/>
                  <a:gd name="T53" fmla="*/ 367 h 367"/>
                  <a:gd name="T54" fmla="*/ 260 w 739"/>
                  <a:gd name="T55" fmla="*/ 352 h 367"/>
                  <a:gd name="T56" fmla="*/ 196 w 739"/>
                  <a:gd name="T57" fmla="*/ 322 h 367"/>
                  <a:gd name="T58" fmla="*/ 137 w 739"/>
                  <a:gd name="T59" fmla="*/ 283 h 367"/>
                  <a:gd name="T60" fmla="*/ 89 w 739"/>
                  <a:gd name="T61" fmla="*/ 234 h 367"/>
                  <a:gd name="T62" fmla="*/ 45 w 739"/>
                  <a:gd name="T63" fmla="*/ 176 h 367"/>
                  <a:gd name="T64" fmla="*/ 20 w 739"/>
                  <a:gd name="T65" fmla="*/ 112 h 367"/>
                  <a:gd name="T66" fmla="*/ 5 w 739"/>
                  <a:gd name="T67" fmla="*/ 39 h 367"/>
                  <a:gd name="T68" fmla="*/ 54 w 739"/>
                  <a:gd name="T6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39" h="367">
                    <a:moveTo>
                      <a:pt x="54" y="0"/>
                    </a:moveTo>
                    <a:lnTo>
                      <a:pt x="54" y="0"/>
                    </a:lnTo>
                    <a:lnTo>
                      <a:pt x="54" y="34"/>
                    </a:lnTo>
                    <a:lnTo>
                      <a:pt x="59" y="63"/>
                    </a:lnTo>
                    <a:lnTo>
                      <a:pt x="64" y="97"/>
                    </a:lnTo>
                    <a:lnTo>
                      <a:pt x="79" y="127"/>
                    </a:lnTo>
                    <a:lnTo>
                      <a:pt x="89" y="151"/>
                    </a:lnTo>
                    <a:lnTo>
                      <a:pt x="108" y="181"/>
                    </a:lnTo>
                    <a:lnTo>
                      <a:pt x="147" y="225"/>
                    </a:lnTo>
                    <a:lnTo>
                      <a:pt x="167" y="244"/>
                    </a:lnTo>
                    <a:lnTo>
                      <a:pt x="191" y="264"/>
                    </a:lnTo>
                    <a:lnTo>
                      <a:pt x="221" y="278"/>
                    </a:lnTo>
                    <a:lnTo>
                      <a:pt x="245" y="293"/>
                    </a:lnTo>
                    <a:lnTo>
                      <a:pt x="274" y="303"/>
                    </a:lnTo>
                    <a:lnTo>
                      <a:pt x="309" y="313"/>
                    </a:lnTo>
                    <a:lnTo>
                      <a:pt x="338" y="318"/>
                    </a:lnTo>
                    <a:lnTo>
                      <a:pt x="372" y="318"/>
                    </a:lnTo>
                    <a:lnTo>
                      <a:pt x="372" y="318"/>
                    </a:lnTo>
                    <a:lnTo>
                      <a:pt x="402" y="318"/>
                    </a:lnTo>
                    <a:lnTo>
                      <a:pt x="436" y="313"/>
                    </a:lnTo>
                    <a:lnTo>
                      <a:pt x="465" y="303"/>
                    </a:lnTo>
                    <a:lnTo>
                      <a:pt x="495" y="293"/>
                    </a:lnTo>
                    <a:lnTo>
                      <a:pt x="524" y="278"/>
                    </a:lnTo>
                    <a:lnTo>
                      <a:pt x="548" y="264"/>
                    </a:lnTo>
                    <a:lnTo>
                      <a:pt x="573" y="244"/>
                    </a:lnTo>
                    <a:lnTo>
                      <a:pt x="597" y="225"/>
                    </a:lnTo>
                    <a:lnTo>
                      <a:pt x="617" y="205"/>
                    </a:lnTo>
                    <a:lnTo>
                      <a:pt x="636" y="181"/>
                    </a:lnTo>
                    <a:lnTo>
                      <a:pt x="651" y="151"/>
                    </a:lnTo>
                    <a:lnTo>
                      <a:pt x="666" y="127"/>
                    </a:lnTo>
                    <a:lnTo>
                      <a:pt x="676" y="97"/>
                    </a:lnTo>
                    <a:lnTo>
                      <a:pt x="685" y="63"/>
                    </a:lnTo>
                    <a:lnTo>
                      <a:pt x="690" y="34"/>
                    </a:lnTo>
                    <a:lnTo>
                      <a:pt x="690" y="0"/>
                    </a:lnTo>
                    <a:lnTo>
                      <a:pt x="739" y="0"/>
                    </a:lnTo>
                    <a:lnTo>
                      <a:pt x="739" y="0"/>
                    </a:lnTo>
                    <a:lnTo>
                      <a:pt x="739" y="39"/>
                    </a:lnTo>
                    <a:lnTo>
                      <a:pt x="734" y="73"/>
                    </a:lnTo>
                    <a:lnTo>
                      <a:pt x="724" y="112"/>
                    </a:lnTo>
                    <a:lnTo>
                      <a:pt x="710" y="141"/>
                    </a:lnTo>
                    <a:lnTo>
                      <a:pt x="695" y="176"/>
                    </a:lnTo>
                    <a:lnTo>
                      <a:pt x="676" y="205"/>
                    </a:lnTo>
                    <a:lnTo>
                      <a:pt x="656" y="234"/>
                    </a:lnTo>
                    <a:lnTo>
                      <a:pt x="632" y="259"/>
                    </a:lnTo>
                    <a:lnTo>
                      <a:pt x="607" y="283"/>
                    </a:lnTo>
                    <a:lnTo>
                      <a:pt x="578" y="308"/>
                    </a:lnTo>
                    <a:lnTo>
                      <a:pt x="548" y="322"/>
                    </a:lnTo>
                    <a:lnTo>
                      <a:pt x="514" y="342"/>
                    </a:lnTo>
                    <a:lnTo>
                      <a:pt x="480" y="352"/>
                    </a:lnTo>
                    <a:lnTo>
                      <a:pt x="446" y="362"/>
                    </a:lnTo>
                    <a:lnTo>
                      <a:pt x="407" y="367"/>
                    </a:lnTo>
                    <a:lnTo>
                      <a:pt x="372" y="367"/>
                    </a:lnTo>
                    <a:lnTo>
                      <a:pt x="372" y="367"/>
                    </a:lnTo>
                    <a:lnTo>
                      <a:pt x="333" y="367"/>
                    </a:lnTo>
                    <a:lnTo>
                      <a:pt x="299" y="362"/>
                    </a:lnTo>
                    <a:lnTo>
                      <a:pt x="260" y="352"/>
                    </a:lnTo>
                    <a:lnTo>
                      <a:pt x="226" y="342"/>
                    </a:lnTo>
                    <a:lnTo>
                      <a:pt x="196" y="322"/>
                    </a:lnTo>
                    <a:lnTo>
                      <a:pt x="167" y="308"/>
                    </a:lnTo>
                    <a:lnTo>
                      <a:pt x="137" y="283"/>
                    </a:lnTo>
                    <a:lnTo>
                      <a:pt x="108" y="259"/>
                    </a:lnTo>
                    <a:lnTo>
                      <a:pt x="89" y="234"/>
                    </a:lnTo>
                    <a:lnTo>
                      <a:pt x="64" y="205"/>
                    </a:lnTo>
                    <a:lnTo>
                      <a:pt x="45" y="176"/>
                    </a:lnTo>
                    <a:lnTo>
                      <a:pt x="30" y="141"/>
                    </a:lnTo>
                    <a:lnTo>
                      <a:pt x="20" y="112"/>
                    </a:lnTo>
                    <a:lnTo>
                      <a:pt x="10" y="73"/>
                    </a:lnTo>
                    <a:lnTo>
                      <a:pt x="5" y="39"/>
                    </a:lnTo>
                    <a:lnTo>
                      <a:pt x="0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78" name="Freeform 2072"/>
              <p:cNvSpPr>
                <a:spLocks/>
              </p:cNvSpPr>
              <p:nvPr/>
            </p:nvSpPr>
            <p:spPr bwMode="auto">
              <a:xfrm>
                <a:off x="2208" y="1673"/>
                <a:ext cx="739" cy="367"/>
              </a:xfrm>
              <a:custGeom>
                <a:avLst/>
                <a:gdLst>
                  <a:gd name="T0" fmla="*/ 54 w 739"/>
                  <a:gd name="T1" fmla="*/ 367 h 367"/>
                  <a:gd name="T2" fmla="*/ 59 w 739"/>
                  <a:gd name="T3" fmla="*/ 303 h 367"/>
                  <a:gd name="T4" fmla="*/ 79 w 739"/>
                  <a:gd name="T5" fmla="*/ 244 h 367"/>
                  <a:gd name="T6" fmla="*/ 108 w 739"/>
                  <a:gd name="T7" fmla="*/ 190 h 367"/>
                  <a:gd name="T8" fmla="*/ 191 w 739"/>
                  <a:gd name="T9" fmla="*/ 102 h 367"/>
                  <a:gd name="T10" fmla="*/ 245 w 739"/>
                  <a:gd name="T11" fmla="*/ 73 h 367"/>
                  <a:gd name="T12" fmla="*/ 309 w 739"/>
                  <a:gd name="T13" fmla="*/ 54 h 367"/>
                  <a:gd name="T14" fmla="*/ 372 w 739"/>
                  <a:gd name="T15" fmla="*/ 49 h 367"/>
                  <a:gd name="T16" fmla="*/ 402 w 739"/>
                  <a:gd name="T17" fmla="*/ 49 h 367"/>
                  <a:gd name="T18" fmla="*/ 465 w 739"/>
                  <a:gd name="T19" fmla="*/ 63 h 367"/>
                  <a:gd name="T20" fmla="*/ 524 w 739"/>
                  <a:gd name="T21" fmla="*/ 88 h 367"/>
                  <a:gd name="T22" fmla="*/ 597 w 739"/>
                  <a:gd name="T23" fmla="*/ 142 h 367"/>
                  <a:gd name="T24" fmla="*/ 651 w 739"/>
                  <a:gd name="T25" fmla="*/ 215 h 367"/>
                  <a:gd name="T26" fmla="*/ 676 w 739"/>
                  <a:gd name="T27" fmla="*/ 274 h 367"/>
                  <a:gd name="T28" fmla="*/ 690 w 739"/>
                  <a:gd name="T29" fmla="*/ 332 h 367"/>
                  <a:gd name="T30" fmla="*/ 739 w 739"/>
                  <a:gd name="T31" fmla="*/ 367 h 367"/>
                  <a:gd name="T32" fmla="*/ 739 w 739"/>
                  <a:gd name="T33" fmla="*/ 327 h 367"/>
                  <a:gd name="T34" fmla="*/ 724 w 739"/>
                  <a:gd name="T35" fmla="*/ 259 h 367"/>
                  <a:gd name="T36" fmla="*/ 695 w 739"/>
                  <a:gd name="T37" fmla="*/ 190 h 367"/>
                  <a:gd name="T38" fmla="*/ 656 w 739"/>
                  <a:gd name="T39" fmla="*/ 132 h 367"/>
                  <a:gd name="T40" fmla="*/ 607 w 739"/>
                  <a:gd name="T41" fmla="*/ 83 h 367"/>
                  <a:gd name="T42" fmla="*/ 548 w 739"/>
                  <a:gd name="T43" fmla="*/ 44 h 367"/>
                  <a:gd name="T44" fmla="*/ 480 w 739"/>
                  <a:gd name="T45" fmla="*/ 14 h 367"/>
                  <a:gd name="T46" fmla="*/ 407 w 739"/>
                  <a:gd name="T47" fmla="*/ 0 h 367"/>
                  <a:gd name="T48" fmla="*/ 372 w 739"/>
                  <a:gd name="T49" fmla="*/ 0 h 367"/>
                  <a:gd name="T50" fmla="*/ 299 w 739"/>
                  <a:gd name="T51" fmla="*/ 5 h 367"/>
                  <a:gd name="T52" fmla="*/ 226 w 739"/>
                  <a:gd name="T53" fmla="*/ 29 h 367"/>
                  <a:gd name="T54" fmla="*/ 167 w 739"/>
                  <a:gd name="T55" fmla="*/ 63 h 367"/>
                  <a:gd name="T56" fmla="*/ 108 w 739"/>
                  <a:gd name="T57" fmla="*/ 107 h 367"/>
                  <a:gd name="T58" fmla="*/ 64 w 739"/>
                  <a:gd name="T59" fmla="*/ 161 h 367"/>
                  <a:gd name="T60" fmla="*/ 30 w 739"/>
                  <a:gd name="T61" fmla="*/ 225 h 367"/>
                  <a:gd name="T62" fmla="*/ 10 w 739"/>
                  <a:gd name="T63" fmla="*/ 293 h 367"/>
                  <a:gd name="T64" fmla="*/ 0 w 739"/>
                  <a:gd name="T65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9" h="367">
                    <a:moveTo>
                      <a:pt x="54" y="367"/>
                    </a:moveTo>
                    <a:lnTo>
                      <a:pt x="54" y="367"/>
                    </a:lnTo>
                    <a:lnTo>
                      <a:pt x="54" y="332"/>
                    </a:lnTo>
                    <a:lnTo>
                      <a:pt x="59" y="303"/>
                    </a:lnTo>
                    <a:lnTo>
                      <a:pt x="64" y="274"/>
                    </a:lnTo>
                    <a:lnTo>
                      <a:pt x="79" y="244"/>
                    </a:lnTo>
                    <a:lnTo>
                      <a:pt x="89" y="215"/>
                    </a:lnTo>
                    <a:lnTo>
                      <a:pt x="108" y="190"/>
                    </a:lnTo>
                    <a:lnTo>
                      <a:pt x="147" y="142"/>
                    </a:lnTo>
                    <a:lnTo>
                      <a:pt x="191" y="102"/>
                    </a:lnTo>
                    <a:lnTo>
                      <a:pt x="221" y="88"/>
                    </a:lnTo>
                    <a:lnTo>
                      <a:pt x="245" y="73"/>
                    </a:lnTo>
                    <a:lnTo>
                      <a:pt x="274" y="63"/>
                    </a:lnTo>
                    <a:lnTo>
                      <a:pt x="309" y="54"/>
                    </a:lnTo>
                    <a:lnTo>
                      <a:pt x="338" y="49"/>
                    </a:lnTo>
                    <a:lnTo>
                      <a:pt x="372" y="49"/>
                    </a:lnTo>
                    <a:lnTo>
                      <a:pt x="372" y="49"/>
                    </a:lnTo>
                    <a:lnTo>
                      <a:pt x="402" y="49"/>
                    </a:lnTo>
                    <a:lnTo>
                      <a:pt x="436" y="54"/>
                    </a:lnTo>
                    <a:lnTo>
                      <a:pt x="465" y="63"/>
                    </a:lnTo>
                    <a:lnTo>
                      <a:pt x="495" y="73"/>
                    </a:lnTo>
                    <a:lnTo>
                      <a:pt x="524" y="88"/>
                    </a:lnTo>
                    <a:lnTo>
                      <a:pt x="548" y="102"/>
                    </a:lnTo>
                    <a:lnTo>
                      <a:pt x="597" y="142"/>
                    </a:lnTo>
                    <a:lnTo>
                      <a:pt x="636" y="190"/>
                    </a:lnTo>
                    <a:lnTo>
                      <a:pt x="651" y="215"/>
                    </a:lnTo>
                    <a:lnTo>
                      <a:pt x="666" y="244"/>
                    </a:lnTo>
                    <a:lnTo>
                      <a:pt x="676" y="274"/>
                    </a:lnTo>
                    <a:lnTo>
                      <a:pt x="685" y="303"/>
                    </a:lnTo>
                    <a:lnTo>
                      <a:pt x="690" y="332"/>
                    </a:lnTo>
                    <a:lnTo>
                      <a:pt x="690" y="367"/>
                    </a:lnTo>
                    <a:lnTo>
                      <a:pt x="739" y="367"/>
                    </a:lnTo>
                    <a:lnTo>
                      <a:pt x="739" y="367"/>
                    </a:lnTo>
                    <a:lnTo>
                      <a:pt x="739" y="327"/>
                    </a:lnTo>
                    <a:lnTo>
                      <a:pt x="734" y="293"/>
                    </a:lnTo>
                    <a:lnTo>
                      <a:pt x="724" y="259"/>
                    </a:lnTo>
                    <a:lnTo>
                      <a:pt x="710" y="225"/>
                    </a:lnTo>
                    <a:lnTo>
                      <a:pt x="695" y="190"/>
                    </a:lnTo>
                    <a:lnTo>
                      <a:pt x="676" y="161"/>
                    </a:lnTo>
                    <a:lnTo>
                      <a:pt x="656" y="132"/>
                    </a:lnTo>
                    <a:lnTo>
                      <a:pt x="632" y="107"/>
                    </a:lnTo>
                    <a:lnTo>
                      <a:pt x="607" y="83"/>
                    </a:lnTo>
                    <a:lnTo>
                      <a:pt x="578" y="63"/>
                    </a:lnTo>
                    <a:lnTo>
                      <a:pt x="548" y="44"/>
                    </a:lnTo>
                    <a:lnTo>
                      <a:pt x="514" y="29"/>
                    </a:lnTo>
                    <a:lnTo>
                      <a:pt x="480" y="14"/>
                    </a:lnTo>
                    <a:lnTo>
                      <a:pt x="446" y="5"/>
                    </a:lnTo>
                    <a:lnTo>
                      <a:pt x="407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33" y="0"/>
                    </a:lnTo>
                    <a:lnTo>
                      <a:pt x="299" y="5"/>
                    </a:lnTo>
                    <a:lnTo>
                      <a:pt x="260" y="14"/>
                    </a:lnTo>
                    <a:lnTo>
                      <a:pt x="226" y="29"/>
                    </a:lnTo>
                    <a:lnTo>
                      <a:pt x="196" y="44"/>
                    </a:lnTo>
                    <a:lnTo>
                      <a:pt x="167" y="63"/>
                    </a:lnTo>
                    <a:lnTo>
                      <a:pt x="137" y="83"/>
                    </a:lnTo>
                    <a:lnTo>
                      <a:pt x="108" y="107"/>
                    </a:lnTo>
                    <a:lnTo>
                      <a:pt x="89" y="132"/>
                    </a:lnTo>
                    <a:lnTo>
                      <a:pt x="64" y="161"/>
                    </a:lnTo>
                    <a:lnTo>
                      <a:pt x="45" y="190"/>
                    </a:lnTo>
                    <a:lnTo>
                      <a:pt x="30" y="225"/>
                    </a:lnTo>
                    <a:lnTo>
                      <a:pt x="20" y="259"/>
                    </a:lnTo>
                    <a:lnTo>
                      <a:pt x="10" y="293"/>
                    </a:lnTo>
                    <a:lnTo>
                      <a:pt x="5" y="327"/>
                    </a:lnTo>
                    <a:lnTo>
                      <a:pt x="0" y="367"/>
                    </a:lnTo>
                    <a:lnTo>
                      <a:pt x="54" y="36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79" name="Freeform 2073"/>
              <p:cNvSpPr>
                <a:spLocks/>
              </p:cNvSpPr>
              <p:nvPr/>
            </p:nvSpPr>
            <p:spPr bwMode="auto">
              <a:xfrm>
                <a:off x="2350" y="2040"/>
                <a:ext cx="460" cy="230"/>
              </a:xfrm>
              <a:custGeom>
                <a:avLst/>
                <a:gdLst>
                  <a:gd name="T0" fmla="*/ 30 w 460"/>
                  <a:gd name="T1" fmla="*/ 0 h 230"/>
                  <a:gd name="T2" fmla="*/ 30 w 460"/>
                  <a:gd name="T3" fmla="*/ 0 h 230"/>
                  <a:gd name="T4" fmla="*/ 35 w 460"/>
                  <a:gd name="T5" fmla="*/ 39 h 230"/>
                  <a:gd name="T6" fmla="*/ 44 w 460"/>
                  <a:gd name="T7" fmla="*/ 78 h 230"/>
                  <a:gd name="T8" fmla="*/ 64 w 460"/>
                  <a:gd name="T9" fmla="*/ 112 h 230"/>
                  <a:gd name="T10" fmla="*/ 88 w 460"/>
                  <a:gd name="T11" fmla="*/ 141 h 230"/>
                  <a:gd name="T12" fmla="*/ 118 w 460"/>
                  <a:gd name="T13" fmla="*/ 166 h 230"/>
                  <a:gd name="T14" fmla="*/ 152 w 460"/>
                  <a:gd name="T15" fmla="*/ 186 h 230"/>
                  <a:gd name="T16" fmla="*/ 186 w 460"/>
                  <a:gd name="T17" fmla="*/ 195 h 230"/>
                  <a:gd name="T18" fmla="*/ 230 w 460"/>
                  <a:gd name="T19" fmla="*/ 200 h 230"/>
                  <a:gd name="T20" fmla="*/ 230 w 460"/>
                  <a:gd name="T21" fmla="*/ 200 h 230"/>
                  <a:gd name="T22" fmla="*/ 269 w 460"/>
                  <a:gd name="T23" fmla="*/ 195 h 230"/>
                  <a:gd name="T24" fmla="*/ 309 w 460"/>
                  <a:gd name="T25" fmla="*/ 186 h 230"/>
                  <a:gd name="T26" fmla="*/ 338 w 460"/>
                  <a:gd name="T27" fmla="*/ 166 h 230"/>
                  <a:gd name="T28" fmla="*/ 372 w 460"/>
                  <a:gd name="T29" fmla="*/ 141 h 230"/>
                  <a:gd name="T30" fmla="*/ 392 w 460"/>
                  <a:gd name="T31" fmla="*/ 112 h 230"/>
                  <a:gd name="T32" fmla="*/ 411 w 460"/>
                  <a:gd name="T33" fmla="*/ 78 h 230"/>
                  <a:gd name="T34" fmla="*/ 426 w 460"/>
                  <a:gd name="T35" fmla="*/ 39 h 230"/>
                  <a:gd name="T36" fmla="*/ 426 w 460"/>
                  <a:gd name="T37" fmla="*/ 0 h 230"/>
                  <a:gd name="T38" fmla="*/ 460 w 460"/>
                  <a:gd name="T39" fmla="*/ 0 h 230"/>
                  <a:gd name="T40" fmla="*/ 460 w 460"/>
                  <a:gd name="T41" fmla="*/ 0 h 230"/>
                  <a:gd name="T42" fmla="*/ 455 w 460"/>
                  <a:gd name="T43" fmla="*/ 49 h 230"/>
                  <a:gd name="T44" fmla="*/ 441 w 460"/>
                  <a:gd name="T45" fmla="*/ 93 h 230"/>
                  <a:gd name="T46" fmla="*/ 421 w 460"/>
                  <a:gd name="T47" fmla="*/ 132 h 230"/>
                  <a:gd name="T48" fmla="*/ 392 w 460"/>
                  <a:gd name="T49" fmla="*/ 166 h 230"/>
                  <a:gd name="T50" fmla="*/ 357 w 460"/>
                  <a:gd name="T51" fmla="*/ 190 h 230"/>
                  <a:gd name="T52" fmla="*/ 318 w 460"/>
                  <a:gd name="T53" fmla="*/ 215 h 230"/>
                  <a:gd name="T54" fmla="*/ 274 w 460"/>
                  <a:gd name="T55" fmla="*/ 225 h 230"/>
                  <a:gd name="T56" fmla="*/ 230 w 460"/>
                  <a:gd name="T57" fmla="*/ 230 h 230"/>
                  <a:gd name="T58" fmla="*/ 230 w 460"/>
                  <a:gd name="T59" fmla="*/ 230 h 230"/>
                  <a:gd name="T60" fmla="*/ 181 w 460"/>
                  <a:gd name="T61" fmla="*/ 225 h 230"/>
                  <a:gd name="T62" fmla="*/ 137 w 460"/>
                  <a:gd name="T63" fmla="*/ 215 h 230"/>
                  <a:gd name="T64" fmla="*/ 98 w 460"/>
                  <a:gd name="T65" fmla="*/ 190 h 230"/>
                  <a:gd name="T66" fmla="*/ 64 w 460"/>
                  <a:gd name="T67" fmla="*/ 166 h 230"/>
                  <a:gd name="T68" fmla="*/ 39 w 460"/>
                  <a:gd name="T69" fmla="*/ 132 h 230"/>
                  <a:gd name="T70" fmla="*/ 15 w 460"/>
                  <a:gd name="T71" fmla="*/ 93 h 230"/>
                  <a:gd name="T72" fmla="*/ 5 w 460"/>
                  <a:gd name="T73" fmla="*/ 49 h 230"/>
                  <a:gd name="T74" fmla="*/ 0 w 460"/>
                  <a:gd name="T75" fmla="*/ 0 h 230"/>
                  <a:gd name="T76" fmla="*/ 30 w 460"/>
                  <a:gd name="T7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0"/>
                    </a:moveTo>
                    <a:lnTo>
                      <a:pt x="30" y="0"/>
                    </a:lnTo>
                    <a:lnTo>
                      <a:pt x="35" y="39"/>
                    </a:lnTo>
                    <a:lnTo>
                      <a:pt x="44" y="78"/>
                    </a:lnTo>
                    <a:lnTo>
                      <a:pt x="64" y="112"/>
                    </a:lnTo>
                    <a:lnTo>
                      <a:pt x="88" y="141"/>
                    </a:lnTo>
                    <a:lnTo>
                      <a:pt x="118" y="166"/>
                    </a:lnTo>
                    <a:lnTo>
                      <a:pt x="152" y="186"/>
                    </a:lnTo>
                    <a:lnTo>
                      <a:pt x="186" y="195"/>
                    </a:lnTo>
                    <a:lnTo>
                      <a:pt x="230" y="200"/>
                    </a:lnTo>
                    <a:lnTo>
                      <a:pt x="230" y="200"/>
                    </a:lnTo>
                    <a:lnTo>
                      <a:pt x="269" y="195"/>
                    </a:lnTo>
                    <a:lnTo>
                      <a:pt x="309" y="186"/>
                    </a:lnTo>
                    <a:lnTo>
                      <a:pt x="338" y="166"/>
                    </a:lnTo>
                    <a:lnTo>
                      <a:pt x="372" y="141"/>
                    </a:lnTo>
                    <a:lnTo>
                      <a:pt x="392" y="112"/>
                    </a:lnTo>
                    <a:lnTo>
                      <a:pt x="411" y="78"/>
                    </a:lnTo>
                    <a:lnTo>
                      <a:pt x="426" y="39"/>
                    </a:lnTo>
                    <a:lnTo>
                      <a:pt x="426" y="0"/>
                    </a:lnTo>
                    <a:lnTo>
                      <a:pt x="460" y="0"/>
                    </a:lnTo>
                    <a:lnTo>
                      <a:pt x="460" y="0"/>
                    </a:lnTo>
                    <a:lnTo>
                      <a:pt x="455" y="49"/>
                    </a:lnTo>
                    <a:lnTo>
                      <a:pt x="441" y="93"/>
                    </a:lnTo>
                    <a:lnTo>
                      <a:pt x="421" y="132"/>
                    </a:lnTo>
                    <a:lnTo>
                      <a:pt x="392" y="166"/>
                    </a:lnTo>
                    <a:lnTo>
                      <a:pt x="357" y="190"/>
                    </a:lnTo>
                    <a:lnTo>
                      <a:pt x="318" y="215"/>
                    </a:lnTo>
                    <a:lnTo>
                      <a:pt x="274" y="225"/>
                    </a:lnTo>
                    <a:lnTo>
                      <a:pt x="230" y="230"/>
                    </a:lnTo>
                    <a:lnTo>
                      <a:pt x="230" y="230"/>
                    </a:lnTo>
                    <a:lnTo>
                      <a:pt x="181" y="225"/>
                    </a:lnTo>
                    <a:lnTo>
                      <a:pt x="137" y="215"/>
                    </a:lnTo>
                    <a:lnTo>
                      <a:pt x="98" y="190"/>
                    </a:lnTo>
                    <a:lnTo>
                      <a:pt x="64" y="166"/>
                    </a:lnTo>
                    <a:lnTo>
                      <a:pt x="39" y="132"/>
                    </a:lnTo>
                    <a:lnTo>
                      <a:pt x="15" y="93"/>
                    </a:lnTo>
                    <a:lnTo>
                      <a:pt x="5" y="49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0" name="Freeform 2074"/>
              <p:cNvSpPr>
                <a:spLocks/>
              </p:cNvSpPr>
              <p:nvPr/>
            </p:nvSpPr>
            <p:spPr bwMode="auto">
              <a:xfrm>
                <a:off x="2350" y="1810"/>
                <a:ext cx="460" cy="230"/>
              </a:xfrm>
              <a:custGeom>
                <a:avLst/>
                <a:gdLst>
                  <a:gd name="T0" fmla="*/ 30 w 460"/>
                  <a:gd name="T1" fmla="*/ 230 h 230"/>
                  <a:gd name="T2" fmla="*/ 30 w 460"/>
                  <a:gd name="T3" fmla="*/ 230 h 230"/>
                  <a:gd name="T4" fmla="*/ 35 w 460"/>
                  <a:gd name="T5" fmla="*/ 190 h 230"/>
                  <a:gd name="T6" fmla="*/ 44 w 460"/>
                  <a:gd name="T7" fmla="*/ 151 h 230"/>
                  <a:gd name="T8" fmla="*/ 64 w 460"/>
                  <a:gd name="T9" fmla="*/ 117 h 230"/>
                  <a:gd name="T10" fmla="*/ 88 w 460"/>
                  <a:gd name="T11" fmla="*/ 88 h 230"/>
                  <a:gd name="T12" fmla="*/ 118 w 460"/>
                  <a:gd name="T13" fmla="*/ 63 h 230"/>
                  <a:gd name="T14" fmla="*/ 152 w 460"/>
                  <a:gd name="T15" fmla="*/ 49 h 230"/>
                  <a:gd name="T16" fmla="*/ 186 w 460"/>
                  <a:gd name="T17" fmla="*/ 34 h 230"/>
                  <a:gd name="T18" fmla="*/ 230 w 460"/>
                  <a:gd name="T19" fmla="*/ 29 h 230"/>
                  <a:gd name="T20" fmla="*/ 230 w 460"/>
                  <a:gd name="T21" fmla="*/ 29 h 230"/>
                  <a:gd name="T22" fmla="*/ 269 w 460"/>
                  <a:gd name="T23" fmla="*/ 34 h 230"/>
                  <a:gd name="T24" fmla="*/ 309 w 460"/>
                  <a:gd name="T25" fmla="*/ 49 h 230"/>
                  <a:gd name="T26" fmla="*/ 338 w 460"/>
                  <a:gd name="T27" fmla="*/ 63 h 230"/>
                  <a:gd name="T28" fmla="*/ 372 w 460"/>
                  <a:gd name="T29" fmla="*/ 88 h 230"/>
                  <a:gd name="T30" fmla="*/ 392 w 460"/>
                  <a:gd name="T31" fmla="*/ 117 h 230"/>
                  <a:gd name="T32" fmla="*/ 411 w 460"/>
                  <a:gd name="T33" fmla="*/ 151 h 230"/>
                  <a:gd name="T34" fmla="*/ 426 w 460"/>
                  <a:gd name="T35" fmla="*/ 190 h 230"/>
                  <a:gd name="T36" fmla="*/ 426 w 460"/>
                  <a:gd name="T37" fmla="*/ 230 h 230"/>
                  <a:gd name="T38" fmla="*/ 460 w 460"/>
                  <a:gd name="T39" fmla="*/ 230 h 230"/>
                  <a:gd name="T40" fmla="*/ 460 w 460"/>
                  <a:gd name="T41" fmla="*/ 230 h 230"/>
                  <a:gd name="T42" fmla="*/ 455 w 460"/>
                  <a:gd name="T43" fmla="*/ 186 h 230"/>
                  <a:gd name="T44" fmla="*/ 441 w 460"/>
                  <a:gd name="T45" fmla="*/ 142 h 230"/>
                  <a:gd name="T46" fmla="*/ 421 w 460"/>
                  <a:gd name="T47" fmla="*/ 102 h 230"/>
                  <a:gd name="T48" fmla="*/ 392 w 460"/>
                  <a:gd name="T49" fmla="*/ 68 h 230"/>
                  <a:gd name="T50" fmla="*/ 357 w 460"/>
                  <a:gd name="T51" fmla="*/ 39 h 230"/>
                  <a:gd name="T52" fmla="*/ 318 w 460"/>
                  <a:gd name="T53" fmla="*/ 19 h 230"/>
                  <a:gd name="T54" fmla="*/ 274 w 460"/>
                  <a:gd name="T55" fmla="*/ 5 h 230"/>
                  <a:gd name="T56" fmla="*/ 230 w 460"/>
                  <a:gd name="T57" fmla="*/ 0 h 230"/>
                  <a:gd name="T58" fmla="*/ 230 w 460"/>
                  <a:gd name="T59" fmla="*/ 0 h 230"/>
                  <a:gd name="T60" fmla="*/ 181 w 460"/>
                  <a:gd name="T61" fmla="*/ 5 h 230"/>
                  <a:gd name="T62" fmla="*/ 137 w 460"/>
                  <a:gd name="T63" fmla="*/ 19 h 230"/>
                  <a:gd name="T64" fmla="*/ 98 w 460"/>
                  <a:gd name="T65" fmla="*/ 39 h 230"/>
                  <a:gd name="T66" fmla="*/ 64 w 460"/>
                  <a:gd name="T67" fmla="*/ 68 h 230"/>
                  <a:gd name="T68" fmla="*/ 39 w 460"/>
                  <a:gd name="T69" fmla="*/ 102 h 230"/>
                  <a:gd name="T70" fmla="*/ 15 w 460"/>
                  <a:gd name="T71" fmla="*/ 142 h 230"/>
                  <a:gd name="T72" fmla="*/ 5 w 460"/>
                  <a:gd name="T73" fmla="*/ 186 h 230"/>
                  <a:gd name="T74" fmla="*/ 0 w 460"/>
                  <a:gd name="T75" fmla="*/ 230 h 230"/>
                  <a:gd name="T76" fmla="*/ 30 w 460"/>
                  <a:gd name="T77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230"/>
                    </a:moveTo>
                    <a:lnTo>
                      <a:pt x="30" y="230"/>
                    </a:lnTo>
                    <a:lnTo>
                      <a:pt x="35" y="190"/>
                    </a:lnTo>
                    <a:lnTo>
                      <a:pt x="44" y="151"/>
                    </a:lnTo>
                    <a:lnTo>
                      <a:pt x="64" y="117"/>
                    </a:lnTo>
                    <a:lnTo>
                      <a:pt x="88" y="88"/>
                    </a:lnTo>
                    <a:lnTo>
                      <a:pt x="118" y="63"/>
                    </a:lnTo>
                    <a:lnTo>
                      <a:pt x="152" y="49"/>
                    </a:lnTo>
                    <a:lnTo>
                      <a:pt x="186" y="34"/>
                    </a:lnTo>
                    <a:lnTo>
                      <a:pt x="230" y="29"/>
                    </a:lnTo>
                    <a:lnTo>
                      <a:pt x="230" y="29"/>
                    </a:lnTo>
                    <a:lnTo>
                      <a:pt x="269" y="34"/>
                    </a:lnTo>
                    <a:lnTo>
                      <a:pt x="309" y="49"/>
                    </a:lnTo>
                    <a:lnTo>
                      <a:pt x="338" y="63"/>
                    </a:lnTo>
                    <a:lnTo>
                      <a:pt x="372" y="88"/>
                    </a:lnTo>
                    <a:lnTo>
                      <a:pt x="392" y="117"/>
                    </a:lnTo>
                    <a:lnTo>
                      <a:pt x="411" y="151"/>
                    </a:lnTo>
                    <a:lnTo>
                      <a:pt x="426" y="190"/>
                    </a:lnTo>
                    <a:lnTo>
                      <a:pt x="426" y="230"/>
                    </a:lnTo>
                    <a:lnTo>
                      <a:pt x="460" y="230"/>
                    </a:lnTo>
                    <a:lnTo>
                      <a:pt x="460" y="230"/>
                    </a:lnTo>
                    <a:lnTo>
                      <a:pt x="455" y="186"/>
                    </a:lnTo>
                    <a:lnTo>
                      <a:pt x="441" y="142"/>
                    </a:lnTo>
                    <a:lnTo>
                      <a:pt x="421" y="102"/>
                    </a:lnTo>
                    <a:lnTo>
                      <a:pt x="392" y="68"/>
                    </a:lnTo>
                    <a:lnTo>
                      <a:pt x="357" y="39"/>
                    </a:lnTo>
                    <a:lnTo>
                      <a:pt x="318" y="19"/>
                    </a:lnTo>
                    <a:lnTo>
                      <a:pt x="274" y="5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181" y="5"/>
                    </a:lnTo>
                    <a:lnTo>
                      <a:pt x="137" y="19"/>
                    </a:lnTo>
                    <a:lnTo>
                      <a:pt x="98" y="39"/>
                    </a:lnTo>
                    <a:lnTo>
                      <a:pt x="64" y="68"/>
                    </a:lnTo>
                    <a:lnTo>
                      <a:pt x="39" y="102"/>
                    </a:lnTo>
                    <a:lnTo>
                      <a:pt x="15" y="142"/>
                    </a:lnTo>
                    <a:lnTo>
                      <a:pt x="5" y="186"/>
                    </a:lnTo>
                    <a:lnTo>
                      <a:pt x="0" y="230"/>
                    </a:lnTo>
                    <a:lnTo>
                      <a:pt x="30" y="23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1" name="Freeform 2075"/>
              <p:cNvSpPr>
                <a:spLocks/>
              </p:cNvSpPr>
              <p:nvPr/>
            </p:nvSpPr>
            <p:spPr bwMode="auto">
              <a:xfrm>
                <a:off x="2463" y="2040"/>
                <a:ext cx="230" cy="117"/>
              </a:xfrm>
              <a:custGeom>
                <a:avLst/>
                <a:gdLst>
                  <a:gd name="T0" fmla="*/ 15 w 230"/>
                  <a:gd name="T1" fmla="*/ 0 h 117"/>
                  <a:gd name="T2" fmla="*/ 15 w 230"/>
                  <a:gd name="T3" fmla="*/ 0 h 117"/>
                  <a:gd name="T4" fmla="*/ 19 w 230"/>
                  <a:gd name="T5" fmla="*/ 19 h 117"/>
                  <a:gd name="T6" fmla="*/ 24 w 230"/>
                  <a:gd name="T7" fmla="*/ 39 h 117"/>
                  <a:gd name="T8" fmla="*/ 34 w 230"/>
                  <a:gd name="T9" fmla="*/ 58 h 117"/>
                  <a:gd name="T10" fmla="*/ 44 w 230"/>
                  <a:gd name="T11" fmla="*/ 73 h 117"/>
                  <a:gd name="T12" fmla="*/ 59 w 230"/>
                  <a:gd name="T13" fmla="*/ 83 h 117"/>
                  <a:gd name="T14" fmla="*/ 78 w 230"/>
                  <a:gd name="T15" fmla="*/ 93 h 117"/>
                  <a:gd name="T16" fmla="*/ 98 w 230"/>
                  <a:gd name="T17" fmla="*/ 97 h 117"/>
                  <a:gd name="T18" fmla="*/ 117 w 230"/>
                  <a:gd name="T19" fmla="*/ 102 h 117"/>
                  <a:gd name="T20" fmla="*/ 117 w 230"/>
                  <a:gd name="T21" fmla="*/ 102 h 117"/>
                  <a:gd name="T22" fmla="*/ 137 w 230"/>
                  <a:gd name="T23" fmla="*/ 97 h 117"/>
                  <a:gd name="T24" fmla="*/ 156 w 230"/>
                  <a:gd name="T25" fmla="*/ 93 h 117"/>
                  <a:gd name="T26" fmla="*/ 171 w 230"/>
                  <a:gd name="T27" fmla="*/ 83 h 117"/>
                  <a:gd name="T28" fmla="*/ 186 w 230"/>
                  <a:gd name="T29" fmla="*/ 73 h 117"/>
                  <a:gd name="T30" fmla="*/ 200 w 230"/>
                  <a:gd name="T31" fmla="*/ 58 h 117"/>
                  <a:gd name="T32" fmla="*/ 205 w 230"/>
                  <a:gd name="T33" fmla="*/ 39 h 117"/>
                  <a:gd name="T34" fmla="*/ 215 w 230"/>
                  <a:gd name="T35" fmla="*/ 19 h 117"/>
                  <a:gd name="T36" fmla="*/ 215 w 230"/>
                  <a:gd name="T37" fmla="*/ 0 h 117"/>
                  <a:gd name="T38" fmla="*/ 230 w 230"/>
                  <a:gd name="T39" fmla="*/ 0 h 117"/>
                  <a:gd name="T40" fmla="*/ 230 w 230"/>
                  <a:gd name="T41" fmla="*/ 0 h 117"/>
                  <a:gd name="T42" fmla="*/ 230 w 230"/>
                  <a:gd name="T43" fmla="*/ 24 h 117"/>
                  <a:gd name="T44" fmla="*/ 220 w 230"/>
                  <a:gd name="T45" fmla="*/ 44 h 117"/>
                  <a:gd name="T46" fmla="*/ 210 w 230"/>
                  <a:gd name="T47" fmla="*/ 63 h 117"/>
                  <a:gd name="T48" fmla="*/ 196 w 230"/>
                  <a:gd name="T49" fmla="*/ 83 h 117"/>
                  <a:gd name="T50" fmla="*/ 181 w 230"/>
                  <a:gd name="T51" fmla="*/ 97 h 117"/>
                  <a:gd name="T52" fmla="*/ 161 w 230"/>
                  <a:gd name="T53" fmla="*/ 107 h 117"/>
                  <a:gd name="T54" fmla="*/ 137 w 230"/>
                  <a:gd name="T55" fmla="*/ 112 h 117"/>
                  <a:gd name="T56" fmla="*/ 117 w 230"/>
                  <a:gd name="T57" fmla="*/ 117 h 117"/>
                  <a:gd name="T58" fmla="*/ 117 w 230"/>
                  <a:gd name="T59" fmla="*/ 117 h 117"/>
                  <a:gd name="T60" fmla="*/ 93 w 230"/>
                  <a:gd name="T61" fmla="*/ 112 h 117"/>
                  <a:gd name="T62" fmla="*/ 73 w 230"/>
                  <a:gd name="T63" fmla="*/ 107 h 117"/>
                  <a:gd name="T64" fmla="*/ 54 w 230"/>
                  <a:gd name="T65" fmla="*/ 97 h 117"/>
                  <a:gd name="T66" fmla="*/ 34 w 230"/>
                  <a:gd name="T67" fmla="*/ 83 h 117"/>
                  <a:gd name="T68" fmla="*/ 19 w 230"/>
                  <a:gd name="T69" fmla="*/ 63 h 117"/>
                  <a:gd name="T70" fmla="*/ 10 w 230"/>
                  <a:gd name="T71" fmla="*/ 44 h 117"/>
                  <a:gd name="T72" fmla="*/ 5 w 230"/>
                  <a:gd name="T73" fmla="*/ 24 h 117"/>
                  <a:gd name="T74" fmla="*/ 0 w 230"/>
                  <a:gd name="T75" fmla="*/ 0 h 117"/>
                  <a:gd name="T76" fmla="*/ 15 w 230"/>
                  <a:gd name="T7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7">
                    <a:moveTo>
                      <a:pt x="15" y="0"/>
                    </a:moveTo>
                    <a:lnTo>
                      <a:pt x="15" y="0"/>
                    </a:lnTo>
                    <a:lnTo>
                      <a:pt x="19" y="19"/>
                    </a:lnTo>
                    <a:lnTo>
                      <a:pt x="24" y="39"/>
                    </a:lnTo>
                    <a:lnTo>
                      <a:pt x="34" y="58"/>
                    </a:lnTo>
                    <a:lnTo>
                      <a:pt x="44" y="73"/>
                    </a:lnTo>
                    <a:lnTo>
                      <a:pt x="59" y="83"/>
                    </a:lnTo>
                    <a:lnTo>
                      <a:pt x="78" y="93"/>
                    </a:lnTo>
                    <a:lnTo>
                      <a:pt x="98" y="97"/>
                    </a:lnTo>
                    <a:lnTo>
                      <a:pt x="117" y="102"/>
                    </a:lnTo>
                    <a:lnTo>
                      <a:pt x="117" y="102"/>
                    </a:lnTo>
                    <a:lnTo>
                      <a:pt x="137" y="97"/>
                    </a:lnTo>
                    <a:lnTo>
                      <a:pt x="156" y="93"/>
                    </a:lnTo>
                    <a:lnTo>
                      <a:pt x="171" y="83"/>
                    </a:lnTo>
                    <a:lnTo>
                      <a:pt x="186" y="73"/>
                    </a:lnTo>
                    <a:lnTo>
                      <a:pt x="200" y="58"/>
                    </a:lnTo>
                    <a:lnTo>
                      <a:pt x="205" y="3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24"/>
                    </a:lnTo>
                    <a:lnTo>
                      <a:pt x="220" y="44"/>
                    </a:lnTo>
                    <a:lnTo>
                      <a:pt x="210" y="63"/>
                    </a:lnTo>
                    <a:lnTo>
                      <a:pt x="196" y="83"/>
                    </a:lnTo>
                    <a:lnTo>
                      <a:pt x="181" y="97"/>
                    </a:lnTo>
                    <a:lnTo>
                      <a:pt x="161" y="107"/>
                    </a:lnTo>
                    <a:lnTo>
                      <a:pt x="137" y="112"/>
                    </a:lnTo>
                    <a:lnTo>
                      <a:pt x="117" y="117"/>
                    </a:lnTo>
                    <a:lnTo>
                      <a:pt x="117" y="117"/>
                    </a:lnTo>
                    <a:lnTo>
                      <a:pt x="93" y="112"/>
                    </a:lnTo>
                    <a:lnTo>
                      <a:pt x="73" y="107"/>
                    </a:lnTo>
                    <a:lnTo>
                      <a:pt x="54" y="97"/>
                    </a:lnTo>
                    <a:lnTo>
                      <a:pt x="34" y="83"/>
                    </a:lnTo>
                    <a:lnTo>
                      <a:pt x="19" y="63"/>
                    </a:lnTo>
                    <a:lnTo>
                      <a:pt x="10" y="44"/>
                    </a:lnTo>
                    <a:lnTo>
                      <a:pt x="5" y="24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2" name="Freeform 2076"/>
              <p:cNvSpPr>
                <a:spLocks/>
              </p:cNvSpPr>
              <p:nvPr/>
            </p:nvSpPr>
            <p:spPr bwMode="auto">
              <a:xfrm>
                <a:off x="2463" y="1927"/>
                <a:ext cx="230" cy="113"/>
              </a:xfrm>
              <a:custGeom>
                <a:avLst/>
                <a:gdLst>
                  <a:gd name="T0" fmla="*/ 15 w 230"/>
                  <a:gd name="T1" fmla="*/ 113 h 113"/>
                  <a:gd name="T2" fmla="*/ 15 w 230"/>
                  <a:gd name="T3" fmla="*/ 113 h 113"/>
                  <a:gd name="T4" fmla="*/ 19 w 230"/>
                  <a:gd name="T5" fmla="*/ 93 h 113"/>
                  <a:gd name="T6" fmla="*/ 24 w 230"/>
                  <a:gd name="T7" fmla="*/ 73 h 113"/>
                  <a:gd name="T8" fmla="*/ 34 w 230"/>
                  <a:gd name="T9" fmla="*/ 59 h 113"/>
                  <a:gd name="T10" fmla="*/ 44 w 230"/>
                  <a:gd name="T11" fmla="*/ 44 h 113"/>
                  <a:gd name="T12" fmla="*/ 59 w 230"/>
                  <a:gd name="T13" fmla="*/ 29 h 113"/>
                  <a:gd name="T14" fmla="*/ 78 w 230"/>
                  <a:gd name="T15" fmla="*/ 20 h 113"/>
                  <a:gd name="T16" fmla="*/ 98 w 230"/>
                  <a:gd name="T17" fmla="*/ 15 h 113"/>
                  <a:gd name="T18" fmla="*/ 117 w 230"/>
                  <a:gd name="T19" fmla="*/ 15 h 113"/>
                  <a:gd name="T20" fmla="*/ 117 w 230"/>
                  <a:gd name="T21" fmla="*/ 15 h 113"/>
                  <a:gd name="T22" fmla="*/ 137 w 230"/>
                  <a:gd name="T23" fmla="*/ 15 h 113"/>
                  <a:gd name="T24" fmla="*/ 156 w 230"/>
                  <a:gd name="T25" fmla="*/ 20 h 113"/>
                  <a:gd name="T26" fmla="*/ 171 w 230"/>
                  <a:gd name="T27" fmla="*/ 29 h 113"/>
                  <a:gd name="T28" fmla="*/ 186 w 230"/>
                  <a:gd name="T29" fmla="*/ 44 h 113"/>
                  <a:gd name="T30" fmla="*/ 200 w 230"/>
                  <a:gd name="T31" fmla="*/ 59 h 113"/>
                  <a:gd name="T32" fmla="*/ 205 w 230"/>
                  <a:gd name="T33" fmla="*/ 73 h 113"/>
                  <a:gd name="T34" fmla="*/ 215 w 230"/>
                  <a:gd name="T35" fmla="*/ 93 h 113"/>
                  <a:gd name="T36" fmla="*/ 215 w 230"/>
                  <a:gd name="T37" fmla="*/ 113 h 113"/>
                  <a:gd name="T38" fmla="*/ 230 w 230"/>
                  <a:gd name="T39" fmla="*/ 113 h 113"/>
                  <a:gd name="T40" fmla="*/ 230 w 230"/>
                  <a:gd name="T41" fmla="*/ 113 h 113"/>
                  <a:gd name="T42" fmla="*/ 230 w 230"/>
                  <a:gd name="T43" fmla="*/ 88 h 113"/>
                  <a:gd name="T44" fmla="*/ 220 w 230"/>
                  <a:gd name="T45" fmla="*/ 69 h 113"/>
                  <a:gd name="T46" fmla="*/ 210 w 230"/>
                  <a:gd name="T47" fmla="*/ 49 h 113"/>
                  <a:gd name="T48" fmla="*/ 196 w 230"/>
                  <a:gd name="T49" fmla="*/ 34 h 113"/>
                  <a:gd name="T50" fmla="*/ 181 w 230"/>
                  <a:gd name="T51" fmla="*/ 20 h 113"/>
                  <a:gd name="T52" fmla="*/ 161 w 230"/>
                  <a:gd name="T53" fmla="*/ 10 h 113"/>
                  <a:gd name="T54" fmla="*/ 137 w 230"/>
                  <a:gd name="T55" fmla="*/ 0 h 113"/>
                  <a:gd name="T56" fmla="*/ 117 w 230"/>
                  <a:gd name="T57" fmla="*/ 0 h 113"/>
                  <a:gd name="T58" fmla="*/ 117 w 230"/>
                  <a:gd name="T59" fmla="*/ 0 h 113"/>
                  <a:gd name="T60" fmla="*/ 93 w 230"/>
                  <a:gd name="T61" fmla="*/ 0 h 113"/>
                  <a:gd name="T62" fmla="*/ 73 w 230"/>
                  <a:gd name="T63" fmla="*/ 10 h 113"/>
                  <a:gd name="T64" fmla="*/ 54 w 230"/>
                  <a:gd name="T65" fmla="*/ 20 h 113"/>
                  <a:gd name="T66" fmla="*/ 34 w 230"/>
                  <a:gd name="T67" fmla="*/ 34 h 113"/>
                  <a:gd name="T68" fmla="*/ 19 w 230"/>
                  <a:gd name="T69" fmla="*/ 49 h 113"/>
                  <a:gd name="T70" fmla="*/ 10 w 230"/>
                  <a:gd name="T71" fmla="*/ 69 h 113"/>
                  <a:gd name="T72" fmla="*/ 5 w 230"/>
                  <a:gd name="T73" fmla="*/ 88 h 113"/>
                  <a:gd name="T74" fmla="*/ 0 w 230"/>
                  <a:gd name="T75" fmla="*/ 113 h 113"/>
                  <a:gd name="T76" fmla="*/ 15 w 230"/>
                  <a:gd name="T7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3">
                    <a:moveTo>
                      <a:pt x="15" y="113"/>
                    </a:moveTo>
                    <a:lnTo>
                      <a:pt x="15" y="113"/>
                    </a:lnTo>
                    <a:lnTo>
                      <a:pt x="19" y="93"/>
                    </a:lnTo>
                    <a:lnTo>
                      <a:pt x="24" y="73"/>
                    </a:lnTo>
                    <a:lnTo>
                      <a:pt x="34" y="59"/>
                    </a:lnTo>
                    <a:lnTo>
                      <a:pt x="44" y="44"/>
                    </a:lnTo>
                    <a:lnTo>
                      <a:pt x="59" y="29"/>
                    </a:lnTo>
                    <a:lnTo>
                      <a:pt x="78" y="20"/>
                    </a:lnTo>
                    <a:lnTo>
                      <a:pt x="98" y="15"/>
                    </a:lnTo>
                    <a:lnTo>
                      <a:pt x="117" y="15"/>
                    </a:lnTo>
                    <a:lnTo>
                      <a:pt x="117" y="15"/>
                    </a:lnTo>
                    <a:lnTo>
                      <a:pt x="137" y="15"/>
                    </a:lnTo>
                    <a:lnTo>
                      <a:pt x="156" y="20"/>
                    </a:lnTo>
                    <a:lnTo>
                      <a:pt x="171" y="29"/>
                    </a:lnTo>
                    <a:lnTo>
                      <a:pt x="186" y="44"/>
                    </a:lnTo>
                    <a:lnTo>
                      <a:pt x="200" y="59"/>
                    </a:lnTo>
                    <a:lnTo>
                      <a:pt x="205" y="73"/>
                    </a:lnTo>
                    <a:lnTo>
                      <a:pt x="215" y="93"/>
                    </a:lnTo>
                    <a:lnTo>
                      <a:pt x="215" y="113"/>
                    </a:lnTo>
                    <a:lnTo>
                      <a:pt x="230" y="113"/>
                    </a:lnTo>
                    <a:lnTo>
                      <a:pt x="230" y="113"/>
                    </a:lnTo>
                    <a:lnTo>
                      <a:pt x="230" y="88"/>
                    </a:lnTo>
                    <a:lnTo>
                      <a:pt x="220" y="69"/>
                    </a:lnTo>
                    <a:lnTo>
                      <a:pt x="210" y="49"/>
                    </a:lnTo>
                    <a:lnTo>
                      <a:pt x="196" y="34"/>
                    </a:lnTo>
                    <a:lnTo>
                      <a:pt x="181" y="20"/>
                    </a:lnTo>
                    <a:lnTo>
                      <a:pt x="161" y="10"/>
                    </a:lnTo>
                    <a:lnTo>
                      <a:pt x="13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73" y="10"/>
                    </a:lnTo>
                    <a:lnTo>
                      <a:pt x="54" y="20"/>
                    </a:lnTo>
                    <a:lnTo>
                      <a:pt x="34" y="34"/>
                    </a:lnTo>
                    <a:lnTo>
                      <a:pt x="19" y="49"/>
                    </a:lnTo>
                    <a:lnTo>
                      <a:pt x="10" y="69"/>
                    </a:lnTo>
                    <a:lnTo>
                      <a:pt x="5" y="88"/>
                    </a:lnTo>
                    <a:lnTo>
                      <a:pt x="0" y="113"/>
                    </a:lnTo>
                    <a:lnTo>
                      <a:pt x="15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3" name="Rectangle 2077"/>
              <p:cNvSpPr>
                <a:spLocks noChangeArrowheads="1"/>
              </p:cNvSpPr>
              <p:nvPr/>
            </p:nvSpPr>
            <p:spPr bwMode="auto">
              <a:xfrm>
                <a:off x="2150" y="2030"/>
                <a:ext cx="171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4" name="Rectangle 2078"/>
              <p:cNvSpPr>
                <a:spLocks noChangeArrowheads="1"/>
              </p:cNvSpPr>
              <p:nvPr/>
            </p:nvSpPr>
            <p:spPr bwMode="auto">
              <a:xfrm>
                <a:off x="2840" y="2030"/>
                <a:ext cx="166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5" name="Rectangle 2079"/>
              <p:cNvSpPr>
                <a:spLocks noChangeArrowheads="1"/>
              </p:cNvSpPr>
              <p:nvPr/>
            </p:nvSpPr>
            <p:spPr bwMode="auto">
              <a:xfrm>
                <a:off x="2570" y="1609"/>
                <a:ext cx="15" cy="17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6" name="Rectangle 2080"/>
              <p:cNvSpPr>
                <a:spLocks noChangeArrowheads="1"/>
              </p:cNvSpPr>
              <p:nvPr/>
            </p:nvSpPr>
            <p:spPr bwMode="auto">
              <a:xfrm>
                <a:off x="2570" y="2299"/>
                <a:ext cx="15" cy="16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7" name="Freeform 2081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8" name="Freeform 2082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9" name="Freeform 2083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0" name="Freeform 2084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1" name="Freeform 2085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2" name="Freeform 2086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3" name="Freeform 2087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4" name="Freeform 2088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5" name="Freeform 2089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6" name="Freeform 2090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7" name="Freeform 2091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8" name="Freeform 2092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9" name="Freeform 2093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0" name="Freeform 2094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1" name="Freeform 2095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2" name="Freeform 2096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3" name="Freeform 2097"/>
              <p:cNvSpPr>
                <a:spLocks/>
              </p:cNvSpPr>
              <p:nvPr/>
            </p:nvSpPr>
            <p:spPr bwMode="auto">
              <a:xfrm>
                <a:off x="2345" y="1487"/>
                <a:ext cx="690" cy="699"/>
              </a:xfrm>
              <a:custGeom>
                <a:avLst/>
                <a:gdLst>
                  <a:gd name="T0" fmla="*/ 690 w 690"/>
                  <a:gd name="T1" fmla="*/ 63 h 699"/>
                  <a:gd name="T2" fmla="*/ 245 w 690"/>
                  <a:gd name="T3" fmla="*/ 699 h 699"/>
                  <a:gd name="T4" fmla="*/ 0 w 690"/>
                  <a:gd name="T5" fmla="*/ 445 h 699"/>
                  <a:gd name="T6" fmla="*/ 74 w 690"/>
                  <a:gd name="T7" fmla="*/ 381 h 699"/>
                  <a:gd name="T8" fmla="*/ 245 w 690"/>
                  <a:gd name="T9" fmla="*/ 616 h 699"/>
                  <a:gd name="T10" fmla="*/ 612 w 690"/>
                  <a:gd name="T11" fmla="*/ 0 h 699"/>
                  <a:gd name="T12" fmla="*/ 690 w 690"/>
                  <a:gd name="T13" fmla="*/ 63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0" h="699">
                    <a:moveTo>
                      <a:pt x="690" y="63"/>
                    </a:moveTo>
                    <a:lnTo>
                      <a:pt x="245" y="699"/>
                    </a:lnTo>
                    <a:lnTo>
                      <a:pt x="0" y="445"/>
                    </a:lnTo>
                    <a:lnTo>
                      <a:pt x="74" y="381"/>
                    </a:lnTo>
                    <a:lnTo>
                      <a:pt x="245" y="616"/>
                    </a:lnTo>
                    <a:lnTo>
                      <a:pt x="612" y="0"/>
                    </a:lnTo>
                    <a:lnTo>
                      <a:pt x="690" y="6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4" name="Freeform 2098"/>
              <p:cNvSpPr>
                <a:spLocks/>
              </p:cNvSpPr>
              <p:nvPr/>
            </p:nvSpPr>
            <p:spPr bwMode="auto">
              <a:xfrm>
                <a:off x="2345" y="1550"/>
                <a:ext cx="690" cy="636"/>
              </a:xfrm>
              <a:custGeom>
                <a:avLst/>
                <a:gdLst>
                  <a:gd name="T0" fmla="*/ 690 w 690"/>
                  <a:gd name="T1" fmla="*/ 0 h 636"/>
                  <a:gd name="T2" fmla="*/ 245 w 690"/>
                  <a:gd name="T3" fmla="*/ 636 h 636"/>
                  <a:gd name="T4" fmla="*/ 0 w 690"/>
                  <a:gd name="T5" fmla="*/ 382 h 636"/>
                  <a:gd name="T6" fmla="*/ 240 w 690"/>
                  <a:gd name="T7" fmla="*/ 592 h 636"/>
                  <a:gd name="T8" fmla="*/ 690 w 690"/>
                  <a:gd name="T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0" h="636">
                    <a:moveTo>
                      <a:pt x="690" y="0"/>
                    </a:moveTo>
                    <a:lnTo>
                      <a:pt x="245" y="636"/>
                    </a:lnTo>
                    <a:lnTo>
                      <a:pt x="0" y="382"/>
                    </a:lnTo>
                    <a:lnTo>
                      <a:pt x="240" y="592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</p:grpSp>
      </p:grpSp>
      <p:pic>
        <p:nvPicPr>
          <p:cNvPr id="170020" name="Picture 36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94" y="2166218"/>
            <a:ext cx="6526659" cy="2635707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olid"/>
            <a:miter lim="800000"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2" name="McKSticker"/>
          <p:cNvGrpSpPr/>
          <p:nvPr/>
        </p:nvGrpSpPr>
        <p:grpSpPr>
          <a:xfrm>
            <a:off x="6381702" y="1387714"/>
            <a:ext cx="2366482" cy="181588"/>
            <a:chOff x="6374293" y="285750"/>
            <a:chExt cx="2366482" cy="181588"/>
          </a:xfrm>
        </p:grpSpPr>
        <p:sp>
          <p:nvSpPr>
            <p:cNvPr id="83" name="StickerRectangle"/>
            <p:cNvSpPr>
              <a:spLocks noChangeArrowheads="1"/>
            </p:cNvSpPr>
            <p:nvPr/>
          </p:nvSpPr>
          <p:spPr bwMode="auto">
            <a:xfrm>
              <a:off x="6374293" y="285750"/>
              <a:ext cx="2366482" cy="1815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000" dirty="0" smtClean="0">
                  <a:solidFill>
                    <a:srgbClr val="808080"/>
                  </a:solidFill>
                  <a:latin typeface="+mn-lt"/>
                </a:rPr>
                <a:t>ПРИМЕР ЗАПОЛНЕННОГО ШАБЛОНА</a:t>
              </a:r>
              <a:endParaRPr lang="en-US" sz="10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84" name="AutoShape 31"/>
            <p:cNvCxnSpPr>
              <a:cxnSpLocks noChangeShapeType="1"/>
              <a:stCxn id="83" idx="2"/>
              <a:endCxn id="83" idx="4"/>
            </p:cNvCxnSpPr>
            <p:nvPr/>
          </p:nvCxnSpPr>
          <p:spPr bwMode="auto">
            <a:xfrm>
              <a:off x="6374293" y="285750"/>
              <a:ext cx="0" cy="18158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32"/>
            <p:cNvCxnSpPr>
              <a:cxnSpLocks noChangeShapeType="1"/>
              <a:stCxn id="83" idx="4"/>
              <a:endCxn id="83" idx="6"/>
            </p:cNvCxnSpPr>
            <p:nvPr/>
          </p:nvCxnSpPr>
          <p:spPr bwMode="auto">
            <a:xfrm>
              <a:off x="6374293" y="467338"/>
              <a:ext cx="236648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8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89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0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Открытие и подготовка ПСР-проекта</a:t>
              </a:r>
              <a:endParaRPr lang="ru-RU" sz="700" b="1" dirty="0"/>
            </a:p>
          </p:txBody>
        </p:sp>
      </p:grpSp>
      <p:grpSp>
        <p:nvGrpSpPr>
          <p:cNvPr id="91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2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0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Внедрение улучшений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1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102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3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104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5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6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107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08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09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0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260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231900" y="330438"/>
            <a:ext cx="6681176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Цели и описание документа</a:t>
            </a:r>
            <a:endParaRPr lang="en-US" dirty="0"/>
          </a:p>
        </p:txBody>
      </p:sp>
      <p:sp>
        <p:nvSpPr>
          <p:cNvPr id="2" name="Rectangle 2"/>
          <p:cNvSpPr txBox="1">
            <a:spLocks/>
          </p:cNvSpPr>
          <p:nvPr/>
        </p:nvSpPr>
        <p:spPr>
          <a:xfrm>
            <a:off x="1157875" y="1825173"/>
            <a:ext cx="6624411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800" dirty="0" smtClean="0"/>
              <a:t>Цель документа – обеспечить методологическую поддержку сотрудникам ГК и дочерних предприятий при реализации ПСР-проектов</a:t>
            </a:r>
          </a:p>
          <a:p>
            <a:pPr lvl="1"/>
            <a:endParaRPr lang="ru-RU" sz="1800" dirty="0" smtClean="0"/>
          </a:p>
          <a:p>
            <a:pPr lvl="1"/>
            <a:r>
              <a:rPr lang="ru-RU" sz="1800" dirty="0" smtClean="0"/>
              <a:t>Документ содержит описание типового подхода к</a:t>
            </a:r>
            <a:r>
              <a:rPr lang="en-US" sz="1800" dirty="0" smtClean="0"/>
              <a:t> </a:t>
            </a:r>
            <a:r>
              <a:rPr lang="ru-RU" sz="1800" dirty="0" smtClean="0"/>
              <a:t>реализации ПСР-проекта с шаблонами, рекомендованными к</a:t>
            </a:r>
            <a:r>
              <a:rPr lang="en-US" sz="1800" dirty="0" smtClean="0"/>
              <a:t> </a:t>
            </a:r>
            <a:r>
              <a:rPr lang="ru-RU" sz="1800" dirty="0" smtClean="0"/>
              <a:t>использованию</a:t>
            </a:r>
          </a:p>
          <a:p>
            <a:pPr lvl="1"/>
            <a:endParaRPr lang="ru-RU" sz="1800" dirty="0"/>
          </a:p>
          <a:p>
            <a:pPr lvl="1"/>
            <a:r>
              <a:rPr lang="ru-RU" sz="1800" dirty="0"/>
              <a:t>В случае возникновения вопросов по данной методологии просим обращаться в Проектный Офис ПСР: </a:t>
            </a:r>
            <a:r>
              <a:rPr lang="ru-RU" sz="1800" dirty="0" smtClean="0">
                <a:hlinkClick r:id="rId2"/>
              </a:rPr>
              <a:t>psr@rosatom.ru</a:t>
            </a:r>
            <a:endParaRPr lang="ru-RU" sz="1800" dirty="0" smtClean="0"/>
          </a:p>
        </p:txBody>
      </p:sp>
      <p:sp>
        <p:nvSpPr>
          <p:cNvPr id="13" name="Rectangle 12"/>
          <p:cNvSpPr>
            <a:spLocks/>
          </p:cNvSpPr>
          <p:nvPr/>
        </p:nvSpPr>
        <p:spPr>
          <a:xfrm>
            <a:off x="490754" y="1573620"/>
            <a:ext cx="7958653" cy="3806454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23734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840485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210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99" y="330438"/>
            <a:ext cx="6878717" cy="292388"/>
          </a:xfrm>
        </p:spPr>
        <p:txBody>
          <a:bodyPr/>
          <a:lstStyle/>
          <a:p>
            <a:pPr marL="444500"/>
            <a:r>
              <a:rPr lang="ru-RU" dirty="0" smtClean="0"/>
              <a:t>Обучение участников процесса</a:t>
            </a:r>
            <a:endParaRPr lang="ru-RU" dirty="0"/>
          </a:p>
        </p:txBody>
      </p:sp>
      <p:sp>
        <p:nvSpPr>
          <p:cNvPr id="65" name="Rectangle 52"/>
          <p:cNvSpPr txBox="1"/>
          <p:nvPr/>
        </p:nvSpPr>
        <p:spPr>
          <a:xfrm>
            <a:off x="2179177" y="1569302"/>
            <a:ext cx="6639508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45720" tIns="0" rIns="4572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ru-RU" sz="1000" dirty="0"/>
          </a:p>
        </p:txBody>
      </p:sp>
      <p:sp>
        <p:nvSpPr>
          <p:cNvPr id="66" name="Oval 24"/>
          <p:cNvSpPr>
            <a:spLocks noChangeAspect="1" noChangeArrowheads="1"/>
          </p:cNvSpPr>
          <p:nvPr/>
        </p:nvSpPr>
        <p:spPr bwMode="auto">
          <a:xfrm>
            <a:off x="1250655" y="303542"/>
            <a:ext cx="360000" cy="3600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cs typeface="Arial"/>
              </a:rPr>
              <a:t>3.4</a:t>
            </a:r>
            <a:endParaRPr lang="ru-RU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Rectangle 52"/>
          <p:cNvSpPr txBox="1"/>
          <p:nvPr/>
        </p:nvSpPr>
        <p:spPr>
          <a:xfrm>
            <a:off x="354750" y="1569302"/>
            <a:ext cx="1777349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100" b="1" dirty="0" smtClean="0"/>
              <a:t>Основные шаги</a:t>
            </a:r>
            <a:endParaRPr lang="en-US" sz="1100" b="1" dirty="0" smtClean="0"/>
          </a:p>
          <a:p>
            <a:pPr>
              <a:spcBef>
                <a:spcPts val="600"/>
              </a:spcBef>
            </a:pPr>
            <a:endParaRPr lang="ru-RU" sz="1100" b="1" dirty="0"/>
          </a:p>
          <a:p>
            <a:pPr lvl="1">
              <a:spcBef>
                <a:spcPts val="600"/>
              </a:spcBef>
            </a:pPr>
            <a:r>
              <a:rPr lang="ru-RU" sz="1100" dirty="0" smtClean="0"/>
              <a:t>Заполнить шаблон по обучению участников процесса:</a:t>
            </a:r>
          </a:p>
          <a:p>
            <a:pPr marL="287338" lvl="2" indent="-169863">
              <a:spcBef>
                <a:spcPts val="600"/>
              </a:spcBef>
            </a:pPr>
            <a:r>
              <a:rPr lang="ru-RU" sz="1100" dirty="0" smtClean="0"/>
              <a:t>Определить </a:t>
            </a:r>
            <a:r>
              <a:rPr lang="ru-RU" sz="1100" dirty="0"/>
              <a:t>список и содержание тем для обучения участников процессов, что должно обеспечить плавный переход на новые процессы и закрепить </a:t>
            </a:r>
            <a:r>
              <a:rPr lang="ru-RU" sz="1100" dirty="0" smtClean="0"/>
              <a:t>изменения</a:t>
            </a:r>
          </a:p>
          <a:p>
            <a:pPr marL="287338" lvl="2" indent="-169863">
              <a:spcBef>
                <a:spcPts val="600"/>
              </a:spcBef>
            </a:pPr>
            <a:r>
              <a:rPr lang="ru-RU" sz="1100" dirty="0" smtClean="0"/>
              <a:t>Определить ответственного, участников, сроки и место обучения</a:t>
            </a:r>
            <a:endParaRPr lang="ru-RU" sz="1100" dirty="0"/>
          </a:p>
          <a:p>
            <a:pPr marL="23813" lvl="1" indent="-169863">
              <a:spcBef>
                <a:spcPts val="600"/>
              </a:spcBef>
            </a:pPr>
            <a:r>
              <a:rPr lang="ru-RU" sz="1100" dirty="0"/>
              <a:t>Провести обучение</a:t>
            </a:r>
          </a:p>
        </p:txBody>
      </p:sp>
      <p:sp>
        <p:nvSpPr>
          <p:cNvPr id="68" name="Rectangle 52"/>
          <p:cNvSpPr txBox="1">
            <a:spLocks/>
          </p:cNvSpPr>
          <p:nvPr/>
        </p:nvSpPr>
        <p:spPr>
          <a:xfrm>
            <a:off x="366805" y="975245"/>
            <a:ext cx="8062674" cy="55718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b="1" dirty="0" smtClean="0"/>
              <a:t>Для чего это нужно?</a:t>
            </a:r>
            <a:endParaRPr lang="ru-RU" sz="1100" b="1" dirty="0"/>
          </a:p>
          <a:p>
            <a:pPr lvl="1"/>
            <a:r>
              <a:rPr lang="ru-RU" sz="1100" dirty="0"/>
              <a:t>Д</a:t>
            </a:r>
            <a:r>
              <a:rPr lang="ru-RU" sz="1100" dirty="0" smtClean="0"/>
              <a:t>ля минимизации ошибок пользователей и повышения производительности</a:t>
            </a:r>
            <a:endParaRPr lang="ru-RU" sz="1100" dirty="0"/>
          </a:p>
        </p:txBody>
      </p:sp>
      <p:grpSp>
        <p:nvGrpSpPr>
          <p:cNvPr id="92" name="Group 91"/>
          <p:cNvGrpSpPr>
            <a:grpSpLocks/>
          </p:cNvGrpSpPr>
          <p:nvPr/>
        </p:nvGrpSpPr>
        <p:grpSpPr>
          <a:xfrm>
            <a:off x="70418" y="911028"/>
            <a:ext cx="827231" cy="685617"/>
            <a:chOff x="1169295" y="884766"/>
            <a:chExt cx="627161" cy="515673"/>
          </a:xfrm>
        </p:grpSpPr>
        <p:grpSp>
          <p:nvGrpSpPr>
            <p:cNvPr id="93" name="Group 92"/>
            <p:cNvGrpSpPr/>
            <p:nvPr>
              <p:custDataLst>
                <p:tags r:id="rId15"/>
              </p:custDataLst>
            </p:nvPr>
          </p:nvGrpSpPr>
          <p:grpSpPr>
            <a:xfrm>
              <a:off x="1169295" y="884766"/>
              <a:ext cx="627161" cy="515673"/>
              <a:chOff x="1515968" y="5382479"/>
              <a:chExt cx="613216" cy="504207"/>
            </a:xfrm>
          </p:grpSpPr>
          <p:pic>
            <p:nvPicPr>
              <p:cNvPr id="97" name="Picture 125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611"/>
              <a:stretch>
                <a:fillRect/>
              </a:stretch>
            </p:blipFill>
            <p:spPr bwMode="auto">
              <a:xfrm rot="19634544">
                <a:off x="1610009" y="5737730"/>
                <a:ext cx="519175" cy="148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7" name="Oval 15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515968" y="5382479"/>
                <a:ext cx="453272" cy="4532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ru-RU" sz="1000" dirty="0"/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1306317" y="986347"/>
              <a:ext cx="174625" cy="266700"/>
              <a:chOff x="-204305" y="977900"/>
              <a:chExt cx="174625" cy="266700"/>
            </a:xfrm>
          </p:grpSpPr>
          <p:sp>
            <p:nvSpPr>
              <p:cNvPr id="95" name="Freeform 38"/>
              <p:cNvSpPr>
                <a:spLocks/>
              </p:cNvSpPr>
              <p:nvPr/>
            </p:nvSpPr>
            <p:spPr bwMode="auto">
              <a:xfrm>
                <a:off x="-138113" y="1196975"/>
                <a:ext cx="47625" cy="47625"/>
              </a:xfrm>
              <a:custGeom>
                <a:avLst/>
                <a:gdLst>
                  <a:gd name="T0" fmla="*/ 220 w 220"/>
                  <a:gd name="T1" fmla="*/ 216 h 216"/>
                  <a:gd name="T2" fmla="*/ 220 w 220"/>
                  <a:gd name="T3" fmla="*/ 0 h 216"/>
                  <a:gd name="T4" fmla="*/ 4 w 220"/>
                  <a:gd name="T5" fmla="*/ 0 h 216"/>
                  <a:gd name="T6" fmla="*/ 7 w 220"/>
                  <a:gd name="T7" fmla="*/ 216 h 216"/>
                  <a:gd name="T8" fmla="*/ 220 w 220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216">
                    <a:moveTo>
                      <a:pt x="220" y="216"/>
                    </a:moveTo>
                    <a:cubicBezTo>
                      <a:pt x="220" y="144"/>
                      <a:pt x="220" y="72"/>
                      <a:pt x="220" y="0"/>
                    </a:cubicBezTo>
                    <a:cubicBezTo>
                      <a:pt x="148" y="0"/>
                      <a:pt x="76" y="0"/>
                      <a:pt x="4" y="0"/>
                    </a:cubicBezTo>
                    <a:cubicBezTo>
                      <a:pt x="6" y="71"/>
                      <a:pt x="0" y="150"/>
                      <a:pt x="7" y="216"/>
                    </a:cubicBezTo>
                    <a:cubicBezTo>
                      <a:pt x="78" y="216"/>
                      <a:pt x="149" y="216"/>
                      <a:pt x="220" y="21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6" name="Freeform 39"/>
              <p:cNvSpPr>
                <a:spLocks/>
              </p:cNvSpPr>
              <p:nvPr/>
            </p:nvSpPr>
            <p:spPr bwMode="auto">
              <a:xfrm>
                <a:off x="-204305" y="977900"/>
                <a:ext cx="174625" cy="203200"/>
              </a:xfrm>
              <a:custGeom>
                <a:avLst/>
                <a:gdLst>
                  <a:gd name="T0" fmla="*/ 498 w 789"/>
                  <a:gd name="T1" fmla="*/ 926 h 926"/>
                  <a:gd name="T2" fmla="*/ 714 w 789"/>
                  <a:gd name="T3" fmla="*/ 608 h 926"/>
                  <a:gd name="T4" fmla="*/ 789 w 789"/>
                  <a:gd name="T5" fmla="*/ 407 h 926"/>
                  <a:gd name="T6" fmla="*/ 717 w 789"/>
                  <a:gd name="T7" fmla="*/ 194 h 926"/>
                  <a:gd name="T8" fmla="*/ 120 w 789"/>
                  <a:gd name="T9" fmla="*/ 140 h 926"/>
                  <a:gd name="T10" fmla="*/ 0 w 789"/>
                  <a:gd name="T11" fmla="*/ 422 h 926"/>
                  <a:gd name="T12" fmla="*/ 222 w 789"/>
                  <a:gd name="T13" fmla="*/ 422 h 926"/>
                  <a:gd name="T14" fmla="*/ 303 w 789"/>
                  <a:gd name="T15" fmla="*/ 269 h 926"/>
                  <a:gd name="T16" fmla="*/ 516 w 789"/>
                  <a:gd name="T17" fmla="*/ 305 h 926"/>
                  <a:gd name="T18" fmla="*/ 534 w 789"/>
                  <a:gd name="T19" fmla="*/ 485 h 926"/>
                  <a:gd name="T20" fmla="*/ 312 w 789"/>
                  <a:gd name="T21" fmla="*/ 728 h 926"/>
                  <a:gd name="T22" fmla="*/ 294 w 789"/>
                  <a:gd name="T23" fmla="*/ 926 h 926"/>
                  <a:gd name="T24" fmla="*/ 498 w 789"/>
                  <a:gd name="T25" fmla="*/ 926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9" h="926">
                    <a:moveTo>
                      <a:pt x="498" y="926"/>
                    </a:moveTo>
                    <a:cubicBezTo>
                      <a:pt x="481" y="739"/>
                      <a:pt x="632" y="700"/>
                      <a:pt x="714" y="608"/>
                    </a:cubicBezTo>
                    <a:cubicBezTo>
                      <a:pt x="755" y="561"/>
                      <a:pt x="789" y="496"/>
                      <a:pt x="789" y="407"/>
                    </a:cubicBezTo>
                    <a:cubicBezTo>
                      <a:pt x="789" y="317"/>
                      <a:pt x="762" y="246"/>
                      <a:pt x="717" y="194"/>
                    </a:cubicBezTo>
                    <a:cubicBezTo>
                      <a:pt x="585" y="44"/>
                      <a:pt x="291" y="0"/>
                      <a:pt x="120" y="140"/>
                    </a:cubicBezTo>
                    <a:cubicBezTo>
                      <a:pt x="45" y="201"/>
                      <a:pt x="1" y="295"/>
                      <a:pt x="0" y="422"/>
                    </a:cubicBezTo>
                    <a:cubicBezTo>
                      <a:pt x="74" y="422"/>
                      <a:pt x="148" y="422"/>
                      <a:pt x="222" y="422"/>
                    </a:cubicBezTo>
                    <a:cubicBezTo>
                      <a:pt x="226" y="347"/>
                      <a:pt x="253" y="292"/>
                      <a:pt x="303" y="269"/>
                    </a:cubicBezTo>
                    <a:cubicBezTo>
                      <a:pt x="378" y="234"/>
                      <a:pt x="480" y="257"/>
                      <a:pt x="516" y="305"/>
                    </a:cubicBezTo>
                    <a:cubicBezTo>
                      <a:pt x="547" y="347"/>
                      <a:pt x="562" y="424"/>
                      <a:pt x="534" y="485"/>
                    </a:cubicBezTo>
                    <a:cubicBezTo>
                      <a:pt x="489" y="582"/>
                      <a:pt x="355" y="616"/>
                      <a:pt x="312" y="728"/>
                    </a:cubicBezTo>
                    <a:cubicBezTo>
                      <a:pt x="294" y="774"/>
                      <a:pt x="287" y="875"/>
                      <a:pt x="294" y="926"/>
                    </a:cubicBezTo>
                    <a:cubicBezTo>
                      <a:pt x="362" y="926"/>
                      <a:pt x="430" y="926"/>
                      <a:pt x="498" y="9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38" name="Group 137"/>
          <p:cNvGrpSpPr/>
          <p:nvPr/>
        </p:nvGrpSpPr>
        <p:grpSpPr>
          <a:xfrm>
            <a:off x="4766198" y="10633"/>
            <a:ext cx="3362074" cy="212366"/>
            <a:chOff x="5375526" y="285750"/>
            <a:chExt cx="3362074" cy="212366"/>
          </a:xfrm>
        </p:grpSpPr>
        <p:sp>
          <p:nvSpPr>
            <p:cNvPr id="139" name="StickerRectangle"/>
            <p:cNvSpPr>
              <a:spLocks noChangeArrowheads="1"/>
            </p:cNvSpPr>
            <p:nvPr/>
          </p:nvSpPr>
          <p:spPr bwMode="auto">
            <a:xfrm>
              <a:off x="5375526" y="285750"/>
              <a:ext cx="336207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200" dirty="0" smtClean="0">
                  <a:solidFill>
                    <a:srgbClr val="808080"/>
                  </a:solidFill>
                  <a:latin typeface="+mn-lt"/>
                </a:rPr>
                <a:t>ИСПОЛНИТЕЛЬ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 – </a:t>
              </a:r>
              <a:r>
                <a:rPr lang="ru-RU" sz="1200" dirty="0">
                  <a:solidFill>
                    <a:srgbClr val="808080"/>
                  </a:solidFill>
                </a:rPr>
                <a:t>РУКОВОДИТЕЛЬ </a:t>
              </a:r>
              <a:r>
                <a:rPr lang="en-US" sz="1200" dirty="0">
                  <a:solidFill>
                    <a:srgbClr val="808080"/>
                  </a:solidFill>
                </a:rPr>
                <a:t>ПРОЕКТА</a:t>
              </a:r>
            </a:p>
          </p:txBody>
        </p:sp>
        <p:cxnSp>
          <p:nvCxnSpPr>
            <p:cNvPr id="140" name="AutoShape 31"/>
            <p:cNvCxnSpPr>
              <a:cxnSpLocks noChangeShapeType="1"/>
              <a:stCxn id="139" idx="2"/>
              <a:endCxn id="139" idx="4"/>
            </p:cNvCxnSpPr>
            <p:nvPr/>
          </p:nvCxnSpPr>
          <p:spPr bwMode="auto">
            <a:xfrm>
              <a:off x="5375526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1" name="AutoShape 32"/>
            <p:cNvCxnSpPr>
              <a:cxnSpLocks noChangeShapeType="1"/>
              <a:stCxn id="139" idx="4"/>
              <a:endCxn id="139" idx="6"/>
            </p:cNvCxnSpPr>
            <p:nvPr/>
          </p:nvCxnSpPr>
          <p:spPr bwMode="auto">
            <a:xfrm>
              <a:off x="5375526" y="498116"/>
              <a:ext cx="336207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2" name="Rectangle 52"/>
          <p:cNvSpPr txBox="1">
            <a:spLocks/>
          </p:cNvSpPr>
          <p:nvPr/>
        </p:nvSpPr>
        <p:spPr>
          <a:xfrm>
            <a:off x="347679" y="5578780"/>
            <a:ext cx="8062674" cy="6523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b="1" dirty="0">
                <a:solidFill>
                  <a:schemeClr val="tx1"/>
                </a:solidFill>
              </a:rPr>
              <a:t>Результат и конечные продукты</a:t>
            </a:r>
          </a:p>
          <a:p>
            <a:pPr lvl="1"/>
            <a:r>
              <a:rPr lang="ru-RU" sz="1100" dirty="0"/>
              <a:t>Обучение проведено</a:t>
            </a:r>
          </a:p>
        </p:txBody>
      </p:sp>
      <p:grpSp>
        <p:nvGrpSpPr>
          <p:cNvPr id="174" name="Group 173"/>
          <p:cNvGrpSpPr/>
          <p:nvPr/>
        </p:nvGrpSpPr>
        <p:grpSpPr>
          <a:xfrm>
            <a:off x="-10759" y="5430419"/>
            <a:ext cx="769272" cy="835376"/>
            <a:chOff x="-10759" y="5430419"/>
            <a:chExt cx="769272" cy="835376"/>
          </a:xfrm>
        </p:grpSpPr>
        <p:sp>
          <p:nvSpPr>
            <p:cNvPr id="175" name="Oval 174"/>
            <p:cNvSpPr>
              <a:spLocks/>
            </p:cNvSpPr>
            <p:nvPr/>
          </p:nvSpPr>
          <p:spPr>
            <a:xfrm>
              <a:off x="39971" y="5578780"/>
              <a:ext cx="648000" cy="648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76" name="Group 2100"/>
            <p:cNvGrpSpPr>
              <a:grpSpLocks/>
            </p:cNvGrpSpPr>
            <p:nvPr/>
          </p:nvGrpSpPr>
          <p:grpSpPr bwMode="auto">
            <a:xfrm>
              <a:off x="-10759" y="5430419"/>
              <a:ext cx="769272" cy="835376"/>
              <a:chOff x="2140" y="1477"/>
              <a:chExt cx="905" cy="998"/>
            </a:xfrm>
          </p:grpSpPr>
          <p:sp>
            <p:nvSpPr>
              <p:cNvPr id="177" name="AutoShape 2069"/>
              <p:cNvSpPr>
                <a:spLocks noChangeAspect="1" noChangeArrowheads="1" noTextEdit="1"/>
              </p:cNvSpPr>
              <p:nvPr/>
            </p:nvSpPr>
            <p:spPr bwMode="auto">
              <a:xfrm>
                <a:off x="2140" y="1477"/>
                <a:ext cx="905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78" name="Freeform 2071"/>
              <p:cNvSpPr>
                <a:spLocks/>
              </p:cNvSpPr>
              <p:nvPr/>
            </p:nvSpPr>
            <p:spPr bwMode="auto">
              <a:xfrm>
                <a:off x="2208" y="2040"/>
                <a:ext cx="739" cy="367"/>
              </a:xfrm>
              <a:custGeom>
                <a:avLst/>
                <a:gdLst>
                  <a:gd name="T0" fmla="*/ 54 w 739"/>
                  <a:gd name="T1" fmla="*/ 0 h 367"/>
                  <a:gd name="T2" fmla="*/ 59 w 739"/>
                  <a:gd name="T3" fmla="*/ 63 h 367"/>
                  <a:gd name="T4" fmla="*/ 79 w 739"/>
                  <a:gd name="T5" fmla="*/ 127 h 367"/>
                  <a:gd name="T6" fmla="*/ 108 w 739"/>
                  <a:gd name="T7" fmla="*/ 181 h 367"/>
                  <a:gd name="T8" fmla="*/ 167 w 739"/>
                  <a:gd name="T9" fmla="*/ 244 h 367"/>
                  <a:gd name="T10" fmla="*/ 221 w 739"/>
                  <a:gd name="T11" fmla="*/ 278 h 367"/>
                  <a:gd name="T12" fmla="*/ 274 w 739"/>
                  <a:gd name="T13" fmla="*/ 303 h 367"/>
                  <a:gd name="T14" fmla="*/ 338 w 739"/>
                  <a:gd name="T15" fmla="*/ 318 h 367"/>
                  <a:gd name="T16" fmla="*/ 372 w 739"/>
                  <a:gd name="T17" fmla="*/ 318 h 367"/>
                  <a:gd name="T18" fmla="*/ 436 w 739"/>
                  <a:gd name="T19" fmla="*/ 313 h 367"/>
                  <a:gd name="T20" fmla="*/ 495 w 739"/>
                  <a:gd name="T21" fmla="*/ 293 h 367"/>
                  <a:gd name="T22" fmla="*/ 548 w 739"/>
                  <a:gd name="T23" fmla="*/ 264 h 367"/>
                  <a:gd name="T24" fmla="*/ 597 w 739"/>
                  <a:gd name="T25" fmla="*/ 225 h 367"/>
                  <a:gd name="T26" fmla="*/ 636 w 739"/>
                  <a:gd name="T27" fmla="*/ 181 h 367"/>
                  <a:gd name="T28" fmla="*/ 666 w 739"/>
                  <a:gd name="T29" fmla="*/ 127 h 367"/>
                  <a:gd name="T30" fmla="*/ 685 w 739"/>
                  <a:gd name="T31" fmla="*/ 63 h 367"/>
                  <a:gd name="T32" fmla="*/ 690 w 739"/>
                  <a:gd name="T33" fmla="*/ 0 h 367"/>
                  <a:gd name="T34" fmla="*/ 739 w 739"/>
                  <a:gd name="T35" fmla="*/ 0 h 367"/>
                  <a:gd name="T36" fmla="*/ 734 w 739"/>
                  <a:gd name="T37" fmla="*/ 73 h 367"/>
                  <a:gd name="T38" fmla="*/ 710 w 739"/>
                  <a:gd name="T39" fmla="*/ 141 h 367"/>
                  <a:gd name="T40" fmla="*/ 676 w 739"/>
                  <a:gd name="T41" fmla="*/ 205 h 367"/>
                  <a:gd name="T42" fmla="*/ 632 w 739"/>
                  <a:gd name="T43" fmla="*/ 259 h 367"/>
                  <a:gd name="T44" fmla="*/ 578 w 739"/>
                  <a:gd name="T45" fmla="*/ 308 h 367"/>
                  <a:gd name="T46" fmla="*/ 514 w 739"/>
                  <a:gd name="T47" fmla="*/ 342 h 367"/>
                  <a:gd name="T48" fmla="*/ 446 w 739"/>
                  <a:gd name="T49" fmla="*/ 362 h 367"/>
                  <a:gd name="T50" fmla="*/ 372 w 739"/>
                  <a:gd name="T51" fmla="*/ 367 h 367"/>
                  <a:gd name="T52" fmla="*/ 333 w 739"/>
                  <a:gd name="T53" fmla="*/ 367 h 367"/>
                  <a:gd name="T54" fmla="*/ 260 w 739"/>
                  <a:gd name="T55" fmla="*/ 352 h 367"/>
                  <a:gd name="T56" fmla="*/ 196 w 739"/>
                  <a:gd name="T57" fmla="*/ 322 h 367"/>
                  <a:gd name="T58" fmla="*/ 137 w 739"/>
                  <a:gd name="T59" fmla="*/ 283 h 367"/>
                  <a:gd name="T60" fmla="*/ 89 w 739"/>
                  <a:gd name="T61" fmla="*/ 234 h 367"/>
                  <a:gd name="T62" fmla="*/ 45 w 739"/>
                  <a:gd name="T63" fmla="*/ 176 h 367"/>
                  <a:gd name="T64" fmla="*/ 20 w 739"/>
                  <a:gd name="T65" fmla="*/ 112 h 367"/>
                  <a:gd name="T66" fmla="*/ 5 w 739"/>
                  <a:gd name="T67" fmla="*/ 39 h 367"/>
                  <a:gd name="T68" fmla="*/ 54 w 739"/>
                  <a:gd name="T6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39" h="367">
                    <a:moveTo>
                      <a:pt x="54" y="0"/>
                    </a:moveTo>
                    <a:lnTo>
                      <a:pt x="54" y="0"/>
                    </a:lnTo>
                    <a:lnTo>
                      <a:pt x="54" y="34"/>
                    </a:lnTo>
                    <a:lnTo>
                      <a:pt x="59" y="63"/>
                    </a:lnTo>
                    <a:lnTo>
                      <a:pt x="64" y="97"/>
                    </a:lnTo>
                    <a:lnTo>
                      <a:pt x="79" y="127"/>
                    </a:lnTo>
                    <a:lnTo>
                      <a:pt x="89" y="151"/>
                    </a:lnTo>
                    <a:lnTo>
                      <a:pt x="108" y="181"/>
                    </a:lnTo>
                    <a:lnTo>
                      <a:pt x="147" y="225"/>
                    </a:lnTo>
                    <a:lnTo>
                      <a:pt x="167" y="244"/>
                    </a:lnTo>
                    <a:lnTo>
                      <a:pt x="191" y="264"/>
                    </a:lnTo>
                    <a:lnTo>
                      <a:pt x="221" y="278"/>
                    </a:lnTo>
                    <a:lnTo>
                      <a:pt x="245" y="293"/>
                    </a:lnTo>
                    <a:lnTo>
                      <a:pt x="274" y="303"/>
                    </a:lnTo>
                    <a:lnTo>
                      <a:pt x="309" y="313"/>
                    </a:lnTo>
                    <a:lnTo>
                      <a:pt x="338" y="318"/>
                    </a:lnTo>
                    <a:lnTo>
                      <a:pt x="372" y="318"/>
                    </a:lnTo>
                    <a:lnTo>
                      <a:pt x="372" y="318"/>
                    </a:lnTo>
                    <a:lnTo>
                      <a:pt x="402" y="318"/>
                    </a:lnTo>
                    <a:lnTo>
                      <a:pt x="436" y="313"/>
                    </a:lnTo>
                    <a:lnTo>
                      <a:pt x="465" y="303"/>
                    </a:lnTo>
                    <a:lnTo>
                      <a:pt x="495" y="293"/>
                    </a:lnTo>
                    <a:lnTo>
                      <a:pt x="524" y="278"/>
                    </a:lnTo>
                    <a:lnTo>
                      <a:pt x="548" y="264"/>
                    </a:lnTo>
                    <a:lnTo>
                      <a:pt x="573" y="244"/>
                    </a:lnTo>
                    <a:lnTo>
                      <a:pt x="597" y="225"/>
                    </a:lnTo>
                    <a:lnTo>
                      <a:pt x="617" y="205"/>
                    </a:lnTo>
                    <a:lnTo>
                      <a:pt x="636" y="181"/>
                    </a:lnTo>
                    <a:lnTo>
                      <a:pt x="651" y="151"/>
                    </a:lnTo>
                    <a:lnTo>
                      <a:pt x="666" y="127"/>
                    </a:lnTo>
                    <a:lnTo>
                      <a:pt x="676" y="97"/>
                    </a:lnTo>
                    <a:lnTo>
                      <a:pt x="685" y="63"/>
                    </a:lnTo>
                    <a:lnTo>
                      <a:pt x="690" y="34"/>
                    </a:lnTo>
                    <a:lnTo>
                      <a:pt x="690" y="0"/>
                    </a:lnTo>
                    <a:lnTo>
                      <a:pt x="739" y="0"/>
                    </a:lnTo>
                    <a:lnTo>
                      <a:pt x="739" y="0"/>
                    </a:lnTo>
                    <a:lnTo>
                      <a:pt x="739" y="39"/>
                    </a:lnTo>
                    <a:lnTo>
                      <a:pt x="734" y="73"/>
                    </a:lnTo>
                    <a:lnTo>
                      <a:pt x="724" y="112"/>
                    </a:lnTo>
                    <a:lnTo>
                      <a:pt x="710" y="141"/>
                    </a:lnTo>
                    <a:lnTo>
                      <a:pt x="695" y="176"/>
                    </a:lnTo>
                    <a:lnTo>
                      <a:pt x="676" y="205"/>
                    </a:lnTo>
                    <a:lnTo>
                      <a:pt x="656" y="234"/>
                    </a:lnTo>
                    <a:lnTo>
                      <a:pt x="632" y="259"/>
                    </a:lnTo>
                    <a:lnTo>
                      <a:pt x="607" y="283"/>
                    </a:lnTo>
                    <a:lnTo>
                      <a:pt x="578" y="308"/>
                    </a:lnTo>
                    <a:lnTo>
                      <a:pt x="548" y="322"/>
                    </a:lnTo>
                    <a:lnTo>
                      <a:pt x="514" y="342"/>
                    </a:lnTo>
                    <a:lnTo>
                      <a:pt x="480" y="352"/>
                    </a:lnTo>
                    <a:lnTo>
                      <a:pt x="446" y="362"/>
                    </a:lnTo>
                    <a:lnTo>
                      <a:pt x="407" y="367"/>
                    </a:lnTo>
                    <a:lnTo>
                      <a:pt x="372" y="367"/>
                    </a:lnTo>
                    <a:lnTo>
                      <a:pt x="372" y="367"/>
                    </a:lnTo>
                    <a:lnTo>
                      <a:pt x="333" y="367"/>
                    </a:lnTo>
                    <a:lnTo>
                      <a:pt x="299" y="362"/>
                    </a:lnTo>
                    <a:lnTo>
                      <a:pt x="260" y="352"/>
                    </a:lnTo>
                    <a:lnTo>
                      <a:pt x="226" y="342"/>
                    </a:lnTo>
                    <a:lnTo>
                      <a:pt x="196" y="322"/>
                    </a:lnTo>
                    <a:lnTo>
                      <a:pt x="167" y="308"/>
                    </a:lnTo>
                    <a:lnTo>
                      <a:pt x="137" y="283"/>
                    </a:lnTo>
                    <a:lnTo>
                      <a:pt x="108" y="259"/>
                    </a:lnTo>
                    <a:lnTo>
                      <a:pt x="89" y="234"/>
                    </a:lnTo>
                    <a:lnTo>
                      <a:pt x="64" y="205"/>
                    </a:lnTo>
                    <a:lnTo>
                      <a:pt x="45" y="176"/>
                    </a:lnTo>
                    <a:lnTo>
                      <a:pt x="30" y="141"/>
                    </a:lnTo>
                    <a:lnTo>
                      <a:pt x="20" y="112"/>
                    </a:lnTo>
                    <a:lnTo>
                      <a:pt x="10" y="73"/>
                    </a:lnTo>
                    <a:lnTo>
                      <a:pt x="5" y="39"/>
                    </a:lnTo>
                    <a:lnTo>
                      <a:pt x="0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79" name="Freeform 2072"/>
              <p:cNvSpPr>
                <a:spLocks/>
              </p:cNvSpPr>
              <p:nvPr/>
            </p:nvSpPr>
            <p:spPr bwMode="auto">
              <a:xfrm>
                <a:off x="2208" y="1673"/>
                <a:ext cx="739" cy="367"/>
              </a:xfrm>
              <a:custGeom>
                <a:avLst/>
                <a:gdLst>
                  <a:gd name="T0" fmla="*/ 54 w 739"/>
                  <a:gd name="T1" fmla="*/ 367 h 367"/>
                  <a:gd name="T2" fmla="*/ 59 w 739"/>
                  <a:gd name="T3" fmla="*/ 303 h 367"/>
                  <a:gd name="T4" fmla="*/ 79 w 739"/>
                  <a:gd name="T5" fmla="*/ 244 h 367"/>
                  <a:gd name="T6" fmla="*/ 108 w 739"/>
                  <a:gd name="T7" fmla="*/ 190 h 367"/>
                  <a:gd name="T8" fmla="*/ 191 w 739"/>
                  <a:gd name="T9" fmla="*/ 102 h 367"/>
                  <a:gd name="T10" fmla="*/ 245 w 739"/>
                  <a:gd name="T11" fmla="*/ 73 h 367"/>
                  <a:gd name="T12" fmla="*/ 309 w 739"/>
                  <a:gd name="T13" fmla="*/ 54 h 367"/>
                  <a:gd name="T14" fmla="*/ 372 w 739"/>
                  <a:gd name="T15" fmla="*/ 49 h 367"/>
                  <a:gd name="T16" fmla="*/ 402 w 739"/>
                  <a:gd name="T17" fmla="*/ 49 h 367"/>
                  <a:gd name="T18" fmla="*/ 465 w 739"/>
                  <a:gd name="T19" fmla="*/ 63 h 367"/>
                  <a:gd name="T20" fmla="*/ 524 w 739"/>
                  <a:gd name="T21" fmla="*/ 88 h 367"/>
                  <a:gd name="T22" fmla="*/ 597 w 739"/>
                  <a:gd name="T23" fmla="*/ 142 h 367"/>
                  <a:gd name="T24" fmla="*/ 651 w 739"/>
                  <a:gd name="T25" fmla="*/ 215 h 367"/>
                  <a:gd name="T26" fmla="*/ 676 w 739"/>
                  <a:gd name="T27" fmla="*/ 274 h 367"/>
                  <a:gd name="T28" fmla="*/ 690 w 739"/>
                  <a:gd name="T29" fmla="*/ 332 h 367"/>
                  <a:gd name="T30" fmla="*/ 739 w 739"/>
                  <a:gd name="T31" fmla="*/ 367 h 367"/>
                  <a:gd name="T32" fmla="*/ 739 w 739"/>
                  <a:gd name="T33" fmla="*/ 327 h 367"/>
                  <a:gd name="T34" fmla="*/ 724 w 739"/>
                  <a:gd name="T35" fmla="*/ 259 h 367"/>
                  <a:gd name="T36" fmla="*/ 695 w 739"/>
                  <a:gd name="T37" fmla="*/ 190 h 367"/>
                  <a:gd name="T38" fmla="*/ 656 w 739"/>
                  <a:gd name="T39" fmla="*/ 132 h 367"/>
                  <a:gd name="T40" fmla="*/ 607 w 739"/>
                  <a:gd name="T41" fmla="*/ 83 h 367"/>
                  <a:gd name="T42" fmla="*/ 548 w 739"/>
                  <a:gd name="T43" fmla="*/ 44 h 367"/>
                  <a:gd name="T44" fmla="*/ 480 w 739"/>
                  <a:gd name="T45" fmla="*/ 14 h 367"/>
                  <a:gd name="T46" fmla="*/ 407 w 739"/>
                  <a:gd name="T47" fmla="*/ 0 h 367"/>
                  <a:gd name="T48" fmla="*/ 372 w 739"/>
                  <a:gd name="T49" fmla="*/ 0 h 367"/>
                  <a:gd name="T50" fmla="*/ 299 w 739"/>
                  <a:gd name="T51" fmla="*/ 5 h 367"/>
                  <a:gd name="T52" fmla="*/ 226 w 739"/>
                  <a:gd name="T53" fmla="*/ 29 h 367"/>
                  <a:gd name="T54" fmla="*/ 167 w 739"/>
                  <a:gd name="T55" fmla="*/ 63 h 367"/>
                  <a:gd name="T56" fmla="*/ 108 w 739"/>
                  <a:gd name="T57" fmla="*/ 107 h 367"/>
                  <a:gd name="T58" fmla="*/ 64 w 739"/>
                  <a:gd name="T59" fmla="*/ 161 h 367"/>
                  <a:gd name="T60" fmla="*/ 30 w 739"/>
                  <a:gd name="T61" fmla="*/ 225 h 367"/>
                  <a:gd name="T62" fmla="*/ 10 w 739"/>
                  <a:gd name="T63" fmla="*/ 293 h 367"/>
                  <a:gd name="T64" fmla="*/ 0 w 739"/>
                  <a:gd name="T65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9" h="367">
                    <a:moveTo>
                      <a:pt x="54" y="367"/>
                    </a:moveTo>
                    <a:lnTo>
                      <a:pt x="54" y="367"/>
                    </a:lnTo>
                    <a:lnTo>
                      <a:pt x="54" y="332"/>
                    </a:lnTo>
                    <a:lnTo>
                      <a:pt x="59" y="303"/>
                    </a:lnTo>
                    <a:lnTo>
                      <a:pt x="64" y="274"/>
                    </a:lnTo>
                    <a:lnTo>
                      <a:pt x="79" y="244"/>
                    </a:lnTo>
                    <a:lnTo>
                      <a:pt x="89" y="215"/>
                    </a:lnTo>
                    <a:lnTo>
                      <a:pt x="108" y="190"/>
                    </a:lnTo>
                    <a:lnTo>
                      <a:pt x="147" y="142"/>
                    </a:lnTo>
                    <a:lnTo>
                      <a:pt x="191" y="102"/>
                    </a:lnTo>
                    <a:lnTo>
                      <a:pt x="221" y="88"/>
                    </a:lnTo>
                    <a:lnTo>
                      <a:pt x="245" y="73"/>
                    </a:lnTo>
                    <a:lnTo>
                      <a:pt x="274" y="63"/>
                    </a:lnTo>
                    <a:lnTo>
                      <a:pt x="309" y="54"/>
                    </a:lnTo>
                    <a:lnTo>
                      <a:pt x="338" y="49"/>
                    </a:lnTo>
                    <a:lnTo>
                      <a:pt x="372" y="49"/>
                    </a:lnTo>
                    <a:lnTo>
                      <a:pt x="372" y="49"/>
                    </a:lnTo>
                    <a:lnTo>
                      <a:pt x="402" y="49"/>
                    </a:lnTo>
                    <a:lnTo>
                      <a:pt x="436" y="54"/>
                    </a:lnTo>
                    <a:lnTo>
                      <a:pt x="465" y="63"/>
                    </a:lnTo>
                    <a:lnTo>
                      <a:pt x="495" y="73"/>
                    </a:lnTo>
                    <a:lnTo>
                      <a:pt x="524" y="88"/>
                    </a:lnTo>
                    <a:lnTo>
                      <a:pt x="548" y="102"/>
                    </a:lnTo>
                    <a:lnTo>
                      <a:pt x="597" y="142"/>
                    </a:lnTo>
                    <a:lnTo>
                      <a:pt x="636" y="190"/>
                    </a:lnTo>
                    <a:lnTo>
                      <a:pt x="651" y="215"/>
                    </a:lnTo>
                    <a:lnTo>
                      <a:pt x="666" y="244"/>
                    </a:lnTo>
                    <a:lnTo>
                      <a:pt x="676" y="274"/>
                    </a:lnTo>
                    <a:lnTo>
                      <a:pt x="685" y="303"/>
                    </a:lnTo>
                    <a:lnTo>
                      <a:pt x="690" y="332"/>
                    </a:lnTo>
                    <a:lnTo>
                      <a:pt x="690" y="367"/>
                    </a:lnTo>
                    <a:lnTo>
                      <a:pt x="739" y="367"/>
                    </a:lnTo>
                    <a:lnTo>
                      <a:pt x="739" y="367"/>
                    </a:lnTo>
                    <a:lnTo>
                      <a:pt x="739" y="327"/>
                    </a:lnTo>
                    <a:lnTo>
                      <a:pt x="734" y="293"/>
                    </a:lnTo>
                    <a:lnTo>
                      <a:pt x="724" y="259"/>
                    </a:lnTo>
                    <a:lnTo>
                      <a:pt x="710" y="225"/>
                    </a:lnTo>
                    <a:lnTo>
                      <a:pt x="695" y="190"/>
                    </a:lnTo>
                    <a:lnTo>
                      <a:pt x="676" y="161"/>
                    </a:lnTo>
                    <a:lnTo>
                      <a:pt x="656" y="132"/>
                    </a:lnTo>
                    <a:lnTo>
                      <a:pt x="632" y="107"/>
                    </a:lnTo>
                    <a:lnTo>
                      <a:pt x="607" y="83"/>
                    </a:lnTo>
                    <a:lnTo>
                      <a:pt x="578" y="63"/>
                    </a:lnTo>
                    <a:lnTo>
                      <a:pt x="548" y="44"/>
                    </a:lnTo>
                    <a:lnTo>
                      <a:pt x="514" y="29"/>
                    </a:lnTo>
                    <a:lnTo>
                      <a:pt x="480" y="14"/>
                    </a:lnTo>
                    <a:lnTo>
                      <a:pt x="446" y="5"/>
                    </a:lnTo>
                    <a:lnTo>
                      <a:pt x="407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33" y="0"/>
                    </a:lnTo>
                    <a:lnTo>
                      <a:pt x="299" y="5"/>
                    </a:lnTo>
                    <a:lnTo>
                      <a:pt x="260" y="14"/>
                    </a:lnTo>
                    <a:lnTo>
                      <a:pt x="226" y="29"/>
                    </a:lnTo>
                    <a:lnTo>
                      <a:pt x="196" y="44"/>
                    </a:lnTo>
                    <a:lnTo>
                      <a:pt x="167" y="63"/>
                    </a:lnTo>
                    <a:lnTo>
                      <a:pt x="137" y="83"/>
                    </a:lnTo>
                    <a:lnTo>
                      <a:pt x="108" y="107"/>
                    </a:lnTo>
                    <a:lnTo>
                      <a:pt x="89" y="132"/>
                    </a:lnTo>
                    <a:lnTo>
                      <a:pt x="64" y="161"/>
                    </a:lnTo>
                    <a:lnTo>
                      <a:pt x="45" y="190"/>
                    </a:lnTo>
                    <a:lnTo>
                      <a:pt x="30" y="225"/>
                    </a:lnTo>
                    <a:lnTo>
                      <a:pt x="20" y="259"/>
                    </a:lnTo>
                    <a:lnTo>
                      <a:pt x="10" y="293"/>
                    </a:lnTo>
                    <a:lnTo>
                      <a:pt x="5" y="327"/>
                    </a:lnTo>
                    <a:lnTo>
                      <a:pt x="0" y="367"/>
                    </a:lnTo>
                    <a:lnTo>
                      <a:pt x="54" y="36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0" name="Freeform 2073"/>
              <p:cNvSpPr>
                <a:spLocks/>
              </p:cNvSpPr>
              <p:nvPr/>
            </p:nvSpPr>
            <p:spPr bwMode="auto">
              <a:xfrm>
                <a:off x="2350" y="2040"/>
                <a:ext cx="460" cy="230"/>
              </a:xfrm>
              <a:custGeom>
                <a:avLst/>
                <a:gdLst>
                  <a:gd name="T0" fmla="*/ 30 w 460"/>
                  <a:gd name="T1" fmla="*/ 0 h 230"/>
                  <a:gd name="T2" fmla="*/ 30 w 460"/>
                  <a:gd name="T3" fmla="*/ 0 h 230"/>
                  <a:gd name="T4" fmla="*/ 35 w 460"/>
                  <a:gd name="T5" fmla="*/ 39 h 230"/>
                  <a:gd name="T6" fmla="*/ 44 w 460"/>
                  <a:gd name="T7" fmla="*/ 78 h 230"/>
                  <a:gd name="T8" fmla="*/ 64 w 460"/>
                  <a:gd name="T9" fmla="*/ 112 h 230"/>
                  <a:gd name="T10" fmla="*/ 88 w 460"/>
                  <a:gd name="T11" fmla="*/ 141 h 230"/>
                  <a:gd name="T12" fmla="*/ 118 w 460"/>
                  <a:gd name="T13" fmla="*/ 166 h 230"/>
                  <a:gd name="T14" fmla="*/ 152 w 460"/>
                  <a:gd name="T15" fmla="*/ 186 h 230"/>
                  <a:gd name="T16" fmla="*/ 186 w 460"/>
                  <a:gd name="T17" fmla="*/ 195 h 230"/>
                  <a:gd name="T18" fmla="*/ 230 w 460"/>
                  <a:gd name="T19" fmla="*/ 200 h 230"/>
                  <a:gd name="T20" fmla="*/ 230 w 460"/>
                  <a:gd name="T21" fmla="*/ 200 h 230"/>
                  <a:gd name="T22" fmla="*/ 269 w 460"/>
                  <a:gd name="T23" fmla="*/ 195 h 230"/>
                  <a:gd name="T24" fmla="*/ 309 w 460"/>
                  <a:gd name="T25" fmla="*/ 186 h 230"/>
                  <a:gd name="T26" fmla="*/ 338 w 460"/>
                  <a:gd name="T27" fmla="*/ 166 h 230"/>
                  <a:gd name="T28" fmla="*/ 372 w 460"/>
                  <a:gd name="T29" fmla="*/ 141 h 230"/>
                  <a:gd name="T30" fmla="*/ 392 w 460"/>
                  <a:gd name="T31" fmla="*/ 112 h 230"/>
                  <a:gd name="T32" fmla="*/ 411 w 460"/>
                  <a:gd name="T33" fmla="*/ 78 h 230"/>
                  <a:gd name="T34" fmla="*/ 426 w 460"/>
                  <a:gd name="T35" fmla="*/ 39 h 230"/>
                  <a:gd name="T36" fmla="*/ 426 w 460"/>
                  <a:gd name="T37" fmla="*/ 0 h 230"/>
                  <a:gd name="T38" fmla="*/ 460 w 460"/>
                  <a:gd name="T39" fmla="*/ 0 h 230"/>
                  <a:gd name="T40" fmla="*/ 460 w 460"/>
                  <a:gd name="T41" fmla="*/ 0 h 230"/>
                  <a:gd name="T42" fmla="*/ 455 w 460"/>
                  <a:gd name="T43" fmla="*/ 49 h 230"/>
                  <a:gd name="T44" fmla="*/ 441 w 460"/>
                  <a:gd name="T45" fmla="*/ 93 h 230"/>
                  <a:gd name="T46" fmla="*/ 421 w 460"/>
                  <a:gd name="T47" fmla="*/ 132 h 230"/>
                  <a:gd name="T48" fmla="*/ 392 w 460"/>
                  <a:gd name="T49" fmla="*/ 166 h 230"/>
                  <a:gd name="T50" fmla="*/ 357 w 460"/>
                  <a:gd name="T51" fmla="*/ 190 h 230"/>
                  <a:gd name="T52" fmla="*/ 318 w 460"/>
                  <a:gd name="T53" fmla="*/ 215 h 230"/>
                  <a:gd name="T54" fmla="*/ 274 w 460"/>
                  <a:gd name="T55" fmla="*/ 225 h 230"/>
                  <a:gd name="T56" fmla="*/ 230 w 460"/>
                  <a:gd name="T57" fmla="*/ 230 h 230"/>
                  <a:gd name="T58" fmla="*/ 230 w 460"/>
                  <a:gd name="T59" fmla="*/ 230 h 230"/>
                  <a:gd name="T60" fmla="*/ 181 w 460"/>
                  <a:gd name="T61" fmla="*/ 225 h 230"/>
                  <a:gd name="T62" fmla="*/ 137 w 460"/>
                  <a:gd name="T63" fmla="*/ 215 h 230"/>
                  <a:gd name="T64" fmla="*/ 98 w 460"/>
                  <a:gd name="T65" fmla="*/ 190 h 230"/>
                  <a:gd name="T66" fmla="*/ 64 w 460"/>
                  <a:gd name="T67" fmla="*/ 166 h 230"/>
                  <a:gd name="T68" fmla="*/ 39 w 460"/>
                  <a:gd name="T69" fmla="*/ 132 h 230"/>
                  <a:gd name="T70" fmla="*/ 15 w 460"/>
                  <a:gd name="T71" fmla="*/ 93 h 230"/>
                  <a:gd name="T72" fmla="*/ 5 w 460"/>
                  <a:gd name="T73" fmla="*/ 49 h 230"/>
                  <a:gd name="T74" fmla="*/ 0 w 460"/>
                  <a:gd name="T75" fmla="*/ 0 h 230"/>
                  <a:gd name="T76" fmla="*/ 30 w 460"/>
                  <a:gd name="T7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0"/>
                    </a:moveTo>
                    <a:lnTo>
                      <a:pt x="30" y="0"/>
                    </a:lnTo>
                    <a:lnTo>
                      <a:pt x="35" y="39"/>
                    </a:lnTo>
                    <a:lnTo>
                      <a:pt x="44" y="78"/>
                    </a:lnTo>
                    <a:lnTo>
                      <a:pt x="64" y="112"/>
                    </a:lnTo>
                    <a:lnTo>
                      <a:pt x="88" y="141"/>
                    </a:lnTo>
                    <a:lnTo>
                      <a:pt x="118" y="166"/>
                    </a:lnTo>
                    <a:lnTo>
                      <a:pt x="152" y="186"/>
                    </a:lnTo>
                    <a:lnTo>
                      <a:pt x="186" y="195"/>
                    </a:lnTo>
                    <a:lnTo>
                      <a:pt x="230" y="200"/>
                    </a:lnTo>
                    <a:lnTo>
                      <a:pt x="230" y="200"/>
                    </a:lnTo>
                    <a:lnTo>
                      <a:pt x="269" y="195"/>
                    </a:lnTo>
                    <a:lnTo>
                      <a:pt x="309" y="186"/>
                    </a:lnTo>
                    <a:lnTo>
                      <a:pt x="338" y="166"/>
                    </a:lnTo>
                    <a:lnTo>
                      <a:pt x="372" y="141"/>
                    </a:lnTo>
                    <a:lnTo>
                      <a:pt x="392" y="112"/>
                    </a:lnTo>
                    <a:lnTo>
                      <a:pt x="411" y="78"/>
                    </a:lnTo>
                    <a:lnTo>
                      <a:pt x="426" y="39"/>
                    </a:lnTo>
                    <a:lnTo>
                      <a:pt x="426" y="0"/>
                    </a:lnTo>
                    <a:lnTo>
                      <a:pt x="460" y="0"/>
                    </a:lnTo>
                    <a:lnTo>
                      <a:pt x="460" y="0"/>
                    </a:lnTo>
                    <a:lnTo>
                      <a:pt x="455" y="49"/>
                    </a:lnTo>
                    <a:lnTo>
                      <a:pt x="441" y="93"/>
                    </a:lnTo>
                    <a:lnTo>
                      <a:pt x="421" y="132"/>
                    </a:lnTo>
                    <a:lnTo>
                      <a:pt x="392" y="166"/>
                    </a:lnTo>
                    <a:lnTo>
                      <a:pt x="357" y="190"/>
                    </a:lnTo>
                    <a:lnTo>
                      <a:pt x="318" y="215"/>
                    </a:lnTo>
                    <a:lnTo>
                      <a:pt x="274" y="225"/>
                    </a:lnTo>
                    <a:lnTo>
                      <a:pt x="230" y="230"/>
                    </a:lnTo>
                    <a:lnTo>
                      <a:pt x="230" y="230"/>
                    </a:lnTo>
                    <a:lnTo>
                      <a:pt x="181" y="225"/>
                    </a:lnTo>
                    <a:lnTo>
                      <a:pt x="137" y="215"/>
                    </a:lnTo>
                    <a:lnTo>
                      <a:pt x="98" y="190"/>
                    </a:lnTo>
                    <a:lnTo>
                      <a:pt x="64" y="166"/>
                    </a:lnTo>
                    <a:lnTo>
                      <a:pt x="39" y="132"/>
                    </a:lnTo>
                    <a:lnTo>
                      <a:pt x="15" y="93"/>
                    </a:lnTo>
                    <a:lnTo>
                      <a:pt x="5" y="49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1" name="Freeform 2074"/>
              <p:cNvSpPr>
                <a:spLocks/>
              </p:cNvSpPr>
              <p:nvPr/>
            </p:nvSpPr>
            <p:spPr bwMode="auto">
              <a:xfrm>
                <a:off x="2350" y="1810"/>
                <a:ext cx="460" cy="230"/>
              </a:xfrm>
              <a:custGeom>
                <a:avLst/>
                <a:gdLst>
                  <a:gd name="T0" fmla="*/ 30 w 460"/>
                  <a:gd name="T1" fmla="*/ 230 h 230"/>
                  <a:gd name="T2" fmla="*/ 30 w 460"/>
                  <a:gd name="T3" fmla="*/ 230 h 230"/>
                  <a:gd name="T4" fmla="*/ 35 w 460"/>
                  <a:gd name="T5" fmla="*/ 190 h 230"/>
                  <a:gd name="T6" fmla="*/ 44 w 460"/>
                  <a:gd name="T7" fmla="*/ 151 h 230"/>
                  <a:gd name="T8" fmla="*/ 64 w 460"/>
                  <a:gd name="T9" fmla="*/ 117 h 230"/>
                  <a:gd name="T10" fmla="*/ 88 w 460"/>
                  <a:gd name="T11" fmla="*/ 88 h 230"/>
                  <a:gd name="T12" fmla="*/ 118 w 460"/>
                  <a:gd name="T13" fmla="*/ 63 h 230"/>
                  <a:gd name="T14" fmla="*/ 152 w 460"/>
                  <a:gd name="T15" fmla="*/ 49 h 230"/>
                  <a:gd name="T16" fmla="*/ 186 w 460"/>
                  <a:gd name="T17" fmla="*/ 34 h 230"/>
                  <a:gd name="T18" fmla="*/ 230 w 460"/>
                  <a:gd name="T19" fmla="*/ 29 h 230"/>
                  <a:gd name="T20" fmla="*/ 230 w 460"/>
                  <a:gd name="T21" fmla="*/ 29 h 230"/>
                  <a:gd name="T22" fmla="*/ 269 w 460"/>
                  <a:gd name="T23" fmla="*/ 34 h 230"/>
                  <a:gd name="T24" fmla="*/ 309 w 460"/>
                  <a:gd name="T25" fmla="*/ 49 h 230"/>
                  <a:gd name="T26" fmla="*/ 338 w 460"/>
                  <a:gd name="T27" fmla="*/ 63 h 230"/>
                  <a:gd name="T28" fmla="*/ 372 w 460"/>
                  <a:gd name="T29" fmla="*/ 88 h 230"/>
                  <a:gd name="T30" fmla="*/ 392 w 460"/>
                  <a:gd name="T31" fmla="*/ 117 h 230"/>
                  <a:gd name="T32" fmla="*/ 411 w 460"/>
                  <a:gd name="T33" fmla="*/ 151 h 230"/>
                  <a:gd name="T34" fmla="*/ 426 w 460"/>
                  <a:gd name="T35" fmla="*/ 190 h 230"/>
                  <a:gd name="T36" fmla="*/ 426 w 460"/>
                  <a:gd name="T37" fmla="*/ 230 h 230"/>
                  <a:gd name="T38" fmla="*/ 460 w 460"/>
                  <a:gd name="T39" fmla="*/ 230 h 230"/>
                  <a:gd name="T40" fmla="*/ 460 w 460"/>
                  <a:gd name="T41" fmla="*/ 230 h 230"/>
                  <a:gd name="T42" fmla="*/ 455 w 460"/>
                  <a:gd name="T43" fmla="*/ 186 h 230"/>
                  <a:gd name="T44" fmla="*/ 441 w 460"/>
                  <a:gd name="T45" fmla="*/ 142 h 230"/>
                  <a:gd name="T46" fmla="*/ 421 w 460"/>
                  <a:gd name="T47" fmla="*/ 102 h 230"/>
                  <a:gd name="T48" fmla="*/ 392 w 460"/>
                  <a:gd name="T49" fmla="*/ 68 h 230"/>
                  <a:gd name="T50" fmla="*/ 357 w 460"/>
                  <a:gd name="T51" fmla="*/ 39 h 230"/>
                  <a:gd name="T52" fmla="*/ 318 w 460"/>
                  <a:gd name="T53" fmla="*/ 19 h 230"/>
                  <a:gd name="T54" fmla="*/ 274 w 460"/>
                  <a:gd name="T55" fmla="*/ 5 h 230"/>
                  <a:gd name="T56" fmla="*/ 230 w 460"/>
                  <a:gd name="T57" fmla="*/ 0 h 230"/>
                  <a:gd name="T58" fmla="*/ 230 w 460"/>
                  <a:gd name="T59" fmla="*/ 0 h 230"/>
                  <a:gd name="T60" fmla="*/ 181 w 460"/>
                  <a:gd name="T61" fmla="*/ 5 h 230"/>
                  <a:gd name="T62" fmla="*/ 137 w 460"/>
                  <a:gd name="T63" fmla="*/ 19 h 230"/>
                  <a:gd name="T64" fmla="*/ 98 w 460"/>
                  <a:gd name="T65" fmla="*/ 39 h 230"/>
                  <a:gd name="T66" fmla="*/ 64 w 460"/>
                  <a:gd name="T67" fmla="*/ 68 h 230"/>
                  <a:gd name="T68" fmla="*/ 39 w 460"/>
                  <a:gd name="T69" fmla="*/ 102 h 230"/>
                  <a:gd name="T70" fmla="*/ 15 w 460"/>
                  <a:gd name="T71" fmla="*/ 142 h 230"/>
                  <a:gd name="T72" fmla="*/ 5 w 460"/>
                  <a:gd name="T73" fmla="*/ 186 h 230"/>
                  <a:gd name="T74" fmla="*/ 0 w 460"/>
                  <a:gd name="T75" fmla="*/ 230 h 230"/>
                  <a:gd name="T76" fmla="*/ 30 w 460"/>
                  <a:gd name="T77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230"/>
                    </a:moveTo>
                    <a:lnTo>
                      <a:pt x="30" y="230"/>
                    </a:lnTo>
                    <a:lnTo>
                      <a:pt x="35" y="190"/>
                    </a:lnTo>
                    <a:lnTo>
                      <a:pt x="44" y="151"/>
                    </a:lnTo>
                    <a:lnTo>
                      <a:pt x="64" y="117"/>
                    </a:lnTo>
                    <a:lnTo>
                      <a:pt x="88" y="88"/>
                    </a:lnTo>
                    <a:lnTo>
                      <a:pt x="118" y="63"/>
                    </a:lnTo>
                    <a:lnTo>
                      <a:pt x="152" y="49"/>
                    </a:lnTo>
                    <a:lnTo>
                      <a:pt x="186" y="34"/>
                    </a:lnTo>
                    <a:lnTo>
                      <a:pt x="230" y="29"/>
                    </a:lnTo>
                    <a:lnTo>
                      <a:pt x="230" y="29"/>
                    </a:lnTo>
                    <a:lnTo>
                      <a:pt x="269" y="34"/>
                    </a:lnTo>
                    <a:lnTo>
                      <a:pt x="309" y="49"/>
                    </a:lnTo>
                    <a:lnTo>
                      <a:pt x="338" y="63"/>
                    </a:lnTo>
                    <a:lnTo>
                      <a:pt x="372" y="88"/>
                    </a:lnTo>
                    <a:lnTo>
                      <a:pt x="392" y="117"/>
                    </a:lnTo>
                    <a:lnTo>
                      <a:pt x="411" y="151"/>
                    </a:lnTo>
                    <a:lnTo>
                      <a:pt x="426" y="190"/>
                    </a:lnTo>
                    <a:lnTo>
                      <a:pt x="426" y="230"/>
                    </a:lnTo>
                    <a:lnTo>
                      <a:pt x="460" y="230"/>
                    </a:lnTo>
                    <a:lnTo>
                      <a:pt x="460" y="230"/>
                    </a:lnTo>
                    <a:lnTo>
                      <a:pt x="455" y="186"/>
                    </a:lnTo>
                    <a:lnTo>
                      <a:pt x="441" y="142"/>
                    </a:lnTo>
                    <a:lnTo>
                      <a:pt x="421" y="102"/>
                    </a:lnTo>
                    <a:lnTo>
                      <a:pt x="392" y="68"/>
                    </a:lnTo>
                    <a:lnTo>
                      <a:pt x="357" y="39"/>
                    </a:lnTo>
                    <a:lnTo>
                      <a:pt x="318" y="19"/>
                    </a:lnTo>
                    <a:lnTo>
                      <a:pt x="274" y="5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181" y="5"/>
                    </a:lnTo>
                    <a:lnTo>
                      <a:pt x="137" y="19"/>
                    </a:lnTo>
                    <a:lnTo>
                      <a:pt x="98" y="39"/>
                    </a:lnTo>
                    <a:lnTo>
                      <a:pt x="64" y="68"/>
                    </a:lnTo>
                    <a:lnTo>
                      <a:pt x="39" y="102"/>
                    </a:lnTo>
                    <a:lnTo>
                      <a:pt x="15" y="142"/>
                    </a:lnTo>
                    <a:lnTo>
                      <a:pt x="5" y="186"/>
                    </a:lnTo>
                    <a:lnTo>
                      <a:pt x="0" y="230"/>
                    </a:lnTo>
                    <a:lnTo>
                      <a:pt x="30" y="23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2" name="Freeform 2075"/>
              <p:cNvSpPr>
                <a:spLocks/>
              </p:cNvSpPr>
              <p:nvPr/>
            </p:nvSpPr>
            <p:spPr bwMode="auto">
              <a:xfrm>
                <a:off x="2463" y="2040"/>
                <a:ext cx="230" cy="117"/>
              </a:xfrm>
              <a:custGeom>
                <a:avLst/>
                <a:gdLst>
                  <a:gd name="T0" fmla="*/ 15 w 230"/>
                  <a:gd name="T1" fmla="*/ 0 h 117"/>
                  <a:gd name="T2" fmla="*/ 15 w 230"/>
                  <a:gd name="T3" fmla="*/ 0 h 117"/>
                  <a:gd name="T4" fmla="*/ 19 w 230"/>
                  <a:gd name="T5" fmla="*/ 19 h 117"/>
                  <a:gd name="T6" fmla="*/ 24 w 230"/>
                  <a:gd name="T7" fmla="*/ 39 h 117"/>
                  <a:gd name="T8" fmla="*/ 34 w 230"/>
                  <a:gd name="T9" fmla="*/ 58 h 117"/>
                  <a:gd name="T10" fmla="*/ 44 w 230"/>
                  <a:gd name="T11" fmla="*/ 73 h 117"/>
                  <a:gd name="T12" fmla="*/ 59 w 230"/>
                  <a:gd name="T13" fmla="*/ 83 h 117"/>
                  <a:gd name="T14" fmla="*/ 78 w 230"/>
                  <a:gd name="T15" fmla="*/ 93 h 117"/>
                  <a:gd name="T16" fmla="*/ 98 w 230"/>
                  <a:gd name="T17" fmla="*/ 97 h 117"/>
                  <a:gd name="T18" fmla="*/ 117 w 230"/>
                  <a:gd name="T19" fmla="*/ 102 h 117"/>
                  <a:gd name="T20" fmla="*/ 117 w 230"/>
                  <a:gd name="T21" fmla="*/ 102 h 117"/>
                  <a:gd name="T22" fmla="*/ 137 w 230"/>
                  <a:gd name="T23" fmla="*/ 97 h 117"/>
                  <a:gd name="T24" fmla="*/ 156 w 230"/>
                  <a:gd name="T25" fmla="*/ 93 h 117"/>
                  <a:gd name="T26" fmla="*/ 171 w 230"/>
                  <a:gd name="T27" fmla="*/ 83 h 117"/>
                  <a:gd name="T28" fmla="*/ 186 w 230"/>
                  <a:gd name="T29" fmla="*/ 73 h 117"/>
                  <a:gd name="T30" fmla="*/ 200 w 230"/>
                  <a:gd name="T31" fmla="*/ 58 h 117"/>
                  <a:gd name="T32" fmla="*/ 205 w 230"/>
                  <a:gd name="T33" fmla="*/ 39 h 117"/>
                  <a:gd name="T34" fmla="*/ 215 w 230"/>
                  <a:gd name="T35" fmla="*/ 19 h 117"/>
                  <a:gd name="T36" fmla="*/ 215 w 230"/>
                  <a:gd name="T37" fmla="*/ 0 h 117"/>
                  <a:gd name="T38" fmla="*/ 230 w 230"/>
                  <a:gd name="T39" fmla="*/ 0 h 117"/>
                  <a:gd name="T40" fmla="*/ 230 w 230"/>
                  <a:gd name="T41" fmla="*/ 0 h 117"/>
                  <a:gd name="T42" fmla="*/ 230 w 230"/>
                  <a:gd name="T43" fmla="*/ 24 h 117"/>
                  <a:gd name="T44" fmla="*/ 220 w 230"/>
                  <a:gd name="T45" fmla="*/ 44 h 117"/>
                  <a:gd name="T46" fmla="*/ 210 w 230"/>
                  <a:gd name="T47" fmla="*/ 63 h 117"/>
                  <a:gd name="T48" fmla="*/ 196 w 230"/>
                  <a:gd name="T49" fmla="*/ 83 h 117"/>
                  <a:gd name="T50" fmla="*/ 181 w 230"/>
                  <a:gd name="T51" fmla="*/ 97 h 117"/>
                  <a:gd name="T52" fmla="*/ 161 w 230"/>
                  <a:gd name="T53" fmla="*/ 107 h 117"/>
                  <a:gd name="T54" fmla="*/ 137 w 230"/>
                  <a:gd name="T55" fmla="*/ 112 h 117"/>
                  <a:gd name="T56" fmla="*/ 117 w 230"/>
                  <a:gd name="T57" fmla="*/ 117 h 117"/>
                  <a:gd name="T58" fmla="*/ 117 w 230"/>
                  <a:gd name="T59" fmla="*/ 117 h 117"/>
                  <a:gd name="T60" fmla="*/ 93 w 230"/>
                  <a:gd name="T61" fmla="*/ 112 h 117"/>
                  <a:gd name="T62" fmla="*/ 73 w 230"/>
                  <a:gd name="T63" fmla="*/ 107 h 117"/>
                  <a:gd name="T64" fmla="*/ 54 w 230"/>
                  <a:gd name="T65" fmla="*/ 97 h 117"/>
                  <a:gd name="T66" fmla="*/ 34 w 230"/>
                  <a:gd name="T67" fmla="*/ 83 h 117"/>
                  <a:gd name="T68" fmla="*/ 19 w 230"/>
                  <a:gd name="T69" fmla="*/ 63 h 117"/>
                  <a:gd name="T70" fmla="*/ 10 w 230"/>
                  <a:gd name="T71" fmla="*/ 44 h 117"/>
                  <a:gd name="T72" fmla="*/ 5 w 230"/>
                  <a:gd name="T73" fmla="*/ 24 h 117"/>
                  <a:gd name="T74" fmla="*/ 0 w 230"/>
                  <a:gd name="T75" fmla="*/ 0 h 117"/>
                  <a:gd name="T76" fmla="*/ 15 w 230"/>
                  <a:gd name="T7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7">
                    <a:moveTo>
                      <a:pt x="15" y="0"/>
                    </a:moveTo>
                    <a:lnTo>
                      <a:pt x="15" y="0"/>
                    </a:lnTo>
                    <a:lnTo>
                      <a:pt x="19" y="19"/>
                    </a:lnTo>
                    <a:lnTo>
                      <a:pt x="24" y="39"/>
                    </a:lnTo>
                    <a:lnTo>
                      <a:pt x="34" y="58"/>
                    </a:lnTo>
                    <a:lnTo>
                      <a:pt x="44" y="73"/>
                    </a:lnTo>
                    <a:lnTo>
                      <a:pt x="59" y="83"/>
                    </a:lnTo>
                    <a:lnTo>
                      <a:pt x="78" y="93"/>
                    </a:lnTo>
                    <a:lnTo>
                      <a:pt x="98" y="97"/>
                    </a:lnTo>
                    <a:lnTo>
                      <a:pt x="117" y="102"/>
                    </a:lnTo>
                    <a:lnTo>
                      <a:pt x="117" y="102"/>
                    </a:lnTo>
                    <a:lnTo>
                      <a:pt x="137" y="97"/>
                    </a:lnTo>
                    <a:lnTo>
                      <a:pt x="156" y="93"/>
                    </a:lnTo>
                    <a:lnTo>
                      <a:pt x="171" y="83"/>
                    </a:lnTo>
                    <a:lnTo>
                      <a:pt x="186" y="73"/>
                    </a:lnTo>
                    <a:lnTo>
                      <a:pt x="200" y="58"/>
                    </a:lnTo>
                    <a:lnTo>
                      <a:pt x="205" y="3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24"/>
                    </a:lnTo>
                    <a:lnTo>
                      <a:pt x="220" y="44"/>
                    </a:lnTo>
                    <a:lnTo>
                      <a:pt x="210" y="63"/>
                    </a:lnTo>
                    <a:lnTo>
                      <a:pt x="196" y="83"/>
                    </a:lnTo>
                    <a:lnTo>
                      <a:pt x="181" y="97"/>
                    </a:lnTo>
                    <a:lnTo>
                      <a:pt x="161" y="107"/>
                    </a:lnTo>
                    <a:lnTo>
                      <a:pt x="137" y="112"/>
                    </a:lnTo>
                    <a:lnTo>
                      <a:pt x="117" y="117"/>
                    </a:lnTo>
                    <a:lnTo>
                      <a:pt x="117" y="117"/>
                    </a:lnTo>
                    <a:lnTo>
                      <a:pt x="93" y="112"/>
                    </a:lnTo>
                    <a:lnTo>
                      <a:pt x="73" y="107"/>
                    </a:lnTo>
                    <a:lnTo>
                      <a:pt x="54" y="97"/>
                    </a:lnTo>
                    <a:lnTo>
                      <a:pt x="34" y="83"/>
                    </a:lnTo>
                    <a:lnTo>
                      <a:pt x="19" y="63"/>
                    </a:lnTo>
                    <a:lnTo>
                      <a:pt x="10" y="44"/>
                    </a:lnTo>
                    <a:lnTo>
                      <a:pt x="5" y="24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3" name="Freeform 2076"/>
              <p:cNvSpPr>
                <a:spLocks/>
              </p:cNvSpPr>
              <p:nvPr/>
            </p:nvSpPr>
            <p:spPr bwMode="auto">
              <a:xfrm>
                <a:off x="2463" y="1927"/>
                <a:ext cx="230" cy="113"/>
              </a:xfrm>
              <a:custGeom>
                <a:avLst/>
                <a:gdLst>
                  <a:gd name="T0" fmla="*/ 15 w 230"/>
                  <a:gd name="T1" fmla="*/ 113 h 113"/>
                  <a:gd name="T2" fmla="*/ 15 w 230"/>
                  <a:gd name="T3" fmla="*/ 113 h 113"/>
                  <a:gd name="T4" fmla="*/ 19 w 230"/>
                  <a:gd name="T5" fmla="*/ 93 h 113"/>
                  <a:gd name="T6" fmla="*/ 24 w 230"/>
                  <a:gd name="T7" fmla="*/ 73 h 113"/>
                  <a:gd name="T8" fmla="*/ 34 w 230"/>
                  <a:gd name="T9" fmla="*/ 59 h 113"/>
                  <a:gd name="T10" fmla="*/ 44 w 230"/>
                  <a:gd name="T11" fmla="*/ 44 h 113"/>
                  <a:gd name="T12" fmla="*/ 59 w 230"/>
                  <a:gd name="T13" fmla="*/ 29 h 113"/>
                  <a:gd name="T14" fmla="*/ 78 w 230"/>
                  <a:gd name="T15" fmla="*/ 20 h 113"/>
                  <a:gd name="T16" fmla="*/ 98 w 230"/>
                  <a:gd name="T17" fmla="*/ 15 h 113"/>
                  <a:gd name="T18" fmla="*/ 117 w 230"/>
                  <a:gd name="T19" fmla="*/ 15 h 113"/>
                  <a:gd name="T20" fmla="*/ 117 w 230"/>
                  <a:gd name="T21" fmla="*/ 15 h 113"/>
                  <a:gd name="T22" fmla="*/ 137 w 230"/>
                  <a:gd name="T23" fmla="*/ 15 h 113"/>
                  <a:gd name="T24" fmla="*/ 156 w 230"/>
                  <a:gd name="T25" fmla="*/ 20 h 113"/>
                  <a:gd name="T26" fmla="*/ 171 w 230"/>
                  <a:gd name="T27" fmla="*/ 29 h 113"/>
                  <a:gd name="T28" fmla="*/ 186 w 230"/>
                  <a:gd name="T29" fmla="*/ 44 h 113"/>
                  <a:gd name="T30" fmla="*/ 200 w 230"/>
                  <a:gd name="T31" fmla="*/ 59 h 113"/>
                  <a:gd name="T32" fmla="*/ 205 w 230"/>
                  <a:gd name="T33" fmla="*/ 73 h 113"/>
                  <a:gd name="T34" fmla="*/ 215 w 230"/>
                  <a:gd name="T35" fmla="*/ 93 h 113"/>
                  <a:gd name="T36" fmla="*/ 215 w 230"/>
                  <a:gd name="T37" fmla="*/ 113 h 113"/>
                  <a:gd name="T38" fmla="*/ 230 w 230"/>
                  <a:gd name="T39" fmla="*/ 113 h 113"/>
                  <a:gd name="T40" fmla="*/ 230 w 230"/>
                  <a:gd name="T41" fmla="*/ 113 h 113"/>
                  <a:gd name="T42" fmla="*/ 230 w 230"/>
                  <a:gd name="T43" fmla="*/ 88 h 113"/>
                  <a:gd name="T44" fmla="*/ 220 w 230"/>
                  <a:gd name="T45" fmla="*/ 69 h 113"/>
                  <a:gd name="T46" fmla="*/ 210 w 230"/>
                  <a:gd name="T47" fmla="*/ 49 h 113"/>
                  <a:gd name="T48" fmla="*/ 196 w 230"/>
                  <a:gd name="T49" fmla="*/ 34 h 113"/>
                  <a:gd name="T50" fmla="*/ 181 w 230"/>
                  <a:gd name="T51" fmla="*/ 20 h 113"/>
                  <a:gd name="T52" fmla="*/ 161 w 230"/>
                  <a:gd name="T53" fmla="*/ 10 h 113"/>
                  <a:gd name="T54" fmla="*/ 137 w 230"/>
                  <a:gd name="T55" fmla="*/ 0 h 113"/>
                  <a:gd name="T56" fmla="*/ 117 w 230"/>
                  <a:gd name="T57" fmla="*/ 0 h 113"/>
                  <a:gd name="T58" fmla="*/ 117 w 230"/>
                  <a:gd name="T59" fmla="*/ 0 h 113"/>
                  <a:gd name="T60" fmla="*/ 93 w 230"/>
                  <a:gd name="T61" fmla="*/ 0 h 113"/>
                  <a:gd name="T62" fmla="*/ 73 w 230"/>
                  <a:gd name="T63" fmla="*/ 10 h 113"/>
                  <a:gd name="T64" fmla="*/ 54 w 230"/>
                  <a:gd name="T65" fmla="*/ 20 h 113"/>
                  <a:gd name="T66" fmla="*/ 34 w 230"/>
                  <a:gd name="T67" fmla="*/ 34 h 113"/>
                  <a:gd name="T68" fmla="*/ 19 w 230"/>
                  <a:gd name="T69" fmla="*/ 49 h 113"/>
                  <a:gd name="T70" fmla="*/ 10 w 230"/>
                  <a:gd name="T71" fmla="*/ 69 h 113"/>
                  <a:gd name="T72" fmla="*/ 5 w 230"/>
                  <a:gd name="T73" fmla="*/ 88 h 113"/>
                  <a:gd name="T74" fmla="*/ 0 w 230"/>
                  <a:gd name="T75" fmla="*/ 113 h 113"/>
                  <a:gd name="T76" fmla="*/ 15 w 230"/>
                  <a:gd name="T7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3">
                    <a:moveTo>
                      <a:pt x="15" y="113"/>
                    </a:moveTo>
                    <a:lnTo>
                      <a:pt x="15" y="113"/>
                    </a:lnTo>
                    <a:lnTo>
                      <a:pt x="19" y="93"/>
                    </a:lnTo>
                    <a:lnTo>
                      <a:pt x="24" y="73"/>
                    </a:lnTo>
                    <a:lnTo>
                      <a:pt x="34" y="59"/>
                    </a:lnTo>
                    <a:lnTo>
                      <a:pt x="44" y="44"/>
                    </a:lnTo>
                    <a:lnTo>
                      <a:pt x="59" y="29"/>
                    </a:lnTo>
                    <a:lnTo>
                      <a:pt x="78" y="20"/>
                    </a:lnTo>
                    <a:lnTo>
                      <a:pt x="98" y="15"/>
                    </a:lnTo>
                    <a:lnTo>
                      <a:pt x="117" y="15"/>
                    </a:lnTo>
                    <a:lnTo>
                      <a:pt x="117" y="15"/>
                    </a:lnTo>
                    <a:lnTo>
                      <a:pt x="137" y="15"/>
                    </a:lnTo>
                    <a:lnTo>
                      <a:pt x="156" y="20"/>
                    </a:lnTo>
                    <a:lnTo>
                      <a:pt x="171" y="29"/>
                    </a:lnTo>
                    <a:lnTo>
                      <a:pt x="186" y="44"/>
                    </a:lnTo>
                    <a:lnTo>
                      <a:pt x="200" y="59"/>
                    </a:lnTo>
                    <a:lnTo>
                      <a:pt x="205" y="73"/>
                    </a:lnTo>
                    <a:lnTo>
                      <a:pt x="215" y="93"/>
                    </a:lnTo>
                    <a:lnTo>
                      <a:pt x="215" y="113"/>
                    </a:lnTo>
                    <a:lnTo>
                      <a:pt x="230" y="113"/>
                    </a:lnTo>
                    <a:lnTo>
                      <a:pt x="230" y="113"/>
                    </a:lnTo>
                    <a:lnTo>
                      <a:pt x="230" y="88"/>
                    </a:lnTo>
                    <a:lnTo>
                      <a:pt x="220" y="69"/>
                    </a:lnTo>
                    <a:lnTo>
                      <a:pt x="210" y="49"/>
                    </a:lnTo>
                    <a:lnTo>
                      <a:pt x="196" y="34"/>
                    </a:lnTo>
                    <a:lnTo>
                      <a:pt x="181" y="20"/>
                    </a:lnTo>
                    <a:lnTo>
                      <a:pt x="161" y="10"/>
                    </a:lnTo>
                    <a:lnTo>
                      <a:pt x="13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73" y="10"/>
                    </a:lnTo>
                    <a:lnTo>
                      <a:pt x="54" y="20"/>
                    </a:lnTo>
                    <a:lnTo>
                      <a:pt x="34" y="34"/>
                    </a:lnTo>
                    <a:lnTo>
                      <a:pt x="19" y="49"/>
                    </a:lnTo>
                    <a:lnTo>
                      <a:pt x="10" y="69"/>
                    </a:lnTo>
                    <a:lnTo>
                      <a:pt x="5" y="88"/>
                    </a:lnTo>
                    <a:lnTo>
                      <a:pt x="0" y="113"/>
                    </a:lnTo>
                    <a:lnTo>
                      <a:pt x="15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4" name="Rectangle 2077"/>
              <p:cNvSpPr>
                <a:spLocks noChangeArrowheads="1"/>
              </p:cNvSpPr>
              <p:nvPr/>
            </p:nvSpPr>
            <p:spPr bwMode="auto">
              <a:xfrm>
                <a:off x="2150" y="2030"/>
                <a:ext cx="171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5" name="Rectangle 2078"/>
              <p:cNvSpPr>
                <a:spLocks noChangeArrowheads="1"/>
              </p:cNvSpPr>
              <p:nvPr/>
            </p:nvSpPr>
            <p:spPr bwMode="auto">
              <a:xfrm>
                <a:off x="2840" y="2030"/>
                <a:ext cx="166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6" name="Rectangle 2079"/>
              <p:cNvSpPr>
                <a:spLocks noChangeArrowheads="1"/>
              </p:cNvSpPr>
              <p:nvPr/>
            </p:nvSpPr>
            <p:spPr bwMode="auto">
              <a:xfrm>
                <a:off x="2570" y="1609"/>
                <a:ext cx="15" cy="17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7" name="Rectangle 2080"/>
              <p:cNvSpPr>
                <a:spLocks noChangeArrowheads="1"/>
              </p:cNvSpPr>
              <p:nvPr/>
            </p:nvSpPr>
            <p:spPr bwMode="auto">
              <a:xfrm>
                <a:off x="2570" y="2299"/>
                <a:ext cx="15" cy="16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8" name="Freeform 2081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9" name="Freeform 2082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0" name="Freeform 2083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1" name="Freeform 2084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2" name="Freeform 2085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3" name="Freeform 2086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4" name="Freeform 2087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5" name="Freeform 2088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6" name="Freeform 2089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7" name="Freeform 2090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8" name="Freeform 2091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9" name="Freeform 2092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0" name="Freeform 2093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1" name="Freeform 2094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2" name="Freeform 2095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3" name="Freeform 2096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4" name="Freeform 2097"/>
              <p:cNvSpPr>
                <a:spLocks/>
              </p:cNvSpPr>
              <p:nvPr/>
            </p:nvSpPr>
            <p:spPr bwMode="auto">
              <a:xfrm>
                <a:off x="2345" y="1487"/>
                <a:ext cx="690" cy="699"/>
              </a:xfrm>
              <a:custGeom>
                <a:avLst/>
                <a:gdLst>
                  <a:gd name="T0" fmla="*/ 690 w 690"/>
                  <a:gd name="T1" fmla="*/ 63 h 699"/>
                  <a:gd name="T2" fmla="*/ 245 w 690"/>
                  <a:gd name="T3" fmla="*/ 699 h 699"/>
                  <a:gd name="T4" fmla="*/ 0 w 690"/>
                  <a:gd name="T5" fmla="*/ 445 h 699"/>
                  <a:gd name="T6" fmla="*/ 74 w 690"/>
                  <a:gd name="T7" fmla="*/ 381 h 699"/>
                  <a:gd name="T8" fmla="*/ 245 w 690"/>
                  <a:gd name="T9" fmla="*/ 616 h 699"/>
                  <a:gd name="T10" fmla="*/ 612 w 690"/>
                  <a:gd name="T11" fmla="*/ 0 h 699"/>
                  <a:gd name="T12" fmla="*/ 690 w 690"/>
                  <a:gd name="T13" fmla="*/ 63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0" h="699">
                    <a:moveTo>
                      <a:pt x="690" y="63"/>
                    </a:moveTo>
                    <a:lnTo>
                      <a:pt x="245" y="699"/>
                    </a:lnTo>
                    <a:lnTo>
                      <a:pt x="0" y="445"/>
                    </a:lnTo>
                    <a:lnTo>
                      <a:pt x="74" y="381"/>
                    </a:lnTo>
                    <a:lnTo>
                      <a:pt x="245" y="616"/>
                    </a:lnTo>
                    <a:lnTo>
                      <a:pt x="612" y="0"/>
                    </a:lnTo>
                    <a:lnTo>
                      <a:pt x="690" y="6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5" name="Freeform 2098"/>
              <p:cNvSpPr>
                <a:spLocks/>
              </p:cNvSpPr>
              <p:nvPr/>
            </p:nvSpPr>
            <p:spPr bwMode="auto">
              <a:xfrm>
                <a:off x="2345" y="1550"/>
                <a:ext cx="690" cy="636"/>
              </a:xfrm>
              <a:custGeom>
                <a:avLst/>
                <a:gdLst>
                  <a:gd name="T0" fmla="*/ 690 w 690"/>
                  <a:gd name="T1" fmla="*/ 0 h 636"/>
                  <a:gd name="T2" fmla="*/ 245 w 690"/>
                  <a:gd name="T3" fmla="*/ 636 h 636"/>
                  <a:gd name="T4" fmla="*/ 0 w 690"/>
                  <a:gd name="T5" fmla="*/ 382 h 636"/>
                  <a:gd name="T6" fmla="*/ 240 w 690"/>
                  <a:gd name="T7" fmla="*/ 592 h 636"/>
                  <a:gd name="T8" fmla="*/ 690 w 690"/>
                  <a:gd name="T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0" h="636">
                    <a:moveTo>
                      <a:pt x="690" y="0"/>
                    </a:moveTo>
                    <a:lnTo>
                      <a:pt x="245" y="636"/>
                    </a:lnTo>
                    <a:lnTo>
                      <a:pt x="0" y="382"/>
                    </a:lnTo>
                    <a:lnTo>
                      <a:pt x="240" y="592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</p:grpSp>
      </p:grpSp>
      <p:pic>
        <p:nvPicPr>
          <p:cNvPr id="171116" name="Picture 108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0385" y="1740656"/>
            <a:ext cx="6371035" cy="3614426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olid"/>
            <a:miter lim="800000"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73" name="McKSticker"/>
          <p:cNvGrpSpPr/>
          <p:nvPr/>
        </p:nvGrpSpPr>
        <p:grpSpPr>
          <a:xfrm>
            <a:off x="6381702" y="1387714"/>
            <a:ext cx="2366482" cy="181588"/>
            <a:chOff x="6374293" y="285750"/>
            <a:chExt cx="2366482" cy="181588"/>
          </a:xfrm>
        </p:grpSpPr>
        <p:sp>
          <p:nvSpPr>
            <p:cNvPr id="74" name="StickerRectangle"/>
            <p:cNvSpPr>
              <a:spLocks noChangeArrowheads="1"/>
            </p:cNvSpPr>
            <p:nvPr/>
          </p:nvSpPr>
          <p:spPr bwMode="auto">
            <a:xfrm>
              <a:off x="6374293" y="285750"/>
              <a:ext cx="2366482" cy="1815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000" dirty="0" smtClean="0">
                  <a:solidFill>
                    <a:srgbClr val="808080"/>
                  </a:solidFill>
                  <a:latin typeface="+mn-lt"/>
                </a:rPr>
                <a:t>ПРИМЕР ЗАПОЛНЕННОГО ШАБЛОНА</a:t>
              </a:r>
              <a:endParaRPr lang="en-US" sz="10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91" name="AutoShape 31"/>
            <p:cNvCxnSpPr>
              <a:cxnSpLocks noChangeShapeType="1"/>
              <a:stCxn id="74" idx="2"/>
              <a:endCxn id="74" idx="4"/>
            </p:cNvCxnSpPr>
            <p:nvPr/>
          </p:nvCxnSpPr>
          <p:spPr bwMode="auto">
            <a:xfrm>
              <a:off x="6374293" y="285750"/>
              <a:ext cx="0" cy="18158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8" name="AutoShape 32"/>
            <p:cNvCxnSpPr>
              <a:cxnSpLocks noChangeShapeType="1"/>
              <a:stCxn id="74" idx="4"/>
              <a:endCxn id="74" idx="6"/>
            </p:cNvCxnSpPr>
            <p:nvPr/>
          </p:nvCxnSpPr>
          <p:spPr bwMode="auto">
            <a:xfrm>
              <a:off x="6374293" y="467338"/>
              <a:ext cx="236648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5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116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7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Открытие и подготовка ПСР-проекта</a:t>
              </a:r>
              <a:endParaRPr lang="ru-RU" sz="700" b="1" dirty="0"/>
            </a:p>
          </p:txBody>
        </p:sp>
      </p:grpSp>
      <p:grpSp>
        <p:nvGrpSpPr>
          <p:cNvPr id="118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9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0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Внедрение улучшений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1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122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3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124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25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6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127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28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29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30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6932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tangle 52"/>
          <p:cNvSpPr txBox="1"/>
          <p:nvPr/>
        </p:nvSpPr>
        <p:spPr>
          <a:xfrm>
            <a:off x="2179177" y="1569302"/>
            <a:ext cx="6639508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45720" tIns="0" rIns="4572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ru-RU" sz="1000" dirty="0"/>
          </a:p>
        </p:txBody>
      </p:sp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8887220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2240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99" y="184245"/>
            <a:ext cx="6878717" cy="584775"/>
          </a:xfrm>
        </p:spPr>
        <p:txBody>
          <a:bodyPr/>
          <a:lstStyle/>
          <a:p>
            <a:pPr marL="442913"/>
            <a:r>
              <a:rPr lang="ru-RU" dirty="0" smtClean="0"/>
              <a:t>Мониторинг достигнутых результатов. Производственный анализ №</a:t>
            </a:r>
            <a:r>
              <a:rPr lang="en-US" dirty="0"/>
              <a:t>2</a:t>
            </a:r>
            <a:endParaRPr lang="ru-RU" dirty="0"/>
          </a:p>
        </p:txBody>
      </p:sp>
      <p:sp>
        <p:nvSpPr>
          <p:cNvPr id="89" name="Oval 24"/>
          <p:cNvSpPr>
            <a:spLocks noChangeAspect="1" noChangeArrowheads="1"/>
          </p:cNvSpPr>
          <p:nvPr/>
        </p:nvSpPr>
        <p:spPr bwMode="auto">
          <a:xfrm>
            <a:off x="1250655" y="303542"/>
            <a:ext cx="360000" cy="3600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cs typeface="Arial"/>
              </a:rPr>
              <a:t>4.1</a:t>
            </a:r>
            <a:endParaRPr lang="ru-RU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0" name="Rectangle 52"/>
          <p:cNvSpPr txBox="1"/>
          <p:nvPr/>
        </p:nvSpPr>
        <p:spPr>
          <a:xfrm>
            <a:off x="354750" y="1569302"/>
            <a:ext cx="1777349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72000" rIns="36000" bIns="720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ru-RU" sz="1000" b="1" dirty="0" smtClean="0"/>
              <a:t>Основные шаги</a:t>
            </a:r>
            <a:endParaRPr lang="ru-RU" sz="1000" b="1" dirty="0"/>
          </a:p>
          <a:p>
            <a:pPr>
              <a:spcBef>
                <a:spcPts val="0"/>
              </a:spcBef>
            </a:pPr>
            <a:r>
              <a:rPr lang="ru-RU" sz="1000" dirty="0"/>
              <a:t>Производственный </a:t>
            </a:r>
            <a:r>
              <a:rPr lang="ru-RU" sz="1000" dirty="0" smtClean="0"/>
              <a:t>анализ проводится после внедрения мероприятий, в режиме реального времени (на </a:t>
            </a:r>
            <a:r>
              <a:rPr lang="ru-RU" sz="1000" dirty="0"/>
              <a:t>доске </a:t>
            </a:r>
            <a:r>
              <a:rPr lang="ru-RU" sz="1000" dirty="0" smtClean="0"/>
              <a:t>визуализации)</a:t>
            </a:r>
            <a:endParaRPr lang="ru-RU" sz="1000" dirty="0"/>
          </a:p>
          <a:p>
            <a:pPr lvl="1">
              <a:spcBef>
                <a:spcPts val="0"/>
              </a:spcBef>
            </a:pPr>
            <a:r>
              <a:rPr lang="ru-RU" sz="1000" dirty="0"/>
              <a:t>Сбор данных по </a:t>
            </a:r>
            <a:r>
              <a:rPr lang="ru-RU" sz="1000" dirty="0" smtClean="0"/>
              <a:t>длительности </a:t>
            </a:r>
            <a:r>
              <a:rPr lang="ru-RU" sz="1000" dirty="0"/>
              <a:t>процессов</a:t>
            </a:r>
          </a:p>
          <a:p>
            <a:pPr lvl="1">
              <a:spcBef>
                <a:spcPts val="0"/>
              </a:spcBef>
            </a:pPr>
            <a:r>
              <a:rPr lang="ru-RU" sz="1000" dirty="0"/>
              <a:t>Анализ данных относительно целевых значений, которые задаются для каждого шага процесса</a:t>
            </a:r>
          </a:p>
          <a:p>
            <a:pPr lvl="1">
              <a:spcBef>
                <a:spcPts val="0"/>
              </a:spcBef>
            </a:pPr>
            <a:r>
              <a:rPr lang="ru-RU" sz="1000" dirty="0"/>
              <a:t>Выявление отклонений (стабильный повторяющийся результат ниже целевого также должен привести к пересмотру целевого показателя)</a:t>
            </a:r>
          </a:p>
          <a:p>
            <a:pPr lvl="1">
              <a:spcBef>
                <a:spcPts val="0"/>
              </a:spcBef>
            </a:pPr>
            <a:r>
              <a:rPr lang="ru-RU" sz="1000" dirty="0"/>
              <a:t>Анализ </a:t>
            </a:r>
            <a:r>
              <a:rPr lang="ru-RU" sz="1000" dirty="0" smtClean="0"/>
              <a:t>корневых причин</a:t>
            </a:r>
            <a:r>
              <a:rPr lang="ru-RU" sz="1000" dirty="0"/>
              <a:t> </a:t>
            </a:r>
            <a:r>
              <a:rPr lang="ru-RU" sz="1000" dirty="0" smtClean="0"/>
              <a:t>отклонений</a:t>
            </a:r>
            <a:endParaRPr lang="ru-RU" sz="1000" dirty="0"/>
          </a:p>
          <a:p>
            <a:pPr lvl="1">
              <a:spcBef>
                <a:spcPts val="0"/>
              </a:spcBef>
            </a:pPr>
            <a:r>
              <a:rPr lang="ru-RU" sz="1000" dirty="0"/>
              <a:t>Разработка </a:t>
            </a:r>
            <a:r>
              <a:rPr lang="ru-RU" sz="1000" dirty="0" smtClean="0"/>
              <a:t>предложе-ний </a:t>
            </a:r>
            <a:r>
              <a:rPr lang="ru-RU" sz="1000" dirty="0"/>
              <a:t>по устранению </a:t>
            </a:r>
            <a:r>
              <a:rPr lang="ru-RU" sz="1000" dirty="0" smtClean="0"/>
              <a:t>проблем</a:t>
            </a:r>
            <a:endParaRPr lang="ru-RU" sz="1000" dirty="0"/>
          </a:p>
        </p:txBody>
      </p:sp>
      <p:sp>
        <p:nvSpPr>
          <p:cNvPr id="91" name="Rectangle 52"/>
          <p:cNvSpPr txBox="1">
            <a:spLocks/>
          </p:cNvSpPr>
          <p:nvPr/>
        </p:nvSpPr>
        <p:spPr>
          <a:xfrm>
            <a:off x="366805" y="975245"/>
            <a:ext cx="8062674" cy="55718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 smtClean="0"/>
              <a:t>Для чего это нужно?</a:t>
            </a:r>
          </a:p>
          <a:p>
            <a:pPr lvl="1"/>
            <a:r>
              <a:rPr lang="ru-RU" sz="1000" dirty="0"/>
              <a:t>Для </a:t>
            </a:r>
            <a:r>
              <a:rPr lang="ru-RU" sz="1000" dirty="0" smtClean="0"/>
              <a:t>мониторинга отклонений в режиме реального времени, определения корневых причин </a:t>
            </a:r>
            <a:r>
              <a:rPr lang="ru-RU" sz="1000" dirty="0"/>
              <a:t>отклонений и разработки решений  по их </a:t>
            </a:r>
            <a:r>
              <a:rPr lang="ru-RU" sz="1000" dirty="0" smtClean="0"/>
              <a:t>устранению</a:t>
            </a:r>
            <a:r>
              <a:rPr lang="en-US" sz="1000" dirty="0" smtClean="0"/>
              <a:t>. </a:t>
            </a:r>
            <a:r>
              <a:rPr lang="ru-RU" sz="1000" dirty="0" smtClean="0"/>
              <a:t>Рекомендация: необходимо пройти тренинг по использованию данного инструмента.</a:t>
            </a:r>
          </a:p>
          <a:p>
            <a:pPr marL="1587" lvl="1" indent="0">
              <a:buNone/>
            </a:pPr>
            <a:endParaRPr lang="ru-RU" sz="1000" dirty="0"/>
          </a:p>
        </p:txBody>
      </p:sp>
      <p:grpSp>
        <p:nvGrpSpPr>
          <p:cNvPr id="126" name="Group 125"/>
          <p:cNvGrpSpPr>
            <a:grpSpLocks/>
          </p:cNvGrpSpPr>
          <p:nvPr/>
        </p:nvGrpSpPr>
        <p:grpSpPr>
          <a:xfrm>
            <a:off x="70418" y="911028"/>
            <a:ext cx="827231" cy="685617"/>
            <a:chOff x="1169295" y="884766"/>
            <a:chExt cx="627161" cy="515673"/>
          </a:xfrm>
        </p:grpSpPr>
        <p:grpSp>
          <p:nvGrpSpPr>
            <p:cNvPr id="127" name="Group 126"/>
            <p:cNvGrpSpPr/>
            <p:nvPr>
              <p:custDataLst>
                <p:tags r:id="rId15"/>
              </p:custDataLst>
            </p:nvPr>
          </p:nvGrpSpPr>
          <p:grpSpPr>
            <a:xfrm>
              <a:off x="1169295" y="884766"/>
              <a:ext cx="627161" cy="515673"/>
              <a:chOff x="1515968" y="5382479"/>
              <a:chExt cx="613216" cy="504207"/>
            </a:xfrm>
          </p:grpSpPr>
          <p:pic>
            <p:nvPicPr>
              <p:cNvPr id="131" name="Picture 125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611"/>
              <a:stretch>
                <a:fillRect/>
              </a:stretch>
            </p:blipFill>
            <p:spPr bwMode="auto">
              <a:xfrm rot="19634544">
                <a:off x="1610009" y="5737730"/>
                <a:ext cx="519175" cy="148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32" name="Oval 15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515968" y="5382479"/>
                <a:ext cx="453272" cy="4532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ru-RU" sz="1000" dirty="0"/>
              </a:p>
            </p:txBody>
          </p:sp>
        </p:grpSp>
        <p:grpSp>
          <p:nvGrpSpPr>
            <p:cNvPr id="128" name="Group 127"/>
            <p:cNvGrpSpPr/>
            <p:nvPr/>
          </p:nvGrpSpPr>
          <p:grpSpPr>
            <a:xfrm>
              <a:off x="1306317" y="986347"/>
              <a:ext cx="174625" cy="266700"/>
              <a:chOff x="-204305" y="977900"/>
              <a:chExt cx="174625" cy="266700"/>
            </a:xfrm>
          </p:grpSpPr>
          <p:sp>
            <p:nvSpPr>
              <p:cNvPr id="129" name="Freeform 38"/>
              <p:cNvSpPr>
                <a:spLocks/>
              </p:cNvSpPr>
              <p:nvPr/>
            </p:nvSpPr>
            <p:spPr bwMode="auto">
              <a:xfrm>
                <a:off x="-138113" y="1196975"/>
                <a:ext cx="47625" cy="47625"/>
              </a:xfrm>
              <a:custGeom>
                <a:avLst/>
                <a:gdLst>
                  <a:gd name="T0" fmla="*/ 220 w 220"/>
                  <a:gd name="T1" fmla="*/ 216 h 216"/>
                  <a:gd name="T2" fmla="*/ 220 w 220"/>
                  <a:gd name="T3" fmla="*/ 0 h 216"/>
                  <a:gd name="T4" fmla="*/ 4 w 220"/>
                  <a:gd name="T5" fmla="*/ 0 h 216"/>
                  <a:gd name="T6" fmla="*/ 7 w 220"/>
                  <a:gd name="T7" fmla="*/ 216 h 216"/>
                  <a:gd name="T8" fmla="*/ 220 w 220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216">
                    <a:moveTo>
                      <a:pt x="220" y="216"/>
                    </a:moveTo>
                    <a:cubicBezTo>
                      <a:pt x="220" y="144"/>
                      <a:pt x="220" y="72"/>
                      <a:pt x="220" y="0"/>
                    </a:cubicBezTo>
                    <a:cubicBezTo>
                      <a:pt x="148" y="0"/>
                      <a:pt x="76" y="0"/>
                      <a:pt x="4" y="0"/>
                    </a:cubicBezTo>
                    <a:cubicBezTo>
                      <a:pt x="6" y="71"/>
                      <a:pt x="0" y="150"/>
                      <a:pt x="7" y="216"/>
                    </a:cubicBezTo>
                    <a:cubicBezTo>
                      <a:pt x="78" y="216"/>
                      <a:pt x="149" y="216"/>
                      <a:pt x="220" y="21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0" name="Freeform 39"/>
              <p:cNvSpPr>
                <a:spLocks/>
              </p:cNvSpPr>
              <p:nvPr/>
            </p:nvSpPr>
            <p:spPr bwMode="auto">
              <a:xfrm>
                <a:off x="-204305" y="977900"/>
                <a:ext cx="174625" cy="203200"/>
              </a:xfrm>
              <a:custGeom>
                <a:avLst/>
                <a:gdLst>
                  <a:gd name="T0" fmla="*/ 498 w 789"/>
                  <a:gd name="T1" fmla="*/ 926 h 926"/>
                  <a:gd name="T2" fmla="*/ 714 w 789"/>
                  <a:gd name="T3" fmla="*/ 608 h 926"/>
                  <a:gd name="T4" fmla="*/ 789 w 789"/>
                  <a:gd name="T5" fmla="*/ 407 h 926"/>
                  <a:gd name="T6" fmla="*/ 717 w 789"/>
                  <a:gd name="T7" fmla="*/ 194 h 926"/>
                  <a:gd name="T8" fmla="*/ 120 w 789"/>
                  <a:gd name="T9" fmla="*/ 140 h 926"/>
                  <a:gd name="T10" fmla="*/ 0 w 789"/>
                  <a:gd name="T11" fmla="*/ 422 h 926"/>
                  <a:gd name="T12" fmla="*/ 222 w 789"/>
                  <a:gd name="T13" fmla="*/ 422 h 926"/>
                  <a:gd name="T14" fmla="*/ 303 w 789"/>
                  <a:gd name="T15" fmla="*/ 269 h 926"/>
                  <a:gd name="T16" fmla="*/ 516 w 789"/>
                  <a:gd name="T17" fmla="*/ 305 h 926"/>
                  <a:gd name="T18" fmla="*/ 534 w 789"/>
                  <a:gd name="T19" fmla="*/ 485 h 926"/>
                  <a:gd name="T20" fmla="*/ 312 w 789"/>
                  <a:gd name="T21" fmla="*/ 728 h 926"/>
                  <a:gd name="T22" fmla="*/ 294 w 789"/>
                  <a:gd name="T23" fmla="*/ 926 h 926"/>
                  <a:gd name="T24" fmla="*/ 498 w 789"/>
                  <a:gd name="T25" fmla="*/ 926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9" h="926">
                    <a:moveTo>
                      <a:pt x="498" y="926"/>
                    </a:moveTo>
                    <a:cubicBezTo>
                      <a:pt x="481" y="739"/>
                      <a:pt x="632" y="700"/>
                      <a:pt x="714" y="608"/>
                    </a:cubicBezTo>
                    <a:cubicBezTo>
                      <a:pt x="755" y="561"/>
                      <a:pt x="789" y="496"/>
                      <a:pt x="789" y="407"/>
                    </a:cubicBezTo>
                    <a:cubicBezTo>
                      <a:pt x="789" y="317"/>
                      <a:pt x="762" y="246"/>
                      <a:pt x="717" y="194"/>
                    </a:cubicBezTo>
                    <a:cubicBezTo>
                      <a:pt x="585" y="44"/>
                      <a:pt x="291" y="0"/>
                      <a:pt x="120" y="140"/>
                    </a:cubicBezTo>
                    <a:cubicBezTo>
                      <a:pt x="45" y="201"/>
                      <a:pt x="1" y="295"/>
                      <a:pt x="0" y="422"/>
                    </a:cubicBezTo>
                    <a:cubicBezTo>
                      <a:pt x="74" y="422"/>
                      <a:pt x="148" y="422"/>
                      <a:pt x="222" y="422"/>
                    </a:cubicBezTo>
                    <a:cubicBezTo>
                      <a:pt x="226" y="347"/>
                      <a:pt x="253" y="292"/>
                      <a:pt x="303" y="269"/>
                    </a:cubicBezTo>
                    <a:cubicBezTo>
                      <a:pt x="378" y="234"/>
                      <a:pt x="480" y="257"/>
                      <a:pt x="516" y="305"/>
                    </a:cubicBezTo>
                    <a:cubicBezTo>
                      <a:pt x="547" y="347"/>
                      <a:pt x="562" y="424"/>
                      <a:pt x="534" y="485"/>
                    </a:cubicBezTo>
                    <a:cubicBezTo>
                      <a:pt x="489" y="582"/>
                      <a:pt x="355" y="616"/>
                      <a:pt x="312" y="728"/>
                    </a:cubicBezTo>
                    <a:cubicBezTo>
                      <a:pt x="294" y="774"/>
                      <a:pt x="287" y="875"/>
                      <a:pt x="294" y="926"/>
                    </a:cubicBezTo>
                    <a:cubicBezTo>
                      <a:pt x="362" y="926"/>
                      <a:pt x="430" y="926"/>
                      <a:pt x="498" y="9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33" name="Group 132"/>
          <p:cNvGrpSpPr/>
          <p:nvPr/>
        </p:nvGrpSpPr>
        <p:grpSpPr>
          <a:xfrm>
            <a:off x="4766198" y="10633"/>
            <a:ext cx="3362074" cy="212366"/>
            <a:chOff x="5375526" y="285750"/>
            <a:chExt cx="3362074" cy="212366"/>
          </a:xfrm>
        </p:grpSpPr>
        <p:sp>
          <p:nvSpPr>
            <p:cNvPr id="158" name="StickerRectangle"/>
            <p:cNvSpPr>
              <a:spLocks noChangeArrowheads="1"/>
            </p:cNvSpPr>
            <p:nvPr/>
          </p:nvSpPr>
          <p:spPr bwMode="auto">
            <a:xfrm>
              <a:off x="5375526" y="285750"/>
              <a:ext cx="336207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200" dirty="0" smtClean="0">
                  <a:solidFill>
                    <a:srgbClr val="808080"/>
                  </a:solidFill>
                  <a:latin typeface="+mn-lt"/>
                </a:rPr>
                <a:t>ИСПОЛНИТЕЛЬ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 – </a:t>
              </a:r>
              <a:r>
                <a:rPr lang="ru-RU" sz="1200" dirty="0">
                  <a:solidFill>
                    <a:srgbClr val="808080"/>
                  </a:solidFill>
                </a:rPr>
                <a:t>РУКОВОДИТЕЛЬ </a:t>
              </a:r>
              <a:r>
                <a:rPr lang="en-US" sz="1200" dirty="0">
                  <a:solidFill>
                    <a:srgbClr val="808080"/>
                  </a:solidFill>
                </a:rPr>
                <a:t>ПРОЕКТА</a:t>
              </a:r>
            </a:p>
          </p:txBody>
        </p:sp>
        <p:cxnSp>
          <p:nvCxnSpPr>
            <p:cNvPr id="159" name="AutoShape 31"/>
            <p:cNvCxnSpPr>
              <a:cxnSpLocks noChangeShapeType="1"/>
              <a:stCxn id="158" idx="2"/>
              <a:endCxn id="158" idx="4"/>
            </p:cNvCxnSpPr>
            <p:nvPr/>
          </p:nvCxnSpPr>
          <p:spPr bwMode="auto">
            <a:xfrm>
              <a:off x="5375526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0" name="AutoShape 32"/>
            <p:cNvCxnSpPr>
              <a:cxnSpLocks noChangeShapeType="1"/>
              <a:stCxn id="158" idx="4"/>
              <a:endCxn id="158" idx="6"/>
            </p:cNvCxnSpPr>
            <p:nvPr/>
          </p:nvCxnSpPr>
          <p:spPr bwMode="auto">
            <a:xfrm>
              <a:off x="5375526" y="498116"/>
              <a:ext cx="336207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61" name="Rectangle 52"/>
          <p:cNvSpPr txBox="1">
            <a:spLocks/>
          </p:cNvSpPr>
          <p:nvPr/>
        </p:nvSpPr>
        <p:spPr>
          <a:xfrm>
            <a:off x="347679" y="5578780"/>
            <a:ext cx="8062674" cy="6523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>
                <a:solidFill>
                  <a:schemeClr val="tx1"/>
                </a:solidFill>
              </a:rPr>
              <a:t>Результат и конечные продукты</a:t>
            </a:r>
          </a:p>
          <a:p>
            <a:pPr lvl="1"/>
            <a:r>
              <a:rPr lang="ru-RU" sz="1000" dirty="0"/>
              <a:t>Собраны и проанализированы данные по процессу</a:t>
            </a:r>
          </a:p>
          <a:p>
            <a:pPr lvl="1"/>
            <a:r>
              <a:rPr lang="ru-RU" sz="1000" dirty="0"/>
              <a:t>Определены проблемы и </a:t>
            </a:r>
            <a:r>
              <a:rPr lang="ru-RU" sz="1000" dirty="0" smtClean="0"/>
              <a:t>их корневые причины</a:t>
            </a:r>
            <a:endParaRPr lang="ru-RU" sz="1000" dirty="0"/>
          </a:p>
          <a:p>
            <a:pPr lvl="1"/>
            <a:r>
              <a:rPr lang="ru-RU" sz="1000" dirty="0"/>
              <a:t>Разработаны предложения по улучшению</a:t>
            </a:r>
          </a:p>
        </p:txBody>
      </p:sp>
      <p:sp>
        <p:nvSpPr>
          <p:cNvPr id="192" name="Oval 171"/>
          <p:cNvSpPr>
            <a:spLocks noChangeArrowheads="1"/>
          </p:cNvSpPr>
          <p:nvPr/>
        </p:nvSpPr>
        <p:spPr bwMode="auto">
          <a:xfrm>
            <a:off x="388012" y="2573848"/>
            <a:ext cx="144000" cy="144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accent6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900" b="1" dirty="0" smtClean="0">
                <a:solidFill>
                  <a:schemeClr val="bg1"/>
                </a:solidFill>
              </a:rPr>
              <a:t>1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93" name="Oval 171"/>
          <p:cNvSpPr>
            <a:spLocks noChangeArrowheads="1"/>
          </p:cNvSpPr>
          <p:nvPr/>
        </p:nvSpPr>
        <p:spPr bwMode="auto">
          <a:xfrm>
            <a:off x="388012" y="2864587"/>
            <a:ext cx="144000" cy="144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accent6"/>
            </a:solidFill>
            <a:round/>
            <a:headEnd/>
            <a:tailEnd/>
          </a:ln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2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94" name="Oval 171"/>
          <p:cNvSpPr>
            <a:spLocks noChangeArrowheads="1"/>
          </p:cNvSpPr>
          <p:nvPr/>
        </p:nvSpPr>
        <p:spPr bwMode="auto">
          <a:xfrm>
            <a:off x="388012" y="3611033"/>
            <a:ext cx="144000" cy="144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accent6"/>
            </a:solidFill>
            <a:round/>
            <a:headEnd/>
            <a:tailEnd/>
          </a:ln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3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95" name="Oval 171"/>
          <p:cNvSpPr>
            <a:spLocks noChangeArrowheads="1"/>
          </p:cNvSpPr>
          <p:nvPr/>
        </p:nvSpPr>
        <p:spPr bwMode="auto">
          <a:xfrm>
            <a:off x="388012" y="4688142"/>
            <a:ext cx="144000" cy="144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accent6"/>
            </a:solidFill>
            <a:round/>
            <a:headEnd/>
            <a:tailEnd/>
          </a:ln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4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96" name="Oval 171"/>
          <p:cNvSpPr>
            <a:spLocks noChangeArrowheads="1"/>
          </p:cNvSpPr>
          <p:nvPr/>
        </p:nvSpPr>
        <p:spPr bwMode="auto">
          <a:xfrm>
            <a:off x="388012" y="4984811"/>
            <a:ext cx="144000" cy="144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accent6"/>
            </a:solidFill>
            <a:round/>
            <a:headEnd/>
            <a:tailEnd/>
          </a:ln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5</a:t>
            </a:r>
            <a:endParaRPr lang="en-US" sz="900" b="1" dirty="0">
              <a:solidFill>
                <a:schemeClr val="bg1"/>
              </a:solidFill>
            </a:endParaRPr>
          </a:p>
        </p:txBody>
      </p:sp>
      <p:grpSp>
        <p:nvGrpSpPr>
          <p:cNvPr id="198" name="Group 197"/>
          <p:cNvGrpSpPr/>
          <p:nvPr/>
        </p:nvGrpSpPr>
        <p:grpSpPr>
          <a:xfrm>
            <a:off x="-10759" y="5430419"/>
            <a:ext cx="769272" cy="835376"/>
            <a:chOff x="-10759" y="5430419"/>
            <a:chExt cx="769272" cy="835376"/>
          </a:xfrm>
        </p:grpSpPr>
        <p:sp>
          <p:nvSpPr>
            <p:cNvPr id="199" name="Oval 198"/>
            <p:cNvSpPr>
              <a:spLocks/>
            </p:cNvSpPr>
            <p:nvPr/>
          </p:nvSpPr>
          <p:spPr>
            <a:xfrm>
              <a:off x="39971" y="5578780"/>
              <a:ext cx="648000" cy="648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200" name="Group 2100"/>
            <p:cNvGrpSpPr>
              <a:grpSpLocks/>
            </p:cNvGrpSpPr>
            <p:nvPr/>
          </p:nvGrpSpPr>
          <p:grpSpPr bwMode="auto">
            <a:xfrm>
              <a:off x="-10759" y="5430419"/>
              <a:ext cx="769272" cy="835376"/>
              <a:chOff x="2140" y="1477"/>
              <a:chExt cx="905" cy="998"/>
            </a:xfrm>
          </p:grpSpPr>
          <p:sp>
            <p:nvSpPr>
              <p:cNvPr id="201" name="AutoShape 2069"/>
              <p:cNvSpPr>
                <a:spLocks noChangeAspect="1" noChangeArrowheads="1" noTextEdit="1"/>
              </p:cNvSpPr>
              <p:nvPr/>
            </p:nvSpPr>
            <p:spPr bwMode="auto">
              <a:xfrm>
                <a:off x="2140" y="1477"/>
                <a:ext cx="905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2" name="Freeform 2071"/>
              <p:cNvSpPr>
                <a:spLocks/>
              </p:cNvSpPr>
              <p:nvPr/>
            </p:nvSpPr>
            <p:spPr bwMode="auto">
              <a:xfrm>
                <a:off x="2208" y="2040"/>
                <a:ext cx="739" cy="367"/>
              </a:xfrm>
              <a:custGeom>
                <a:avLst/>
                <a:gdLst>
                  <a:gd name="T0" fmla="*/ 54 w 739"/>
                  <a:gd name="T1" fmla="*/ 0 h 367"/>
                  <a:gd name="T2" fmla="*/ 59 w 739"/>
                  <a:gd name="T3" fmla="*/ 63 h 367"/>
                  <a:gd name="T4" fmla="*/ 79 w 739"/>
                  <a:gd name="T5" fmla="*/ 127 h 367"/>
                  <a:gd name="T6" fmla="*/ 108 w 739"/>
                  <a:gd name="T7" fmla="*/ 181 h 367"/>
                  <a:gd name="T8" fmla="*/ 167 w 739"/>
                  <a:gd name="T9" fmla="*/ 244 h 367"/>
                  <a:gd name="T10" fmla="*/ 221 w 739"/>
                  <a:gd name="T11" fmla="*/ 278 h 367"/>
                  <a:gd name="T12" fmla="*/ 274 w 739"/>
                  <a:gd name="T13" fmla="*/ 303 h 367"/>
                  <a:gd name="T14" fmla="*/ 338 w 739"/>
                  <a:gd name="T15" fmla="*/ 318 h 367"/>
                  <a:gd name="T16" fmla="*/ 372 w 739"/>
                  <a:gd name="T17" fmla="*/ 318 h 367"/>
                  <a:gd name="T18" fmla="*/ 436 w 739"/>
                  <a:gd name="T19" fmla="*/ 313 h 367"/>
                  <a:gd name="T20" fmla="*/ 495 w 739"/>
                  <a:gd name="T21" fmla="*/ 293 h 367"/>
                  <a:gd name="T22" fmla="*/ 548 w 739"/>
                  <a:gd name="T23" fmla="*/ 264 h 367"/>
                  <a:gd name="T24" fmla="*/ 597 w 739"/>
                  <a:gd name="T25" fmla="*/ 225 h 367"/>
                  <a:gd name="T26" fmla="*/ 636 w 739"/>
                  <a:gd name="T27" fmla="*/ 181 h 367"/>
                  <a:gd name="T28" fmla="*/ 666 w 739"/>
                  <a:gd name="T29" fmla="*/ 127 h 367"/>
                  <a:gd name="T30" fmla="*/ 685 w 739"/>
                  <a:gd name="T31" fmla="*/ 63 h 367"/>
                  <a:gd name="T32" fmla="*/ 690 w 739"/>
                  <a:gd name="T33" fmla="*/ 0 h 367"/>
                  <a:gd name="T34" fmla="*/ 739 w 739"/>
                  <a:gd name="T35" fmla="*/ 0 h 367"/>
                  <a:gd name="T36" fmla="*/ 734 w 739"/>
                  <a:gd name="T37" fmla="*/ 73 h 367"/>
                  <a:gd name="T38" fmla="*/ 710 w 739"/>
                  <a:gd name="T39" fmla="*/ 141 h 367"/>
                  <a:gd name="T40" fmla="*/ 676 w 739"/>
                  <a:gd name="T41" fmla="*/ 205 h 367"/>
                  <a:gd name="T42" fmla="*/ 632 w 739"/>
                  <a:gd name="T43" fmla="*/ 259 h 367"/>
                  <a:gd name="T44" fmla="*/ 578 w 739"/>
                  <a:gd name="T45" fmla="*/ 308 h 367"/>
                  <a:gd name="T46" fmla="*/ 514 w 739"/>
                  <a:gd name="T47" fmla="*/ 342 h 367"/>
                  <a:gd name="T48" fmla="*/ 446 w 739"/>
                  <a:gd name="T49" fmla="*/ 362 h 367"/>
                  <a:gd name="T50" fmla="*/ 372 w 739"/>
                  <a:gd name="T51" fmla="*/ 367 h 367"/>
                  <a:gd name="T52" fmla="*/ 333 w 739"/>
                  <a:gd name="T53" fmla="*/ 367 h 367"/>
                  <a:gd name="T54" fmla="*/ 260 w 739"/>
                  <a:gd name="T55" fmla="*/ 352 h 367"/>
                  <a:gd name="T56" fmla="*/ 196 w 739"/>
                  <a:gd name="T57" fmla="*/ 322 h 367"/>
                  <a:gd name="T58" fmla="*/ 137 w 739"/>
                  <a:gd name="T59" fmla="*/ 283 h 367"/>
                  <a:gd name="T60" fmla="*/ 89 w 739"/>
                  <a:gd name="T61" fmla="*/ 234 h 367"/>
                  <a:gd name="T62" fmla="*/ 45 w 739"/>
                  <a:gd name="T63" fmla="*/ 176 h 367"/>
                  <a:gd name="T64" fmla="*/ 20 w 739"/>
                  <a:gd name="T65" fmla="*/ 112 h 367"/>
                  <a:gd name="T66" fmla="*/ 5 w 739"/>
                  <a:gd name="T67" fmla="*/ 39 h 367"/>
                  <a:gd name="T68" fmla="*/ 54 w 739"/>
                  <a:gd name="T6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39" h="367">
                    <a:moveTo>
                      <a:pt x="54" y="0"/>
                    </a:moveTo>
                    <a:lnTo>
                      <a:pt x="54" y="0"/>
                    </a:lnTo>
                    <a:lnTo>
                      <a:pt x="54" y="34"/>
                    </a:lnTo>
                    <a:lnTo>
                      <a:pt x="59" y="63"/>
                    </a:lnTo>
                    <a:lnTo>
                      <a:pt x="64" y="97"/>
                    </a:lnTo>
                    <a:lnTo>
                      <a:pt x="79" y="127"/>
                    </a:lnTo>
                    <a:lnTo>
                      <a:pt x="89" y="151"/>
                    </a:lnTo>
                    <a:lnTo>
                      <a:pt x="108" y="181"/>
                    </a:lnTo>
                    <a:lnTo>
                      <a:pt x="147" y="225"/>
                    </a:lnTo>
                    <a:lnTo>
                      <a:pt x="167" y="244"/>
                    </a:lnTo>
                    <a:lnTo>
                      <a:pt x="191" y="264"/>
                    </a:lnTo>
                    <a:lnTo>
                      <a:pt x="221" y="278"/>
                    </a:lnTo>
                    <a:lnTo>
                      <a:pt x="245" y="293"/>
                    </a:lnTo>
                    <a:lnTo>
                      <a:pt x="274" y="303"/>
                    </a:lnTo>
                    <a:lnTo>
                      <a:pt x="309" y="313"/>
                    </a:lnTo>
                    <a:lnTo>
                      <a:pt x="338" y="318"/>
                    </a:lnTo>
                    <a:lnTo>
                      <a:pt x="372" y="318"/>
                    </a:lnTo>
                    <a:lnTo>
                      <a:pt x="372" y="318"/>
                    </a:lnTo>
                    <a:lnTo>
                      <a:pt x="402" y="318"/>
                    </a:lnTo>
                    <a:lnTo>
                      <a:pt x="436" y="313"/>
                    </a:lnTo>
                    <a:lnTo>
                      <a:pt x="465" y="303"/>
                    </a:lnTo>
                    <a:lnTo>
                      <a:pt x="495" y="293"/>
                    </a:lnTo>
                    <a:lnTo>
                      <a:pt x="524" y="278"/>
                    </a:lnTo>
                    <a:lnTo>
                      <a:pt x="548" y="264"/>
                    </a:lnTo>
                    <a:lnTo>
                      <a:pt x="573" y="244"/>
                    </a:lnTo>
                    <a:lnTo>
                      <a:pt x="597" y="225"/>
                    </a:lnTo>
                    <a:lnTo>
                      <a:pt x="617" y="205"/>
                    </a:lnTo>
                    <a:lnTo>
                      <a:pt x="636" y="181"/>
                    </a:lnTo>
                    <a:lnTo>
                      <a:pt x="651" y="151"/>
                    </a:lnTo>
                    <a:lnTo>
                      <a:pt x="666" y="127"/>
                    </a:lnTo>
                    <a:lnTo>
                      <a:pt x="676" y="97"/>
                    </a:lnTo>
                    <a:lnTo>
                      <a:pt x="685" y="63"/>
                    </a:lnTo>
                    <a:lnTo>
                      <a:pt x="690" y="34"/>
                    </a:lnTo>
                    <a:lnTo>
                      <a:pt x="690" y="0"/>
                    </a:lnTo>
                    <a:lnTo>
                      <a:pt x="739" y="0"/>
                    </a:lnTo>
                    <a:lnTo>
                      <a:pt x="739" y="0"/>
                    </a:lnTo>
                    <a:lnTo>
                      <a:pt x="739" y="39"/>
                    </a:lnTo>
                    <a:lnTo>
                      <a:pt x="734" y="73"/>
                    </a:lnTo>
                    <a:lnTo>
                      <a:pt x="724" y="112"/>
                    </a:lnTo>
                    <a:lnTo>
                      <a:pt x="710" y="141"/>
                    </a:lnTo>
                    <a:lnTo>
                      <a:pt x="695" y="176"/>
                    </a:lnTo>
                    <a:lnTo>
                      <a:pt x="676" y="205"/>
                    </a:lnTo>
                    <a:lnTo>
                      <a:pt x="656" y="234"/>
                    </a:lnTo>
                    <a:lnTo>
                      <a:pt x="632" y="259"/>
                    </a:lnTo>
                    <a:lnTo>
                      <a:pt x="607" y="283"/>
                    </a:lnTo>
                    <a:lnTo>
                      <a:pt x="578" y="308"/>
                    </a:lnTo>
                    <a:lnTo>
                      <a:pt x="548" y="322"/>
                    </a:lnTo>
                    <a:lnTo>
                      <a:pt x="514" y="342"/>
                    </a:lnTo>
                    <a:lnTo>
                      <a:pt x="480" y="352"/>
                    </a:lnTo>
                    <a:lnTo>
                      <a:pt x="446" y="362"/>
                    </a:lnTo>
                    <a:lnTo>
                      <a:pt x="407" y="367"/>
                    </a:lnTo>
                    <a:lnTo>
                      <a:pt x="372" y="367"/>
                    </a:lnTo>
                    <a:lnTo>
                      <a:pt x="372" y="367"/>
                    </a:lnTo>
                    <a:lnTo>
                      <a:pt x="333" y="367"/>
                    </a:lnTo>
                    <a:lnTo>
                      <a:pt x="299" y="362"/>
                    </a:lnTo>
                    <a:lnTo>
                      <a:pt x="260" y="352"/>
                    </a:lnTo>
                    <a:lnTo>
                      <a:pt x="226" y="342"/>
                    </a:lnTo>
                    <a:lnTo>
                      <a:pt x="196" y="322"/>
                    </a:lnTo>
                    <a:lnTo>
                      <a:pt x="167" y="308"/>
                    </a:lnTo>
                    <a:lnTo>
                      <a:pt x="137" y="283"/>
                    </a:lnTo>
                    <a:lnTo>
                      <a:pt x="108" y="259"/>
                    </a:lnTo>
                    <a:lnTo>
                      <a:pt x="89" y="234"/>
                    </a:lnTo>
                    <a:lnTo>
                      <a:pt x="64" y="205"/>
                    </a:lnTo>
                    <a:lnTo>
                      <a:pt x="45" y="176"/>
                    </a:lnTo>
                    <a:lnTo>
                      <a:pt x="30" y="141"/>
                    </a:lnTo>
                    <a:lnTo>
                      <a:pt x="20" y="112"/>
                    </a:lnTo>
                    <a:lnTo>
                      <a:pt x="10" y="73"/>
                    </a:lnTo>
                    <a:lnTo>
                      <a:pt x="5" y="39"/>
                    </a:lnTo>
                    <a:lnTo>
                      <a:pt x="0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3" name="Freeform 2072"/>
              <p:cNvSpPr>
                <a:spLocks/>
              </p:cNvSpPr>
              <p:nvPr/>
            </p:nvSpPr>
            <p:spPr bwMode="auto">
              <a:xfrm>
                <a:off x="2208" y="1673"/>
                <a:ext cx="739" cy="367"/>
              </a:xfrm>
              <a:custGeom>
                <a:avLst/>
                <a:gdLst>
                  <a:gd name="T0" fmla="*/ 54 w 739"/>
                  <a:gd name="T1" fmla="*/ 367 h 367"/>
                  <a:gd name="T2" fmla="*/ 59 w 739"/>
                  <a:gd name="T3" fmla="*/ 303 h 367"/>
                  <a:gd name="T4" fmla="*/ 79 w 739"/>
                  <a:gd name="T5" fmla="*/ 244 h 367"/>
                  <a:gd name="T6" fmla="*/ 108 w 739"/>
                  <a:gd name="T7" fmla="*/ 190 h 367"/>
                  <a:gd name="T8" fmla="*/ 191 w 739"/>
                  <a:gd name="T9" fmla="*/ 102 h 367"/>
                  <a:gd name="T10" fmla="*/ 245 w 739"/>
                  <a:gd name="T11" fmla="*/ 73 h 367"/>
                  <a:gd name="T12" fmla="*/ 309 w 739"/>
                  <a:gd name="T13" fmla="*/ 54 h 367"/>
                  <a:gd name="T14" fmla="*/ 372 w 739"/>
                  <a:gd name="T15" fmla="*/ 49 h 367"/>
                  <a:gd name="T16" fmla="*/ 402 w 739"/>
                  <a:gd name="T17" fmla="*/ 49 h 367"/>
                  <a:gd name="T18" fmla="*/ 465 w 739"/>
                  <a:gd name="T19" fmla="*/ 63 h 367"/>
                  <a:gd name="T20" fmla="*/ 524 w 739"/>
                  <a:gd name="T21" fmla="*/ 88 h 367"/>
                  <a:gd name="T22" fmla="*/ 597 w 739"/>
                  <a:gd name="T23" fmla="*/ 142 h 367"/>
                  <a:gd name="T24" fmla="*/ 651 w 739"/>
                  <a:gd name="T25" fmla="*/ 215 h 367"/>
                  <a:gd name="T26" fmla="*/ 676 w 739"/>
                  <a:gd name="T27" fmla="*/ 274 h 367"/>
                  <a:gd name="T28" fmla="*/ 690 w 739"/>
                  <a:gd name="T29" fmla="*/ 332 h 367"/>
                  <a:gd name="T30" fmla="*/ 739 w 739"/>
                  <a:gd name="T31" fmla="*/ 367 h 367"/>
                  <a:gd name="T32" fmla="*/ 739 w 739"/>
                  <a:gd name="T33" fmla="*/ 327 h 367"/>
                  <a:gd name="T34" fmla="*/ 724 w 739"/>
                  <a:gd name="T35" fmla="*/ 259 h 367"/>
                  <a:gd name="T36" fmla="*/ 695 w 739"/>
                  <a:gd name="T37" fmla="*/ 190 h 367"/>
                  <a:gd name="T38" fmla="*/ 656 w 739"/>
                  <a:gd name="T39" fmla="*/ 132 h 367"/>
                  <a:gd name="T40" fmla="*/ 607 w 739"/>
                  <a:gd name="T41" fmla="*/ 83 h 367"/>
                  <a:gd name="T42" fmla="*/ 548 w 739"/>
                  <a:gd name="T43" fmla="*/ 44 h 367"/>
                  <a:gd name="T44" fmla="*/ 480 w 739"/>
                  <a:gd name="T45" fmla="*/ 14 h 367"/>
                  <a:gd name="T46" fmla="*/ 407 w 739"/>
                  <a:gd name="T47" fmla="*/ 0 h 367"/>
                  <a:gd name="T48" fmla="*/ 372 w 739"/>
                  <a:gd name="T49" fmla="*/ 0 h 367"/>
                  <a:gd name="T50" fmla="*/ 299 w 739"/>
                  <a:gd name="T51" fmla="*/ 5 h 367"/>
                  <a:gd name="T52" fmla="*/ 226 w 739"/>
                  <a:gd name="T53" fmla="*/ 29 h 367"/>
                  <a:gd name="T54" fmla="*/ 167 w 739"/>
                  <a:gd name="T55" fmla="*/ 63 h 367"/>
                  <a:gd name="T56" fmla="*/ 108 w 739"/>
                  <a:gd name="T57" fmla="*/ 107 h 367"/>
                  <a:gd name="T58" fmla="*/ 64 w 739"/>
                  <a:gd name="T59" fmla="*/ 161 h 367"/>
                  <a:gd name="T60" fmla="*/ 30 w 739"/>
                  <a:gd name="T61" fmla="*/ 225 h 367"/>
                  <a:gd name="T62" fmla="*/ 10 w 739"/>
                  <a:gd name="T63" fmla="*/ 293 h 367"/>
                  <a:gd name="T64" fmla="*/ 0 w 739"/>
                  <a:gd name="T65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9" h="367">
                    <a:moveTo>
                      <a:pt x="54" y="367"/>
                    </a:moveTo>
                    <a:lnTo>
                      <a:pt x="54" y="367"/>
                    </a:lnTo>
                    <a:lnTo>
                      <a:pt x="54" y="332"/>
                    </a:lnTo>
                    <a:lnTo>
                      <a:pt x="59" y="303"/>
                    </a:lnTo>
                    <a:lnTo>
                      <a:pt x="64" y="274"/>
                    </a:lnTo>
                    <a:lnTo>
                      <a:pt x="79" y="244"/>
                    </a:lnTo>
                    <a:lnTo>
                      <a:pt x="89" y="215"/>
                    </a:lnTo>
                    <a:lnTo>
                      <a:pt x="108" y="190"/>
                    </a:lnTo>
                    <a:lnTo>
                      <a:pt x="147" y="142"/>
                    </a:lnTo>
                    <a:lnTo>
                      <a:pt x="191" y="102"/>
                    </a:lnTo>
                    <a:lnTo>
                      <a:pt x="221" y="88"/>
                    </a:lnTo>
                    <a:lnTo>
                      <a:pt x="245" y="73"/>
                    </a:lnTo>
                    <a:lnTo>
                      <a:pt x="274" y="63"/>
                    </a:lnTo>
                    <a:lnTo>
                      <a:pt x="309" y="54"/>
                    </a:lnTo>
                    <a:lnTo>
                      <a:pt x="338" y="49"/>
                    </a:lnTo>
                    <a:lnTo>
                      <a:pt x="372" y="49"/>
                    </a:lnTo>
                    <a:lnTo>
                      <a:pt x="372" y="49"/>
                    </a:lnTo>
                    <a:lnTo>
                      <a:pt x="402" y="49"/>
                    </a:lnTo>
                    <a:lnTo>
                      <a:pt x="436" y="54"/>
                    </a:lnTo>
                    <a:lnTo>
                      <a:pt x="465" y="63"/>
                    </a:lnTo>
                    <a:lnTo>
                      <a:pt x="495" y="73"/>
                    </a:lnTo>
                    <a:lnTo>
                      <a:pt x="524" y="88"/>
                    </a:lnTo>
                    <a:lnTo>
                      <a:pt x="548" y="102"/>
                    </a:lnTo>
                    <a:lnTo>
                      <a:pt x="597" y="142"/>
                    </a:lnTo>
                    <a:lnTo>
                      <a:pt x="636" y="190"/>
                    </a:lnTo>
                    <a:lnTo>
                      <a:pt x="651" y="215"/>
                    </a:lnTo>
                    <a:lnTo>
                      <a:pt x="666" y="244"/>
                    </a:lnTo>
                    <a:lnTo>
                      <a:pt x="676" y="274"/>
                    </a:lnTo>
                    <a:lnTo>
                      <a:pt x="685" y="303"/>
                    </a:lnTo>
                    <a:lnTo>
                      <a:pt x="690" y="332"/>
                    </a:lnTo>
                    <a:lnTo>
                      <a:pt x="690" y="367"/>
                    </a:lnTo>
                    <a:lnTo>
                      <a:pt x="739" y="367"/>
                    </a:lnTo>
                    <a:lnTo>
                      <a:pt x="739" y="367"/>
                    </a:lnTo>
                    <a:lnTo>
                      <a:pt x="739" y="327"/>
                    </a:lnTo>
                    <a:lnTo>
                      <a:pt x="734" y="293"/>
                    </a:lnTo>
                    <a:lnTo>
                      <a:pt x="724" y="259"/>
                    </a:lnTo>
                    <a:lnTo>
                      <a:pt x="710" y="225"/>
                    </a:lnTo>
                    <a:lnTo>
                      <a:pt x="695" y="190"/>
                    </a:lnTo>
                    <a:lnTo>
                      <a:pt x="676" y="161"/>
                    </a:lnTo>
                    <a:lnTo>
                      <a:pt x="656" y="132"/>
                    </a:lnTo>
                    <a:lnTo>
                      <a:pt x="632" y="107"/>
                    </a:lnTo>
                    <a:lnTo>
                      <a:pt x="607" y="83"/>
                    </a:lnTo>
                    <a:lnTo>
                      <a:pt x="578" y="63"/>
                    </a:lnTo>
                    <a:lnTo>
                      <a:pt x="548" y="44"/>
                    </a:lnTo>
                    <a:lnTo>
                      <a:pt x="514" y="29"/>
                    </a:lnTo>
                    <a:lnTo>
                      <a:pt x="480" y="14"/>
                    </a:lnTo>
                    <a:lnTo>
                      <a:pt x="446" y="5"/>
                    </a:lnTo>
                    <a:lnTo>
                      <a:pt x="407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33" y="0"/>
                    </a:lnTo>
                    <a:lnTo>
                      <a:pt x="299" y="5"/>
                    </a:lnTo>
                    <a:lnTo>
                      <a:pt x="260" y="14"/>
                    </a:lnTo>
                    <a:lnTo>
                      <a:pt x="226" y="29"/>
                    </a:lnTo>
                    <a:lnTo>
                      <a:pt x="196" y="44"/>
                    </a:lnTo>
                    <a:lnTo>
                      <a:pt x="167" y="63"/>
                    </a:lnTo>
                    <a:lnTo>
                      <a:pt x="137" y="83"/>
                    </a:lnTo>
                    <a:lnTo>
                      <a:pt x="108" y="107"/>
                    </a:lnTo>
                    <a:lnTo>
                      <a:pt x="89" y="132"/>
                    </a:lnTo>
                    <a:lnTo>
                      <a:pt x="64" y="161"/>
                    </a:lnTo>
                    <a:lnTo>
                      <a:pt x="45" y="190"/>
                    </a:lnTo>
                    <a:lnTo>
                      <a:pt x="30" y="225"/>
                    </a:lnTo>
                    <a:lnTo>
                      <a:pt x="20" y="259"/>
                    </a:lnTo>
                    <a:lnTo>
                      <a:pt x="10" y="293"/>
                    </a:lnTo>
                    <a:lnTo>
                      <a:pt x="5" y="327"/>
                    </a:lnTo>
                    <a:lnTo>
                      <a:pt x="0" y="367"/>
                    </a:lnTo>
                    <a:lnTo>
                      <a:pt x="54" y="36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4" name="Freeform 2073"/>
              <p:cNvSpPr>
                <a:spLocks/>
              </p:cNvSpPr>
              <p:nvPr/>
            </p:nvSpPr>
            <p:spPr bwMode="auto">
              <a:xfrm>
                <a:off x="2350" y="2040"/>
                <a:ext cx="460" cy="230"/>
              </a:xfrm>
              <a:custGeom>
                <a:avLst/>
                <a:gdLst>
                  <a:gd name="T0" fmla="*/ 30 w 460"/>
                  <a:gd name="T1" fmla="*/ 0 h 230"/>
                  <a:gd name="T2" fmla="*/ 30 w 460"/>
                  <a:gd name="T3" fmla="*/ 0 h 230"/>
                  <a:gd name="T4" fmla="*/ 35 w 460"/>
                  <a:gd name="T5" fmla="*/ 39 h 230"/>
                  <a:gd name="T6" fmla="*/ 44 w 460"/>
                  <a:gd name="T7" fmla="*/ 78 h 230"/>
                  <a:gd name="T8" fmla="*/ 64 w 460"/>
                  <a:gd name="T9" fmla="*/ 112 h 230"/>
                  <a:gd name="T10" fmla="*/ 88 w 460"/>
                  <a:gd name="T11" fmla="*/ 141 h 230"/>
                  <a:gd name="T12" fmla="*/ 118 w 460"/>
                  <a:gd name="T13" fmla="*/ 166 h 230"/>
                  <a:gd name="T14" fmla="*/ 152 w 460"/>
                  <a:gd name="T15" fmla="*/ 186 h 230"/>
                  <a:gd name="T16" fmla="*/ 186 w 460"/>
                  <a:gd name="T17" fmla="*/ 195 h 230"/>
                  <a:gd name="T18" fmla="*/ 230 w 460"/>
                  <a:gd name="T19" fmla="*/ 200 h 230"/>
                  <a:gd name="T20" fmla="*/ 230 w 460"/>
                  <a:gd name="T21" fmla="*/ 200 h 230"/>
                  <a:gd name="T22" fmla="*/ 269 w 460"/>
                  <a:gd name="T23" fmla="*/ 195 h 230"/>
                  <a:gd name="T24" fmla="*/ 309 w 460"/>
                  <a:gd name="T25" fmla="*/ 186 h 230"/>
                  <a:gd name="T26" fmla="*/ 338 w 460"/>
                  <a:gd name="T27" fmla="*/ 166 h 230"/>
                  <a:gd name="T28" fmla="*/ 372 w 460"/>
                  <a:gd name="T29" fmla="*/ 141 h 230"/>
                  <a:gd name="T30" fmla="*/ 392 w 460"/>
                  <a:gd name="T31" fmla="*/ 112 h 230"/>
                  <a:gd name="T32" fmla="*/ 411 w 460"/>
                  <a:gd name="T33" fmla="*/ 78 h 230"/>
                  <a:gd name="T34" fmla="*/ 426 w 460"/>
                  <a:gd name="T35" fmla="*/ 39 h 230"/>
                  <a:gd name="T36" fmla="*/ 426 w 460"/>
                  <a:gd name="T37" fmla="*/ 0 h 230"/>
                  <a:gd name="T38" fmla="*/ 460 w 460"/>
                  <a:gd name="T39" fmla="*/ 0 h 230"/>
                  <a:gd name="T40" fmla="*/ 460 w 460"/>
                  <a:gd name="T41" fmla="*/ 0 h 230"/>
                  <a:gd name="T42" fmla="*/ 455 w 460"/>
                  <a:gd name="T43" fmla="*/ 49 h 230"/>
                  <a:gd name="T44" fmla="*/ 441 w 460"/>
                  <a:gd name="T45" fmla="*/ 93 h 230"/>
                  <a:gd name="T46" fmla="*/ 421 w 460"/>
                  <a:gd name="T47" fmla="*/ 132 h 230"/>
                  <a:gd name="T48" fmla="*/ 392 w 460"/>
                  <a:gd name="T49" fmla="*/ 166 h 230"/>
                  <a:gd name="T50" fmla="*/ 357 w 460"/>
                  <a:gd name="T51" fmla="*/ 190 h 230"/>
                  <a:gd name="T52" fmla="*/ 318 w 460"/>
                  <a:gd name="T53" fmla="*/ 215 h 230"/>
                  <a:gd name="T54" fmla="*/ 274 w 460"/>
                  <a:gd name="T55" fmla="*/ 225 h 230"/>
                  <a:gd name="T56" fmla="*/ 230 w 460"/>
                  <a:gd name="T57" fmla="*/ 230 h 230"/>
                  <a:gd name="T58" fmla="*/ 230 w 460"/>
                  <a:gd name="T59" fmla="*/ 230 h 230"/>
                  <a:gd name="T60" fmla="*/ 181 w 460"/>
                  <a:gd name="T61" fmla="*/ 225 h 230"/>
                  <a:gd name="T62" fmla="*/ 137 w 460"/>
                  <a:gd name="T63" fmla="*/ 215 h 230"/>
                  <a:gd name="T64" fmla="*/ 98 w 460"/>
                  <a:gd name="T65" fmla="*/ 190 h 230"/>
                  <a:gd name="T66" fmla="*/ 64 w 460"/>
                  <a:gd name="T67" fmla="*/ 166 h 230"/>
                  <a:gd name="T68" fmla="*/ 39 w 460"/>
                  <a:gd name="T69" fmla="*/ 132 h 230"/>
                  <a:gd name="T70" fmla="*/ 15 w 460"/>
                  <a:gd name="T71" fmla="*/ 93 h 230"/>
                  <a:gd name="T72" fmla="*/ 5 w 460"/>
                  <a:gd name="T73" fmla="*/ 49 h 230"/>
                  <a:gd name="T74" fmla="*/ 0 w 460"/>
                  <a:gd name="T75" fmla="*/ 0 h 230"/>
                  <a:gd name="T76" fmla="*/ 30 w 460"/>
                  <a:gd name="T7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0"/>
                    </a:moveTo>
                    <a:lnTo>
                      <a:pt x="30" y="0"/>
                    </a:lnTo>
                    <a:lnTo>
                      <a:pt x="35" y="39"/>
                    </a:lnTo>
                    <a:lnTo>
                      <a:pt x="44" y="78"/>
                    </a:lnTo>
                    <a:lnTo>
                      <a:pt x="64" y="112"/>
                    </a:lnTo>
                    <a:lnTo>
                      <a:pt x="88" y="141"/>
                    </a:lnTo>
                    <a:lnTo>
                      <a:pt x="118" y="166"/>
                    </a:lnTo>
                    <a:lnTo>
                      <a:pt x="152" y="186"/>
                    </a:lnTo>
                    <a:lnTo>
                      <a:pt x="186" y="195"/>
                    </a:lnTo>
                    <a:lnTo>
                      <a:pt x="230" y="200"/>
                    </a:lnTo>
                    <a:lnTo>
                      <a:pt x="230" y="200"/>
                    </a:lnTo>
                    <a:lnTo>
                      <a:pt x="269" y="195"/>
                    </a:lnTo>
                    <a:lnTo>
                      <a:pt x="309" y="186"/>
                    </a:lnTo>
                    <a:lnTo>
                      <a:pt x="338" y="166"/>
                    </a:lnTo>
                    <a:lnTo>
                      <a:pt x="372" y="141"/>
                    </a:lnTo>
                    <a:lnTo>
                      <a:pt x="392" y="112"/>
                    </a:lnTo>
                    <a:lnTo>
                      <a:pt x="411" y="78"/>
                    </a:lnTo>
                    <a:lnTo>
                      <a:pt x="426" y="39"/>
                    </a:lnTo>
                    <a:lnTo>
                      <a:pt x="426" y="0"/>
                    </a:lnTo>
                    <a:lnTo>
                      <a:pt x="460" y="0"/>
                    </a:lnTo>
                    <a:lnTo>
                      <a:pt x="460" y="0"/>
                    </a:lnTo>
                    <a:lnTo>
                      <a:pt x="455" y="49"/>
                    </a:lnTo>
                    <a:lnTo>
                      <a:pt x="441" y="93"/>
                    </a:lnTo>
                    <a:lnTo>
                      <a:pt x="421" y="132"/>
                    </a:lnTo>
                    <a:lnTo>
                      <a:pt x="392" y="166"/>
                    </a:lnTo>
                    <a:lnTo>
                      <a:pt x="357" y="190"/>
                    </a:lnTo>
                    <a:lnTo>
                      <a:pt x="318" y="215"/>
                    </a:lnTo>
                    <a:lnTo>
                      <a:pt x="274" y="225"/>
                    </a:lnTo>
                    <a:lnTo>
                      <a:pt x="230" y="230"/>
                    </a:lnTo>
                    <a:lnTo>
                      <a:pt x="230" y="230"/>
                    </a:lnTo>
                    <a:lnTo>
                      <a:pt x="181" y="225"/>
                    </a:lnTo>
                    <a:lnTo>
                      <a:pt x="137" y="215"/>
                    </a:lnTo>
                    <a:lnTo>
                      <a:pt x="98" y="190"/>
                    </a:lnTo>
                    <a:lnTo>
                      <a:pt x="64" y="166"/>
                    </a:lnTo>
                    <a:lnTo>
                      <a:pt x="39" y="132"/>
                    </a:lnTo>
                    <a:lnTo>
                      <a:pt x="15" y="93"/>
                    </a:lnTo>
                    <a:lnTo>
                      <a:pt x="5" y="49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5" name="Freeform 2074"/>
              <p:cNvSpPr>
                <a:spLocks/>
              </p:cNvSpPr>
              <p:nvPr/>
            </p:nvSpPr>
            <p:spPr bwMode="auto">
              <a:xfrm>
                <a:off x="2350" y="1810"/>
                <a:ext cx="460" cy="230"/>
              </a:xfrm>
              <a:custGeom>
                <a:avLst/>
                <a:gdLst>
                  <a:gd name="T0" fmla="*/ 30 w 460"/>
                  <a:gd name="T1" fmla="*/ 230 h 230"/>
                  <a:gd name="T2" fmla="*/ 30 w 460"/>
                  <a:gd name="T3" fmla="*/ 230 h 230"/>
                  <a:gd name="T4" fmla="*/ 35 w 460"/>
                  <a:gd name="T5" fmla="*/ 190 h 230"/>
                  <a:gd name="T6" fmla="*/ 44 w 460"/>
                  <a:gd name="T7" fmla="*/ 151 h 230"/>
                  <a:gd name="T8" fmla="*/ 64 w 460"/>
                  <a:gd name="T9" fmla="*/ 117 h 230"/>
                  <a:gd name="T10" fmla="*/ 88 w 460"/>
                  <a:gd name="T11" fmla="*/ 88 h 230"/>
                  <a:gd name="T12" fmla="*/ 118 w 460"/>
                  <a:gd name="T13" fmla="*/ 63 h 230"/>
                  <a:gd name="T14" fmla="*/ 152 w 460"/>
                  <a:gd name="T15" fmla="*/ 49 h 230"/>
                  <a:gd name="T16" fmla="*/ 186 w 460"/>
                  <a:gd name="T17" fmla="*/ 34 h 230"/>
                  <a:gd name="T18" fmla="*/ 230 w 460"/>
                  <a:gd name="T19" fmla="*/ 29 h 230"/>
                  <a:gd name="T20" fmla="*/ 230 w 460"/>
                  <a:gd name="T21" fmla="*/ 29 h 230"/>
                  <a:gd name="T22" fmla="*/ 269 w 460"/>
                  <a:gd name="T23" fmla="*/ 34 h 230"/>
                  <a:gd name="T24" fmla="*/ 309 w 460"/>
                  <a:gd name="T25" fmla="*/ 49 h 230"/>
                  <a:gd name="T26" fmla="*/ 338 w 460"/>
                  <a:gd name="T27" fmla="*/ 63 h 230"/>
                  <a:gd name="T28" fmla="*/ 372 w 460"/>
                  <a:gd name="T29" fmla="*/ 88 h 230"/>
                  <a:gd name="T30" fmla="*/ 392 w 460"/>
                  <a:gd name="T31" fmla="*/ 117 h 230"/>
                  <a:gd name="T32" fmla="*/ 411 w 460"/>
                  <a:gd name="T33" fmla="*/ 151 h 230"/>
                  <a:gd name="T34" fmla="*/ 426 w 460"/>
                  <a:gd name="T35" fmla="*/ 190 h 230"/>
                  <a:gd name="T36" fmla="*/ 426 w 460"/>
                  <a:gd name="T37" fmla="*/ 230 h 230"/>
                  <a:gd name="T38" fmla="*/ 460 w 460"/>
                  <a:gd name="T39" fmla="*/ 230 h 230"/>
                  <a:gd name="T40" fmla="*/ 460 w 460"/>
                  <a:gd name="T41" fmla="*/ 230 h 230"/>
                  <a:gd name="T42" fmla="*/ 455 w 460"/>
                  <a:gd name="T43" fmla="*/ 186 h 230"/>
                  <a:gd name="T44" fmla="*/ 441 w 460"/>
                  <a:gd name="T45" fmla="*/ 142 h 230"/>
                  <a:gd name="T46" fmla="*/ 421 w 460"/>
                  <a:gd name="T47" fmla="*/ 102 h 230"/>
                  <a:gd name="T48" fmla="*/ 392 w 460"/>
                  <a:gd name="T49" fmla="*/ 68 h 230"/>
                  <a:gd name="T50" fmla="*/ 357 w 460"/>
                  <a:gd name="T51" fmla="*/ 39 h 230"/>
                  <a:gd name="T52" fmla="*/ 318 w 460"/>
                  <a:gd name="T53" fmla="*/ 19 h 230"/>
                  <a:gd name="T54" fmla="*/ 274 w 460"/>
                  <a:gd name="T55" fmla="*/ 5 h 230"/>
                  <a:gd name="T56" fmla="*/ 230 w 460"/>
                  <a:gd name="T57" fmla="*/ 0 h 230"/>
                  <a:gd name="T58" fmla="*/ 230 w 460"/>
                  <a:gd name="T59" fmla="*/ 0 h 230"/>
                  <a:gd name="T60" fmla="*/ 181 w 460"/>
                  <a:gd name="T61" fmla="*/ 5 h 230"/>
                  <a:gd name="T62" fmla="*/ 137 w 460"/>
                  <a:gd name="T63" fmla="*/ 19 h 230"/>
                  <a:gd name="T64" fmla="*/ 98 w 460"/>
                  <a:gd name="T65" fmla="*/ 39 h 230"/>
                  <a:gd name="T66" fmla="*/ 64 w 460"/>
                  <a:gd name="T67" fmla="*/ 68 h 230"/>
                  <a:gd name="T68" fmla="*/ 39 w 460"/>
                  <a:gd name="T69" fmla="*/ 102 h 230"/>
                  <a:gd name="T70" fmla="*/ 15 w 460"/>
                  <a:gd name="T71" fmla="*/ 142 h 230"/>
                  <a:gd name="T72" fmla="*/ 5 w 460"/>
                  <a:gd name="T73" fmla="*/ 186 h 230"/>
                  <a:gd name="T74" fmla="*/ 0 w 460"/>
                  <a:gd name="T75" fmla="*/ 230 h 230"/>
                  <a:gd name="T76" fmla="*/ 30 w 460"/>
                  <a:gd name="T77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230"/>
                    </a:moveTo>
                    <a:lnTo>
                      <a:pt x="30" y="230"/>
                    </a:lnTo>
                    <a:lnTo>
                      <a:pt x="35" y="190"/>
                    </a:lnTo>
                    <a:lnTo>
                      <a:pt x="44" y="151"/>
                    </a:lnTo>
                    <a:lnTo>
                      <a:pt x="64" y="117"/>
                    </a:lnTo>
                    <a:lnTo>
                      <a:pt x="88" y="88"/>
                    </a:lnTo>
                    <a:lnTo>
                      <a:pt x="118" y="63"/>
                    </a:lnTo>
                    <a:lnTo>
                      <a:pt x="152" y="49"/>
                    </a:lnTo>
                    <a:lnTo>
                      <a:pt x="186" y="34"/>
                    </a:lnTo>
                    <a:lnTo>
                      <a:pt x="230" y="29"/>
                    </a:lnTo>
                    <a:lnTo>
                      <a:pt x="230" y="29"/>
                    </a:lnTo>
                    <a:lnTo>
                      <a:pt x="269" y="34"/>
                    </a:lnTo>
                    <a:lnTo>
                      <a:pt x="309" y="49"/>
                    </a:lnTo>
                    <a:lnTo>
                      <a:pt x="338" y="63"/>
                    </a:lnTo>
                    <a:lnTo>
                      <a:pt x="372" y="88"/>
                    </a:lnTo>
                    <a:lnTo>
                      <a:pt x="392" y="117"/>
                    </a:lnTo>
                    <a:lnTo>
                      <a:pt x="411" y="151"/>
                    </a:lnTo>
                    <a:lnTo>
                      <a:pt x="426" y="190"/>
                    </a:lnTo>
                    <a:lnTo>
                      <a:pt x="426" y="230"/>
                    </a:lnTo>
                    <a:lnTo>
                      <a:pt x="460" y="230"/>
                    </a:lnTo>
                    <a:lnTo>
                      <a:pt x="460" y="230"/>
                    </a:lnTo>
                    <a:lnTo>
                      <a:pt x="455" y="186"/>
                    </a:lnTo>
                    <a:lnTo>
                      <a:pt x="441" y="142"/>
                    </a:lnTo>
                    <a:lnTo>
                      <a:pt x="421" y="102"/>
                    </a:lnTo>
                    <a:lnTo>
                      <a:pt x="392" y="68"/>
                    </a:lnTo>
                    <a:lnTo>
                      <a:pt x="357" y="39"/>
                    </a:lnTo>
                    <a:lnTo>
                      <a:pt x="318" y="19"/>
                    </a:lnTo>
                    <a:lnTo>
                      <a:pt x="274" y="5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181" y="5"/>
                    </a:lnTo>
                    <a:lnTo>
                      <a:pt x="137" y="19"/>
                    </a:lnTo>
                    <a:lnTo>
                      <a:pt x="98" y="39"/>
                    </a:lnTo>
                    <a:lnTo>
                      <a:pt x="64" y="68"/>
                    </a:lnTo>
                    <a:lnTo>
                      <a:pt x="39" y="102"/>
                    </a:lnTo>
                    <a:lnTo>
                      <a:pt x="15" y="142"/>
                    </a:lnTo>
                    <a:lnTo>
                      <a:pt x="5" y="186"/>
                    </a:lnTo>
                    <a:lnTo>
                      <a:pt x="0" y="230"/>
                    </a:lnTo>
                    <a:lnTo>
                      <a:pt x="30" y="23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6" name="Freeform 2075"/>
              <p:cNvSpPr>
                <a:spLocks/>
              </p:cNvSpPr>
              <p:nvPr/>
            </p:nvSpPr>
            <p:spPr bwMode="auto">
              <a:xfrm>
                <a:off x="2463" y="2040"/>
                <a:ext cx="230" cy="117"/>
              </a:xfrm>
              <a:custGeom>
                <a:avLst/>
                <a:gdLst>
                  <a:gd name="T0" fmla="*/ 15 w 230"/>
                  <a:gd name="T1" fmla="*/ 0 h 117"/>
                  <a:gd name="T2" fmla="*/ 15 w 230"/>
                  <a:gd name="T3" fmla="*/ 0 h 117"/>
                  <a:gd name="T4" fmla="*/ 19 w 230"/>
                  <a:gd name="T5" fmla="*/ 19 h 117"/>
                  <a:gd name="T6" fmla="*/ 24 w 230"/>
                  <a:gd name="T7" fmla="*/ 39 h 117"/>
                  <a:gd name="T8" fmla="*/ 34 w 230"/>
                  <a:gd name="T9" fmla="*/ 58 h 117"/>
                  <a:gd name="T10" fmla="*/ 44 w 230"/>
                  <a:gd name="T11" fmla="*/ 73 h 117"/>
                  <a:gd name="T12" fmla="*/ 59 w 230"/>
                  <a:gd name="T13" fmla="*/ 83 h 117"/>
                  <a:gd name="T14" fmla="*/ 78 w 230"/>
                  <a:gd name="T15" fmla="*/ 93 h 117"/>
                  <a:gd name="T16" fmla="*/ 98 w 230"/>
                  <a:gd name="T17" fmla="*/ 97 h 117"/>
                  <a:gd name="T18" fmla="*/ 117 w 230"/>
                  <a:gd name="T19" fmla="*/ 102 h 117"/>
                  <a:gd name="T20" fmla="*/ 117 w 230"/>
                  <a:gd name="T21" fmla="*/ 102 h 117"/>
                  <a:gd name="T22" fmla="*/ 137 w 230"/>
                  <a:gd name="T23" fmla="*/ 97 h 117"/>
                  <a:gd name="T24" fmla="*/ 156 w 230"/>
                  <a:gd name="T25" fmla="*/ 93 h 117"/>
                  <a:gd name="T26" fmla="*/ 171 w 230"/>
                  <a:gd name="T27" fmla="*/ 83 h 117"/>
                  <a:gd name="T28" fmla="*/ 186 w 230"/>
                  <a:gd name="T29" fmla="*/ 73 h 117"/>
                  <a:gd name="T30" fmla="*/ 200 w 230"/>
                  <a:gd name="T31" fmla="*/ 58 h 117"/>
                  <a:gd name="T32" fmla="*/ 205 w 230"/>
                  <a:gd name="T33" fmla="*/ 39 h 117"/>
                  <a:gd name="T34" fmla="*/ 215 w 230"/>
                  <a:gd name="T35" fmla="*/ 19 h 117"/>
                  <a:gd name="T36" fmla="*/ 215 w 230"/>
                  <a:gd name="T37" fmla="*/ 0 h 117"/>
                  <a:gd name="T38" fmla="*/ 230 w 230"/>
                  <a:gd name="T39" fmla="*/ 0 h 117"/>
                  <a:gd name="T40" fmla="*/ 230 w 230"/>
                  <a:gd name="T41" fmla="*/ 0 h 117"/>
                  <a:gd name="T42" fmla="*/ 230 w 230"/>
                  <a:gd name="T43" fmla="*/ 24 h 117"/>
                  <a:gd name="T44" fmla="*/ 220 w 230"/>
                  <a:gd name="T45" fmla="*/ 44 h 117"/>
                  <a:gd name="T46" fmla="*/ 210 w 230"/>
                  <a:gd name="T47" fmla="*/ 63 h 117"/>
                  <a:gd name="T48" fmla="*/ 196 w 230"/>
                  <a:gd name="T49" fmla="*/ 83 h 117"/>
                  <a:gd name="T50" fmla="*/ 181 w 230"/>
                  <a:gd name="T51" fmla="*/ 97 h 117"/>
                  <a:gd name="T52" fmla="*/ 161 w 230"/>
                  <a:gd name="T53" fmla="*/ 107 h 117"/>
                  <a:gd name="T54" fmla="*/ 137 w 230"/>
                  <a:gd name="T55" fmla="*/ 112 h 117"/>
                  <a:gd name="T56" fmla="*/ 117 w 230"/>
                  <a:gd name="T57" fmla="*/ 117 h 117"/>
                  <a:gd name="T58" fmla="*/ 117 w 230"/>
                  <a:gd name="T59" fmla="*/ 117 h 117"/>
                  <a:gd name="T60" fmla="*/ 93 w 230"/>
                  <a:gd name="T61" fmla="*/ 112 h 117"/>
                  <a:gd name="T62" fmla="*/ 73 w 230"/>
                  <a:gd name="T63" fmla="*/ 107 h 117"/>
                  <a:gd name="T64" fmla="*/ 54 w 230"/>
                  <a:gd name="T65" fmla="*/ 97 h 117"/>
                  <a:gd name="T66" fmla="*/ 34 w 230"/>
                  <a:gd name="T67" fmla="*/ 83 h 117"/>
                  <a:gd name="T68" fmla="*/ 19 w 230"/>
                  <a:gd name="T69" fmla="*/ 63 h 117"/>
                  <a:gd name="T70" fmla="*/ 10 w 230"/>
                  <a:gd name="T71" fmla="*/ 44 h 117"/>
                  <a:gd name="T72" fmla="*/ 5 w 230"/>
                  <a:gd name="T73" fmla="*/ 24 h 117"/>
                  <a:gd name="T74" fmla="*/ 0 w 230"/>
                  <a:gd name="T75" fmla="*/ 0 h 117"/>
                  <a:gd name="T76" fmla="*/ 15 w 230"/>
                  <a:gd name="T7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7">
                    <a:moveTo>
                      <a:pt x="15" y="0"/>
                    </a:moveTo>
                    <a:lnTo>
                      <a:pt x="15" y="0"/>
                    </a:lnTo>
                    <a:lnTo>
                      <a:pt x="19" y="19"/>
                    </a:lnTo>
                    <a:lnTo>
                      <a:pt x="24" y="39"/>
                    </a:lnTo>
                    <a:lnTo>
                      <a:pt x="34" y="58"/>
                    </a:lnTo>
                    <a:lnTo>
                      <a:pt x="44" y="73"/>
                    </a:lnTo>
                    <a:lnTo>
                      <a:pt x="59" y="83"/>
                    </a:lnTo>
                    <a:lnTo>
                      <a:pt x="78" y="93"/>
                    </a:lnTo>
                    <a:lnTo>
                      <a:pt x="98" y="97"/>
                    </a:lnTo>
                    <a:lnTo>
                      <a:pt x="117" y="102"/>
                    </a:lnTo>
                    <a:lnTo>
                      <a:pt x="117" y="102"/>
                    </a:lnTo>
                    <a:lnTo>
                      <a:pt x="137" y="97"/>
                    </a:lnTo>
                    <a:lnTo>
                      <a:pt x="156" y="93"/>
                    </a:lnTo>
                    <a:lnTo>
                      <a:pt x="171" y="83"/>
                    </a:lnTo>
                    <a:lnTo>
                      <a:pt x="186" y="73"/>
                    </a:lnTo>
                    <a:lnTo>
                      <a:pt x="200" y="58"/>
                    </a:lnTo>
                    <a:lnTo>
                      <a:pt x="205" y="3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24"/>
                    </a:lnTo>
                    <a:lnTo>
                      <a:pt x="220" y="44"/>
                    </a:lnTo>
                    <a:lnTo>
                      <a:pt x="210" y="63"/>
                    </a:lnTo>
                    <a:lnTo>
                      <a:pt x="196" y="83"/>
                    </a:lnTo>
                    <a:lnTo>
                      <a:pt x="181" y="97"/>
                    </a:lnTo>
                    <a:lnTo>
                      <a:pt x="161" y="107"/>
                    </a:lnTo>
                    <a:lnTo>
                      <a:pt x="137" y="112"/>
                    </a:lnTo>
                    <a:lnTo>
                      <a:pt x="117" y="117"/>
                    </a:lnTo>
                    <a:lnTo>
                      <a:pt x="117" y="117"/>
                    </a:lnTo>
                    <a:lnTo>
                      <a:pt x="93" y="112"/>
                    </a:lnTo>
                    <a:lnTo>
                      <a:pt x="73" y="107"/>
                    </a:lnTo>
                    <a:lnTo>
                      <a:pt x="54" y="97"/>
                    </a:lnTo>
                    <a:lnTo>
                      <a:pt x="34" y="83"/>
                    </a:lnTo>
                    <a:lnTo>
                      <a:pt x="19" y="63"/>
                    </a:lnTo>
                    <a:lnTo>
                      <a:pt x="10" y="44"/>
                    </a:lnTo>
                    <a:lnTo>
                      <a:pt x="5" y="24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7" name="Freeform 2076"/>
              <p:cNvSpPr>
                <a:spLocks/>
              </p:cNvSpPr>
              <p:nvPr/>
            </p:nvSpPr>
            <p:spPr bwMode="auto">
              <a:xfrm>
                <a:off x="2463" y="1927"/>
                <a:ext cx="230" cy="113"/>
              </a:xfrm>
              <a:custGeom>
                <a:avLst/>
                <a:gdLst>
                  <a:gd name="T0" fmla="*/ 15 w 230"/>
                  <a:gd name="T1" fmla="*/ 113 h 113"/>
                  <a:gd name="T2" fmla="*/ 15 w 230"/>
                  <a:gd name="T3" fmla="*/ 113 h 113"/>
                  <a:gd name="T4" fmla="*/ 19 w 230"/>
                  <a:gd name="T5" fmla="*/ 93 h 113"/>
                  <a:gd name="T6" fmla="*/ 24 w 230"/>
                  <a:gd name="T7" fmla="*/ 73 h 113"/>
                  <a:gd name="T8" fmla="*/ 34 w 230"/>
                  <a:gd name="T9" fmla="*/ 59 h 113"/>
                  <a:gd name="T10" fmla="*/ 44 w 230"/>
                  <a:gd name="T11" fmla="*/ 44 h 113"/>
                  <a:gd name="T12" fmla="*/ 59 w 230"/>
                  <a:gd name="T13" fmla="*/ 29 h 113"/>
                  <a:gd name="T14" fmla="*/ 78 w 230"/>
                  <a:gd name="T15" fmla="*/ 20 h 113"/>
                  <a:gd name="T16" fmla="*/ 98 w 230"/>
                  <a:gd name="T17" fmla="*/ 15 h 113"/>
                  <a:gd name="T18" fmla="*/ 117 w 230"/>
                  <a:gd name="T19" fmla="*/ 15 h 113"/>
                  <a:gd name="T20" fmla="*/ 117 w 230"/>
                  <a:gd name="T21" fmla="*/ 15 h 113"/>
                  <a:gd name="T22" fmla="*/ 137 w 230"/>
                  <a:gd name="T23" fmla="*/ 15 h 113"/>
                  <a:gd name="T24" fmla="*/ 156 w 230"/>
                  <a:gd name="T25" fmla="*/ 20 h 113"/>
                  <a:gd name="T26" fmla="*/ 171 w 230"/>
                  <a:gd name="T27" fmla="*/ 29 h 113"/>
                  <a:gd name="T28" fmla="*/ 186 w 230"/>
                  <a:gd name="T29" fmla="*/ 44 h 113"/>
                  <a:gd name="T30" fmla="*/ 200 w 230"/>
                  <a:gd name="T31" fmla="*/ 59 h 113"/>
                  <a:gd name="T32" fmla="*/ 205 w 230"/>
                  <a:gd name="T33" fmla="*/ 73 h 113"/>
                  <a:gd name="T34" fmla="*/ 215 w 230"/>
                  <a:gd name="T35" fmla="*/ 93 h 113"/>
                  <a:gd name="T36" fmla="*/ 215 w 230"/>
                  <a:gd name="T37" fmla="*/ 113 h 113"/>
                  <a:gd name="T38" fmla="*/ 230 w 230"/>
                  <a:gd name="T39" fmla="*/ 113 h 113"/>
                  <a:gd name="T40" fmla="*/ 230 w 230"/>
                  <a:gd name="T41" fmla="*/ 113 h 113"/>
                  <a:gd name="T42" fmla="*/ 230 w 230"/>
                  <a:gd name="T43" fmla="*/ 88 h 113"/>
                  <a:gd name="T44" fmla="*/ 220 w 230"/>
                  <a:gd name="T45" fmla="*/ 69 h 113"/>
                  <a:gd name="T46" fmla="*/ 210 w 230"/>
                  <a:gd name="T47" fmla="*/ 49 h 113"/>
                  <a:gd name="T48" fmla="*/ 196 w 230"/>
                  <a:gd name="T49" fmla="*/ 34 h 113"/>
                  <a:gd name="T50" fmla="*/ 181 w 230"/>
                  <a:gd name="T51" fmla="*/ 20 h 113"/>
                  <a:gd name="T52" fmla="*/ 161 w 230"/>
                  <a:gd name="T53" fmla="*/ 10 h 113"/>
                  <a:gd name="T54" fmla="*/ 137 w 230"/>
                  <a:gd name="T55" fmla="*/ 0 h 113"/>
                  <a:gd name="T56" fmla="*/ 117 w 230"/>
                  <a:gd name="T57" fmla="*/ 0 h 113"/>
                  <a:gd name="T58" fmla="*/ 117 w 230"/>
                  <a:gd name="T59" fmla="*/ 0 h 113"/>
                  <a:gd name="T60" fmla="*/ 93 w 230"/>
                  <a:gd name="T61" fmla="*/ 0 h 113"/>
                  <a:gd name="T62" fmla="*/ 73 w 230"/>
                  <a:gd name="T63" fmla="*/ 10 h 113"/>
                  <a:gd name="T64" fmla="*/ 54 w 230"/>
                  <a:gd name="T65" fmla="*/ 20 h 113"/>
                  <a:gd name="T66" fmla="*/ 34 w 230"/>
                  <a:gd name="T67" fmla="*/ 34 h 113"/>
                  <a:gd name="T68" fmla="*/ 19 w 230"/>
                  <a:gd name="T69" fmla="*/ 49 h 113"/>
                  <a:gd name="T70" fmla="*/ 10 w 230"/>
                  <a:gd name="T71" fmla="*/ 69 h 113"/>
                  <a:gd name="T72" fmla="*/ 5 w 230"/>
                  <a:gd name="T73" fmla="*/ 88 h 113"/>
                  <a:gd name="T74" fmla="*/ 0 w 230"/>
                  <a:gd name="T75" fmla="*/ 113 h 113"/>
                  <a:gd name="T76" fmla="*/ 15 w 230"/>
                  <a:gd name="T7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3">
                    <a:moveTo>
                      <a:pt x="15" y="113"/>
                    </a:moveTo>
                    <a:lnTo>
                      <a:pt x="15" y="113"/>
                    </a:lnTo>
                    <a:lnTo>
                      <a:pt x="19" y="93"/>
                    </a:lnTo>
                    <a:lnTo>
                      <a:pt x="24" y="73"/>
                    </a:lnTo>
                    <a:lnTo>
                      <a:pt x="34" y="59"/>
                    </a:lnTo>
                    <a:lnTo>
                      <a:pt x="44" y="44"/>
                    </a:lnTo>
                    <a:lnTo>
                      <a:pt x="59" y="29"/>
                    </a:lnTo>
                    <a:lnTo>
                      <a:pt x="78" y="20"/>
                    </a:lnTo>
                    <a:lnTo>
                      <a:pt x="98" y="15"/>
                    </a:lnTo>
                    <a:lnTo>
                      <a:pt x="117" y="15"/>
                    </a:lnTo>
                    <a:lnTo>
                      <a:pt x="117" y="15"/>
                    </a:lnTo>
                    <a:lnTo>
                      <a:pt x="137" y="15"/>
                    </a:lnTo>
                    <a:lnTo>
                      <a:pt x="156" y="20"/>
                    </a:lnTo>
                    <a:lnTo>
                      <a:pt x="171" y="29"/>
                    </a:lnTo>
                    <a:lnTo>
                      <a:pt x="186" y="44"/>
                    </a:lnTo>
                    <a:lnTo>
                      <a:pt x="200" y="59"/>
                    </a:lnTo>
                    <a:lnTo>
                      <a:pt x="205" y="73"/>
                    </a:lnTo>
                    <a:lnTo>
                      <a:pt x="215" y="93"/>
                    </a:lnTo>
                    <a:lnTo>
                      <a:pt x="215" y="113"/>
                    </a:lnTo>
                    <a:lnTo>
                      <a:pt x="230" y="113"/>
                    </a:lnTo>
                    <a:lnTo>
                      <a:pt x="230" y="113"/>
                    </a:lnTo>
                    <a:lnTo>
                      <a:pt x="230" y="88"/>
                    </a:lnTo>
                    <a:lnTo>
                      <a:pt x="220" y="69"/>
                    </a:lnTo>
                    <a:lnTo>
                      <a:pt x="210" y="49"/>
                    </a:lnTo>
                    <a:lnTo>
                      <a:pt x="196" y="34"/>
                    </a:lnTo>
                    <a:lnTo>
                      <a:pt x="181" y="20"/>
                    </a:lnTo>
                    <a:lnTo>
                      <a:pt x="161" y="10"/>
                    </a:lnTo>
                    <a:lnTo>
                      <a:pt x="13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73" y="10"/>
                    </a:lnTo>
                    <a:lnTo>
                      <a:pt x="54" y="20"/>
                    </a:lnTo>
                    <a:lnTo>
                      <a:pt x="34" y="34"/>
                    </a:lnTo>
                    <a:lnTo>
                      <a:pt x="19" y="49"/>
                    </a:lnTo>
                    <a:lnTo>
                      <a:pt x="10" y="69"/>
                    </a:lnTo>
                    <a:lnTo>
                      <a:pt x="5" y="88"/>
                    </a:lnTo>
                    <a:lnTo>
                      <a:pt x="0" y="113"/>
                    </a:lnTo>
                    <a:lnTo>
                      <a:pt x="15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8" name="Rectangle 2077"/>
              <p:cNvSpPr>
                <a:spLocks noChangeArrowheads="1"/>
              </p:cNvSpPr>
              <p:nvPr/>
            </p:nvSpPr>
            <p:spPr bwMode="auto">
              <a:xfrm>
                <a:off x="2150" y="2030"/>
                <a:ext cx="171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9" name="Rectangle 2078"/>
              <p:cNvSpPr>
                <a:spLocks noChangeArrowheads="1"/>
              </p:cNvSpPr>
              <p:nvPr/>
            </p:nvSpPr>
            <p:spPr bwMode="auto">
              <a:xfrm>
                <a:off x="2840" y="2030"/>
                <a:ext cx="166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0" name="Rectangle 2079"/>
              <p:cNvSpPr>
                <a:spLocks noChangeArrowheads="1"/>
              </p:cNvSpPr>
              <p:nvPr/>
            </p:nvSpPr>
            <p:spPr bwMode="auto">
              <a:xfrm>
                <a:off x="2570" y="1609"/>
                <a:ext cx="15" cy="17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1" name="Rectangle 2080"/>
              <p:cNvSpPr>
                <a:spLocks noChangeArrowheads="1"/>
              </p:cNvSpPr>
              <p:nvPr/>
            </p:nvSpPr>
            <p:spPr bwMode="auto">
              <a:xfrm>
                <a:off x="2570" y="2299"/>
                <a:ext cx="15" cy="16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2" name="Freeform 2081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3" name="Freeform 2082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4" name="Freeform 2083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5" name="Freeform 2084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6" name="Freeform 2085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7" name="Freeform 2086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8" name="Freeform 2087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19" name="Freeform 2088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0" name="Freeform 2089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1" name="Freeform 2090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2" name="Freeform 2091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3" name="Freeform 2092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4" name="Freeform 2093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5" name="Freeform 2094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6" name="Freeform 2095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7" name="Freeform 2096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8" name="Freeform 2097"/>
              <p:cNvSpPr>
                <a:spLocks/>
              </p:cNvSpPr>
              <p:nvPr/>
            </p:nvSpPr>
            <p:spPr bwMode="auto">
              <a:xfrm>
                <a:off x="2345" y="1487"/>
                <a:ext cx="690" cy="699"/>
              </a:xfrm>
              <a:custGeom>
                <a:avLst/>
                <a:gdLst>
                  <a:gd name="T0" fmla="*/ 690 w 690"/>
                  <a:gd name="T1" fmla="*/ 63 h 699"/>
                  <a:gd name="T2" fmla="*/ 245 w 690"/>
                  <a:gd name="T3" fmla="*/ 699 h 699"/>
                  <a:gd name="T4" fmla="*/ 0 w 690"/>
                  <a:gd name="T5" fmla="*/ 445 h 699"/>
                  <a:gd name="T6" fmla="*/ 74 w 690"/>
                  <a:gd name="T7" fmla="*/ 381 h 699"/>
                  <a:gd name="T8" fmla="*/ 245 w 690"/>
                  <a:gd name="T9" fmla="*/ 616 h 699"/>
                  <a:gd name="T10" fmla="*/ 612 w 690"/>
                  <a:gd name="T11" fmla="*/ 0 h 699"/>
                  <a:gd name="T12" fmla="*/ 690 w 690"/>
                  <a:gd name="T13" fmla="*/ 63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0" h="699">
                    <a:moveTo>
                      <a:pt x="690" y="63"/>
                    </a:moveTo>
                    <a:lnTo>
                      <a:pt x="245" y="699"/>
                    </a:lnTo>
                    <a:lnTo>
                      <a:pt x="0" y="445"/>
                    </a:lnTo>
                    <a:lnTo>
                      <a:pt x="74" y="381"/>
                    </a:lnTo>
                    <a:lnTo>
                      <a:pt x="245" y="616"/>
                    </a:lnTo>
                    <a:lnTo>
                      <a:pt x="612" y="0"/>
                    </a:lnTo>
                    <a:lnTo>
                      <a:pt x="690" y="6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29" name="Freeform 2098"/>
              <p:cNvSpPr>
                <a:spLocks/>
              </p:cNvSpPr>
              <p:nvPr/>
            </p:nvSpPr>
            <p:spPr bwMode="auto">
              <a:xfrm>
                <a:off x="2345" y="1550"/>
                <a:ext cx="690" cy="636"/>
              </a:xfrm>
              <a:custGeom>
                <a:avLst/>
                <a:gdLst>
                  <a:gd name="T0" fmla="*/ 690 w 690"/>
                  <a:gd name="T1" fmla="*/ 0 h 636"/>
                  <a:gd name="T2" fmla="*/ 245 w 690"/>
                  <a:gd name="T3" fmla="*/ 636 h 636"/>
                  <a:gd name="T4" fmla="*/ 0 w 690"/>
                  <a:gd name="T5" fmla="*/ 382 h 636"/>
                  <a:gd name="T6" fmla="*/ 240 w 690"/>
                  <a:gd name="T7" fmla="*/ 592 h 636"/>
                  <a:gd name="T8" fmla="*/ 690 w 690"/>
                  <a:gd name="T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0" h="636">
                    <a:moveTo>
                      <a:pt x="690" y="0"/>
                    </a:moveTo>
                    <a:lnTo>
                      <a:pt x="245" y="636"/>
                    </a:lnTo>
                    <a:lnTo>
                      <a:pt x="0" y="382"/>
                    </a:lnTo>
                    <a:lnTo>
                      <a:pt x="240" y="592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</p:grpSp>
      </p:grpSp>
      <p:grpSp>
        <p:nvGrpSpPr>
          <p:cNvPr id="94" name="McKSticker"/>
          <p:cNvGrpSpPr/>
          <p:nvPr/>
        </p:nvGrpSpPr>
        <p:grpSpPr>
          <a:xfrm>
            <a:off x="6381702" y="1387714"/>
            <a:ext cx="2366482" cy="181588"/>
            <a:chOff x="6374293" y="285750"/>
            <a:chExt cx="2366482" cy="181588"/>
          </a:xfrm>
        </p:grpSpPr>
        <p:sp>
          <p:nvSpPr>
            <p:cNvPr id="95" name="StickerRectangle"/>
            <p:cNvSpPr>
              <a:spLocks noChangeArrowheads="1"/>
            </p:cNvSpPr>
            <p:nvPr/>
          </p:nvSpPr>
          <p:spPr bwMode="auto">
            <a:xfrm>
              <a:off x="6374293" y="285750"/>
              <a:ext cx="2366482" cy="1815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000" dirty="0" smtClean="0">
                  <a:solidFill>
                    <a:srgbClr val="808080"/>
                  </a:solidFill>
                  <a:latin typeface="+mn-lt"/>
                </a:rPr>
                <a:t>ПРИМЕР ЗАПОЛНЕННОГО ШАБЛОНА</a:t>
              </a:r>
              <a:endParaRPr lang="en-US" sz="10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96" name="AutoShape 31"/>
            <p:cNvCxnSpPr>
              <a:cxnSpLocks noChangeShapeType="1"/>
              <a:stCxn id="95" idx="2"/>
              <a:endCxn id="95" idx="4"/>
            </p:cNvCxnSpPr>
            <p:nvPr/>
          </p:nvCxnSpPr>
          <p:spPr bwMode="auto">
            <a:xfrm>
              <a:off x="6374293" y="285750"/>
              <a:ext cx="0" cy="18158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97" name="AutoShape 32"/>
            <p:cNvCxnSpPr>
              <a:cxnSpLocks noChangeShapeType="1"/>
              <a:stCxn id="95" idx="4"/>
              <a:endCxn id="95" idx="6"/>
            </p:cNvCxnSpPr>
            <p:nvPr/>
          </p:nvCxnSpPr>
          <p:spPr bwMode="auto">
            <a:xfrm>
              <a:off x="6374293" y="467338"/>
              <a:ext cx="236648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16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117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8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Открытие и подготовка ПСР-проекта</a:t>
              </a:r>
              <a:endParaRPr lang="ru-RU" sz="700" b="1" dirty="0"/>
            </a:p>
          </p:txBody>
        </p:sp>
      </p:grpSp>
      <p:grpSp>
        <p:nvGrpSpPr>
          <p:cNvPr id="119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120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1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122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123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4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125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34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35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Закрепление результатов и закрытие ПСР-проекта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36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37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38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42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pic>
        <p:nvPicPr>
          <p:cNvPr id="172236" name="Picture 204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3658" y="1623264"/>
            <a:ext cx="6219228" cy="38155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9" name="Oval 171"/>
          <p:cNvSpPr>
            <a:spLocks noChangeArrowheads="1"/>
          </p:cNvSpPr>
          <p:nvPr/>
        </p:nvSpPr>
        <p:spPr bwMode="auto">
          <a:xfrm>
            <a:off x="2810003" y="4397664"/>
            <a:ext cx="136504" cy="12409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accent6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en-US" sz="1000" b="1" dirty="0" smtClean="0">
                <a:solidFill>
                  <a:schemeClr val="bg1"/>
                </a:solidFill>
              </a:rPr>
              <a:t>1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40" name="Oval 171"/>
          <p:cNvSpPr>
            <a:spLocks noChangeArrowheads="1"/>
          </p:cNvSpPr>
          <p:nvPr/>
        </p:nvSpPr>
        <p:spPr bwMode="auto">
          <a:xfrm>
            <a:off x="3119880" y="4015091"/>
            <a:ext cx="136504" cy="12409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accent6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2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41" name="Oval 171"/>
          <p:cNvSpPr>
            <a:spLocks noChangeArrowheads="1"/>
          </p:cNvSpPr>
          <p:nvPr/>
        </p:nvSpPr>
        <p:spPr bwMode="auto">
          <a:xfrm>
            <a:off x="4096343" y="3998037"/>
            <a:ext cx="136504" cy="124095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accent6"/>
            </a:solidFill>
            <a:round/>
            <a:headEnd/>
            <a:tailEnd/>
          </a:ln>
        </p:spPr>
        <p:txBody>
          <a:bodyPr wrap="none" lIns="0" tIns="0" rIns="0" bIns="0" anchor="ctr" anchorCtr="1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3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92" name="Oval 171"/>
          <p:cNvSpPr>
            <a:spLocks noChangeArrowheads="1"/>
          </p:cNvSpPr>
          <p:nvPr/>
        </p:nvSpPr>
        <p:spPr bwMode="auto">
          <a:xfrm>
            <a:off x="5715138" y="1980529"/>
            <a:ext cx="144000" cy="144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accent6"/>
            </a:solidFill>
            <a:round/>
            <a:headEnd/>
            <a:tailEnd/>
          </a:ln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4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93" name="Oval 171"/>
          <p:cNvSpPr>
            <a:spLocks noChangeArrowheads="1"/>
          </p:cNvSpPr>
          <p:nvPr/>
        </p:nvSpPr>
        <p:spPr bwMode="auto">
          <a:xfrm>
            <a:off x="6403587" y="1908529"/>
            <a:ext cx="144000" cy="144000"/>
          </a:xfrm>
          <a:prstGeom prst="ellipse">
            <a:avLst/>
          </a:prstGeom>
          <a:solidFill>
            <a:schemeClr val="tx2"/>
          </a:solidFill>
          <a:ln w="9525" algn="ctr">
            <a:solidFill>
              <a:schemeClr val="accent6"/>
            </a:solidFill>
            <a:round/>
            <a:headEnd/>
            <a:tailEnd/>
          </a:ln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900" b="1" dirty="0" smtClean="0">
                <a:solidFill>
                  <a:schemeClr val="bg1"/>
                </a:solidFill>
              </a:rPr>
              <a:t>5</a:t>
            </a:r>
            <a:endParaRPr lang="en-US" sz="900" b="1" dirty="0">
              <a:solidFill>
                <a:schemeClr val="bg1"/>
              </a:solidFill>
            </a:endParaRPr>
          </a:p>
        </p:txBody>
      </p:sp>
      <p:sp>
        <p:nvSpPr>
          <p:cNvPr id="100" name="Rectangular Callout 99"/>
          <p:cNvSpPr/>
          <p:nvPr/>
        </p:nvSpPr>
        <p:spPr>
          <a:xfrm>
            <a:off x="5129560" y="4633849"/>
            <a:ext cx="3392578" cy="1344707"/>
          </a:xfrm>
          <a:prstGeom prst="wedgeRectCallout">
            <a:avLst>
              <a:gd name="adj1" fmla="val -65616"/>
              <a:gd name="adj2" fmla="val -49884"/>
            </a:avLst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В случае, если сбор данных для </a:t>
            </a:r>
            <a:r>
              <a:rPr lang="ru-RU" sz="1000" dirty="0" smtClean="0">
                <a:solidFill>
                  <a:schemeClr val="tx1"/>
                </a:solidFill>
              </a:rPr>
              <a:t>производственного контроля занимает </a:t>
            </a:r>
            <a:r>
              <a:rPr lang="ru-RU" sz="1000" dirty="0">
                <a:solidFill>
                  <a:schemeClr val="tx1"/>
                </a:solidFill>
              </a:rPr>
              <a:t>существенное время (и выходит за сроки проекта), рекомендуется один из двух вариантов</a:t>
            </a:r>
          </a:p>
          <a:p>
            <a:r>
              <a:rPr lang="ru-RU" sz="1000" dirty="0">
                <a:solidFill>
                  <a:schemeClr val="tx1"/>
                </a:solidFill>
              </a:rPr>
              <a:t>1) замерять каждый </a:t>
            </a:r>
            <a:r>
              <a:rPr lang="ru-RU" sz="1000" dirty="0" smtClean="0">
                <a:solidFill>
                  <a:schemeClr val="tx1"/>
                </a:solidFill>
              </a:rPr>
              <a:t>из шагов процесса реализуемых в текущих момент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dirty="0">
                <a:solidFill>
                  <a:schemeClr val="tx1"/>
                </a:solidFill>
              </a:rPr>
              <a:t>2) </a:t>
            </a:r>
            <a:r>
              <a:rPr lang="ru-RU" sz="1000" dirty="0" smtClean="0">
                <a:solidFill>
                  <a:schemeClr val="tx1"/>
                </a:solidFill>
              </a:rPr>
              <a:t>проводить замер процесса </a:t>
            </a:r>
            <a:r>
              <a:rPr lang="ru-RU" sz="1000" dirty="0">
                <a:solidFill>
                  <a:schemeClr val="tx1"/>
                </a:solidFill>
              </a:rPr>
              <a:t>до момента </a:t>
            </a:r>
            <a:r>
              <a:rPr lang="ru-RU" sz="1000" dirty="0" smtClean="0">
                <a:solidFill>
                  <a:schemeClr val="tx1"/>
                </a:solidFill>
              </a:rPr>
              <a:t>его завершения, </a:t>
            </a:r>
            <a:r>
              <a:rPr lang="ru-RU" sz="1000" dirty="0">
                <a:solidFill>
                  <a:schemeClr val="tx1"/>
                </a:solidFill>
              </a:rPr>
              <a:t>"заморозив" стадию Закрытия проекта</a:t>
            </a:r>
          </a:p>
        </p:txBody>
      </p:sp>
    </p:spTree>
    <p:extLst>
      <p:ext uri="{BB962C8B-B14F-4D97-AF65-F5344CB8AC3E}">
        <p14:creationId xmlns:p14="http://schemas.microsoft.com/office/powerpoint/2010/main" val="222759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6260264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3253" name="think-cell Slide" r:id="rId21" imgW="270" imgH="270" progId="TCLayout.ActiveDocument.1">
                  <p:embed/>
                </p:oleObj>
              </mc:Choice>
              <mc:Fallback>
                <p:oleObj name="think-cell Slide" r:id="rId2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99" y="330438"/>
            <a:ext cx="6878717" cy="292388"/>
          </a:xfrm>
        </p:spPr>
        <p:txBody>
          <a:bodyPr/>
          <a:lstStyle/>
          <a:p>
            <a:pPr marL="449263"/>
            <a:r>
              <a:rPr lang="ru-RU" dirty="0" smtClean="0"/>
              <a:t>Анкетирование №2 заказчиков процесса</a:t>
            </a:r>
            <a:endParaRPr lang="ru-RU" dirty="0"/>
          </a:p>
        </p:txBody>
      </p:sp>
      <p:sp>
        <p:nvSpPr>
          <p:cNvPr id="66" name="Rectangle 52"/>
          <p:cNvSpPr txBox="1"/>
          <p:nvPr/>
        </p:nvSpPr>
        <p:spPr>
          <a:xfrm>
            <a:off x="2179177" y="1569302"/>
            <a:ext cx="6639508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45720" tIns="0" rIns="4572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ru-RU" sz="1000" dirty="0"/>
          </a:p>
        </p:txBody>
      </p:sp>
      <p:sp>
        <p:nvSpPr>
          <p:cNvPr id="67" name="Oval 24"/>
          <p:cNvSpPr>
            <a:spLocks noChangeAspect="1" noChangeArrowheads="1"/>
          </p:cNvSpPr>
          <p:nvPr/>
        </p:nvSpPr>
        <p:spPr bwMode="auto">
          <a:xfrm>
            <a:off x="1250655" y="303542"/>
            <a:ext cx="360000" cy="3600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cs typeface="Arial"/>
              </a:rPr>
              <a:t>4.2</a:t>
            </a:r>
            <a:endParaRPr lang="ru-RU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68" name="Rectangle 52"/>
          <p:cNvSpPr txBox="1"/>
          <p:nvPr/>
        </p:nvSpPr>
        <p:spPr>
          <a:xfrm>
            <a:off x="354750" y="1569302"/>
            <a:ext cx="1777349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72000" rIns="36000" bIns="720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100" b="1" dirty="0" smtClean="0"/>
              <a:t>Основные шаги</a:t>
            </a:r>
          </a:p>
          <a:p>
            <a:pPr lvl="1">
              <a:spcBef>
                <a:spcPts val="600"/>
              </a:spcBef>
            </a:pPr>
            <a:r>
              <a:rPr lang="ru-RU" sz="1100" dirty="0" smtClean="0"/>
              <a:t>Разослать списку ключевых</a:t>
            </a:r>
            <a:r>
              <a:rPr lang="en-US" sz="1100" dirty="0" smtClean="0"/>
              <a:t> </a:t>
            </a:r>
            <a:r>
              <a:rPr lang="ru-RU" sz="1100" dirty="0" smtClean="0"/>
              <a:t>заказчиков по </a:t>
            </a:r>
            <a:r>
              <a:rPr lang="ru-RU" sz="1100" dirty="0"/>
              <a:t>электронной почте </a:t>
            </a:r>
            <a:r>
              <a:rPr lang="ru-RU" sz="1100" dirty="0" smtClean="0"/>
              <a:t>шаблон анкеты </a:t>
            </a:r>
            <a:r>
              <a:rPr lang="ru-RU" sz="1100" dirty="0"/>
              <a:t>для заполнения с указанием целей анкетирования и срока по заполнению</a:t>
            </a:r>
          </a:p>
          <a:p>
            <a:pPr lvl="1">
              <a:spcBef>
                <a:spcPts val="600"/>
              </a:spcBef>
            </a:pPr>
            <a:r>
              <a:rPr lang="ru-RU" sz="1100" dirty="0"/>
              <a:t>Собрать заполненные анкеты, рассчитать усредненные показатели удовлетворенности </a:t>
            </a:r>
            <a:r>
              <a:rPr lang="ru-RU" sz="1100" dirty="0" smtClean="0"/>
              <a:t>заказчиков процесса</a:t>
            </a:r>
            <a:r>
              <a:rPr lang="ru-RU" sz="1100" dirty="0"/>
              <a:t>, проанализировать и обобщить </a:t>
            </a:r>
            <a:r>
              <a:rPr lang="ru-RU" sz="1100" dirty="0" smtClean="0"/>
              <a:t>ответы</a:t>
            </a:r>
          </a:p>
        </p:txBody>
      </p:sp>
      <p:sp>
        <p:nvSpPr>
          <p:cNvPr id="69" name="Rectangle 52"/>
          <p:cNvSpPr txBox="1">
            <a:spLocks/>
          </p:cNvSpPr>
          <p:nvPr/>
        </p:nvSpPr>
        <p:spPr>
          <a:xfrm>
            <a:off x="366805" y="975245"/>
            <a:ext cx="8062674" cy="55718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b="1" dirty="0" smtClean="0"/>
              <a:t>Для чего это нужно?</a:t>
            </a:r>
            <a:endParaRPr lang="ru-RU" sz="1100" b="1" dirty="0"/>
          </a:p>
          <a:p>
            <a:pPr lvl="1"/>
            <a:r>
              <a:rPr lang="ru-RU" sz="1100" dirty="0"/>
              <a:t>Для анализа удовлетворенности </a:t>
            </a:r>
            <a:r>
              <a:rPr lang="ru-RU" sz="1100" dirty="0" smtClean="0"/>
              <a:t>заказчиков после </a:t>
            </a:r>
            <a:r>
              <a:rPr lang="ru-RU" sz="1100" dirty="0"/>
              <a:t>оптимизации процессов</a:t>
            </a:r>
          </a:p>
        </p:txBody>
      </p:sp>
      <p:grpSp>
        <p:nvGrpSpPr>
          <p:cNvPr id="95" name="Group 94"/>
          <p:cNvGrpSpPr>
            <a:grpSpLocks/>
          </p:cNvGrpSpPr>
          <p:nvPr/>
        </p:nvGrpSpPr>
        <p:grpSpPr>
          <a:xfrm>
            <a:off x="70418" y="911028"/>
            <a:ext cx="827231" cy="685617"/>
            <a:chOff x="1169295" y="884766"/>
            <a:chExt cx="627161" cy="515673"/>
          </a:xfrm>
        </p:grpSpPr>
        <p:grpSp>
          <p:nvGrpSpPr>
            <p:cNvPr id="96" name="Group 95"/>
            <p:cNvGrpSpPr/>
            <p:nvPr>
              <p:custDataLst>
                <p:tags r:id="rId16"/>
              </p:custDataLst>
            </p:nvPr>
          </p:nvGrpSpPr>
          <p:grpSpPr>
            <a:xfrm>
              <a:off x="1169295" y="884766"/>
              <a:ext cx="627161" cy="515673"/>
              <a:chOff x="1515968" y="5382479"/>
              <a:chExt cx="613216" cy="504207"/>
            </a:xfrm>
          </p:grpSpPr>
          <p:pic>
            <p:nvPicPr>
              <p:cNvPr id="139" name="Picture 125"/>
              <p:cNvPicPr>
                <a:picLocks noChangeAspect="1" noChangeArrowheads="1"/>
              </p:cNvPicPr>
              <p:nvPr>
                <p:custDataLst>
                  <p:tags r:id="rId17"/>
                </p:custDataLst>
              </p:nvPr>
            </p:nvPicPr>
            <p:blipFill>
              <a:blip r:embed="rId23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611"/>
              <a:stretch>
                <a:fillRect/>
              </a:stretch>
            </p:blipFill>
            <p:spPr bwMode="auto">
              <a:xfrm rot="19634544">
                <a:off x="1610009" y="5737730"/>
                <a:ext cx="519175" cy="148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0" name="Oval 150"/>
              <p:cNvSpPr>
                <a:spLocks noChangeArrowheads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515968" y="5382479"/>
                <a:ext cx="453272" cy="4532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ru-RU" sz="1000" dirty="0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1306317" y="986347"/>
              <a:ext cx="174625" cy="266700"/>
              <a:chOff x="-204305" y="977900"/>
              <a:chExt cx="174625" cy="266700"/>
            </a:xfrm>
          </p:grpSpPr>
          <p:sp>
            <p:nvSpPr>
              <p:cNvPr id="98" name="Freeform 38"/>
              <p:cNvSpPr>
                <a:spLocks/>
              </p:cNvSpPr>
              <p:nvPr/>
            </p:nvSpPr>
            <p:spPr bwMode="auto">
              <a:xfrm>
                <a:off x="-138113" y="1196975"/>
                <a:ext cx="47625" cy="47625"/>
              </a:xfrm>
              <a:custGeom>
                <a:avLst/>
                <a:gdLst>
                  <a:gd name="T0" fmla="*/ 220 w 220"/>
                  <a:gd name="T1" fmla="*/ 216 h 216"/>
                  <a:gd name="T2" fmla="*/ 220 w 220"/>
                  <a:gd name="T3" fmla="*/ 0 h 216"/>
                  <a:gd name="T4" fmla="*/ 4 w 220"/>
                  <a:gd name="T5" fmla="*/ 0 h 216"/>
                  <a:gd name="T6" fmla="*/ 7 w 220"/>
                  <a:gd name="T7" fmla="*/ 216 h 216"/>
                  <a:gd name="T8" fmla="*/ 220 w 220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216">
                    <a:moveTo>
                      <a:pt x="220" y="216"/>
                    </a:moveTo>
                    <a:cubicBezTo>
                      <a:pt x="220" y="144"/>
                      <a:pt x="220" y="72"/>
                      <a:pt x="220" y="0"/>
                    </a:cubicBezTo>
                    <a:cubicBezTo>
                      <a:pt x="148" y="0"/>
                      <a:pt x="76" y="0"/>
                      <a:pt x="4" y="0"/>
                    </a:cubicBezTo>
                    <a:cubicBezTo>
                      <a:pt x="6" y="71"/>
                      <a:pt x="0" y="150"/>
                      <a:pt x="7" y="216"/>
                    </a:cubicBezTo>
                    <a:cubicBezTo>
                      <a:pt x="78" y="216"/>
                      <a:pt x="149" y="216"/>
                      <a:pt x="220" y="21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" name="Freeform 39"/>
              <p:cNvSpPr>
                <a:spLocks/>
              </p:cNvSpPr>
              <p:nvPr/>
            </p:nvSpPr>
            <p:spPr bwMode="auto">
              <a:xfrm>
                <a:off x="-204305" y="977900"/>
                <a:ext cx="174625" cy="203200"/>
              </a:xfrm>
              <a:custGeom>
                <a:avLst/>
                <a:gdLst>
                  <a:gd name="T0" fmla="*/ 498 w 789"/>
                  <a:gd name="T1" fmla="*/ 926 h 926"/>
                  <a:gd name="T2" fmla="*/ 714 w 789"/>
                  <a:gd name="T3" fmla="*/ 608 h 926"/>
                  <a:gd name="T4" fmla="*/ 789 w 789"/>
                  <a:gd name="T5" fmla="*/ 407 h 926"/>
                  <a:gd name="T6" fmla="*/ 717 w 789"/>
                  <a:gd name="T7" fmla="*/ 194 h 926"/>
                  <a:gd name="T8" fmla="*/ 120 w 789"/>
                  <a:gd name="T9" fmla="*/ 140 h 926"/>
                  <a:gd name="T10" fmla="*/ 0 w 789"/>
                  <a:gd name="T11" fmla="*/ 422 h 926"/>
                  <a:gd name="T12" fmla="*/ 222 w 789"/>
                  <a:gd name="T13" fmla="*/ 422 h 926"/>
                  <a:gd name="T14" fmla="*/ 303 w 789"/>
                  <a:gd name="T15" fmla="*/ 269 h 926"/>
                  <a:gd name="T16" fmla="*/ 516 w 789"/>
                  <a:gd name="T17" fmla="*/ 305 h 926"/>
                  <a:gd name="T18" fmla="*/ 534 w 789"/>
                  <a:gd name="T19" fmla="*/ 485 h 926"/>
                  <a:gd name="T20" fmla="*/ 312 w 789"/>
                  <a:gd name="T21" fmla="*/ 728 h 926"/>
                  <a:gd name="T22" fmla="*/ 294 w 789"/>
                  <a:gd name="T23" fmla="*/ 926 h 926"/>
                  <a:gd name="T24" fmla="*/ 498 w 789"/>
                  <a:gd name="T25" fmla="*/ 926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9" h="926">
                    <a:moveTo>
                      <a:pt x="498" y="926"/>
                    </a:moveTo>
                    <a:cubicBezTo>
                      <a:pt x="481" y="739"/>
                      <a:pt x="632" y="700"/>
                      <a:pt x="714" y="608"/>
                    </a:cubicBezTo>
                    <a:cubicBezTo>
                      <a:pt x="755" y="561"/>
                      <a:pt x="789" y="496"/>
                      <a:pt x="789" y="407"/>
                    </a:cubicBezTo>
                    <a:cubicBezTo>
                      <a:pt x="789" y="317"/>
                      <a:pt x="762" y="246"/>
                      <a:pt x="717" y="194"/>
                    </a:cubicBezTo>
                    <a:cubicBezTo>
                      <a:pt x="585" y="44"/>
                      <a:pt x="291" y="0"/>
                      <a:pt x="120" y="140"/>
                    </a:cubicBezTo>
                    <a:cubicBezTo>
                      <a:pt x="45" y="201"/>
                      <a:pt x="1" y="295"/>
                      <a:pt x="0" y="422"/>
                    </a:cubicBezTo>
                    <a:cubicBezTo>
                      <a:pt x="74" y="422"/>
                      <a:pt x="148" y="422"/>
                      <a:pt x="222" y="422"/>
                    </a:cubicBezTo>
                    <a:cubicBezTo>
                      <a:pt x="226" y="347"/>
                      <a:pt x="253" y="292"/>
                      <a:pt x="303" y="269"/>
                    </a:cubicBezTo>
                    <a:cubicBezTo>
                      <a:pt x="378" y="234"/>
                      <a:pt x="480" y="257"/>
                      <a:pt x="516" y="305"/>
                    </a:cubicBezTo>
                    <a:cubicBezTo>
                      <a:pt x="547" y="347"/>
                      <a:pt x="562" y="424"/>
                      <a:pt x="534" y="485"/>
                    </a:cubicBezTo>
                    <a:cubicBezTo>
                      <a:pt x="489" y="582"/>
                      <a:pt x="355" y="616"/>
                      <a:pt x="312" y="728"/>
                    </a:cubicBezTo>
                    <a:cubicBezTo>
                      <a:pt x="294" y="774"/>
                      <a:pt x="287" y="875"/>
                      <a:pt x="294" y="926"/>
                    </a:cubicBezTo>
                    <a:cubicBezTo>
                      <a:pt x="362" y="926"/>
                      <a:pt x="430" y="926"/>
                      <a:pt x="498" y="9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4766198" y="10633"/>
            <a:ext cx="3362074" cy="212366"/>
            <a:chOff x="5375526" y="285750"/>
            <a:chExt cx="3362074" cy="212366"/>
          </a:xfrm>
        </p:grpSpPr>
        <p:sp>
          <p:nvSpPr>
            <p:cNvPr id="142" name="StickerRectangle"/>
            <p:cNvSpPr>
              <a:spLocks noChangeArrowheads="1"/>
            </p:cNvSpPr>
            <p:nvPr/>
          </p:nvSpPr>
          <p:spPr bwMode="auto">
            <a:xfrm>
              <a:off x="5375526" y="285750"/>
              <a:ext cx="336207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200" dirty="0" smtClean="0">
                  <a:solidFill>
                    <a:srgbClr val="808080"/>
                  </a:solidFill>
                  <a:latin typeface="+mn-lt"/>
                </a:rPr>
                <a:t>ИСПОЛНИТЕЛЬ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 – </a:t>
              </a:r>
              <a:r>
                <a:rPr lang="ru-RU" sz="1200" dirty="0">
                  <a:solidFill>
                    <a:srgbClr val="808080"/>
                  </a:solidFill>
                </a:rPr>
                <a:t>РУКОВОДИТЕЛЬ </a:t>
              </a:r>
              <a:r>
                <a:rPr lang="en-US" sz="1200" dirty="0">
                  <a:solidFill>
                    <a:srgbClr val="808080"/>
                  </a:solidFill>
                </a:rPr>
                <a:t>ПРОЕКТА</a:t>
              </a:r>
            </a:p>
          </p:txBody>
        </p:sp>
        <p:cxnSp>
          <p:nvCxnSpPr>
            <p:cNvPr id="143" name="AutoShape 31"/>
            <p:cNvCxnSpPr>
              <a:cxnSpLocks noChangeShapeType="1"/>
              <a:stCxn id="142" idx="2"/>
              <a:endCxn id="142" idx="4"/>
            </p:cNvCxnSpPr>
            <p:nvPr/>
          </p:nvCxnSpPr>
          <p:spPr bwMode="auto">
            <a:xfrm>
              <a:off x="5375526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AutoShape 32"/>
            <p:cNvCxnSpPr>
              <a:cxnSpLocks noChangeShapeType="1"/>
              <a:stCxn id="142" idx="4"/>
              <a:endCxn id="142" idx="6"/>
            </p:cNvCxnSpPr>
            <p:nvPr/>
          </p:nvCxnSpPr>
          <p:spPr bwMode="auto">
            <a:xfrm>
              <a:off x="5375526" y="498116"/>
              <a:ext cx="336207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45" name="Rectangle 52"/>
          <p:cNvSpPr txBox="1">
            <a:spLocks/>
          </p:cNvSpPr>
          <p:nvPr/>
        </p:nvSpPr>
        <p:spPr>
          <a:xfrm>
            <a:off x="347679" y="5578780"/>
            <a:ext cx="8062674" cy="6523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b="1" dirty="0">
                <a:solidFill>
                  <a:schemeClr val="tx1"/>
                </a:solidFill>
              </a:rPr>
              <a:t>Результат и конечные продукты</a:t>
            </a:r>
          </a:p>
          <a:p>
            <a:pPr lvl="1"/>
            <a:r>
              <a:rPr lang="ru-RU" sz="1100" dirty="0"/>
              <a:t>Проведено анкетирование ключевых </a:t>
            </a:r>
            <a:r>
              <a:rPr lang="ru-RU" sz="1100" dirty="0" smtClean="0"/>
              <a:t>заказчиков процесса</a:t>
            </a:r>
          </a:p>
          <a:p>
            <a:pPr lvl="1"/>
            <a:r>
              <a:rPr lang="ru-RU" sz="1100" dirty="0" smtClean="0"/>
              <a:t>Определена эффективность проведенных мероприятий с точки зрения заказчиков процесса</a:t>
            </a:r>
            <a:endParaRPr lang="ru-RU" sz="1100" dirty="0"/>
          </a:p>
        </p:txBody>
      </p:sp>
      <p:pic>
        <p:nvPicPr>
          <p:cNvPr id="173171" name="Picture 115"/>
          <p:cNvPicPr>
            <a:picLocks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3005" y="1897290"/>
            <a:ext cx="5791850" cy="3453453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olid"/>
            <a:miter lim="800000"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2" name="Rectangular Callout 71"/>
          <p:cNvSpPr/>
          <p:nvPr/>
        </p:nvSpPr>
        <p:spPr>
          <a:xfrm>
            <a:off x="4957417" y="4581393"/>
            <a:ext cx="2053321" cy="822515"/>
          </a:xfrm>
          <a:prstGeom prst="wedgeRectCallout">
            <a:avLst>
              <a:gd name="adj1" fmla="val -51136"/>
              <a:gd name="adj2" fmla="val -95595"/>
            </a:avLst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Вопросы могут быть изменены только в случае неприменимости  текущих формулировок</a:t>
            </a:r>
          </a:p>
        </p:txBody>
      </p:sp>
      <p:grpSp>
        <p:nvGrpSpPr>
          <p:cNvPr id="177" name="Group 176"/>
          <p:cNvGrpSpPr/>
          <p:nvPr/>
        </p:nvGrpSpPr>
        <p:grpSpPr>
          <a:xfrm>
            <a:off x="-10759" y="5430419"/>
            <a:ext cx="769272" cy="835376"/>
            <a:chOff x="-10759" y="5430419"/>
            <a:chExt cx="769272" cy="835376"/>
          </a:xfrm>
        </p:grpSpPr>
        <p:sp>
          <p:nvSpPr>
            <p:cNvPr id="178" name="Oval 177"/>
            <p:cNvSpPr>
              <a:spLocks/>
            </p:cNvSpPr>
            <p:nvPr/>
          </p:nvSpPr>
          <p:spPr>
            <a:xfrm>
              <a:off x="39971" y="5578780"/>
              <a:ext cx="648000" cy="648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79" name="Group 2100"/>
            <p:cNvGrpSpPr>
              <a:grpSpLocks/>
            </p:cNvGrpSpPr>
            <p:nvPr/>
          </p:nvGrpSpPr>
          <p:grpSpPr bwMode="auto">
            <a:xfrm>
              <a:off x="-10759" y="5430419"/>
              <a:ext cx="769272" cy="835376"/>
              <a:chOff x="2140" y="1477"/>
              <a:chExt cx="905" cy="998"/>
            </a:xfrm>
          </p:grpSpPr>
          <p:sp>
            <p:nvSpPr>
              <p:cNvPr id="180" name="AutoShape 2069"/>
              <p:cNvSpPr>
                <a:spLocks noChangeAspect="1" noChangeArrowheads="1" noTextEdit="1"/>
              </p:cNvSpPr>
              <p:nvPr/>
            </p:nvSpPr>
            <p:spPr bwMode="auto">
              <a:xfrm>
                <a:off x="2140" y="1477"/>
                <a:ext cx="905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1" name="Freeform 2071"/>
              <p:cNvSpPr>
                <a:spLocks/>
              </p:cNvSpPr>
              <p:nvPr/>
            </p:nvSpPr>
            <p:spPr bwMode="auto">
              <a:xfrm>
                <a:off x="2208" y="2040"/>
                <a:ext cx="739" cy="367"/>
              </a:xfrm>
              <a:custGeom>
                <a:avLst/>
                <a:gdLst>
                  <a:gd name="T0" fmla="*/ 54 w 739"/>
                  <a:gd name="T1" fmla="*/ 0 h 367"/>
                  <a:gd name="T2" fmla="*/ 59 w 739"/>
                  <a:gd name="T3" fmla="*/ 63 h 367"/>
                  <a:gd name="T4" fmla="*/ 79 w 739"/>
                  <a:gd name="T5" fmla="*/ 127 h 367"/>
                  <a:gd name="T6" fmla="*/ 108 w 739"/>
                  <a:gd name="T7" fmla="*/ 181 h 367"/>
                  <a:gd name="T8" fmla="*/ 167 w 739"/>
                  <a:gd name="T9" fmla="*/ 244 h 367"/>
                  <a:gd name="T10" fmla="*/ 221 w 739"/>
                  <a:gd name="T11" fmla="*/ 278 h 367"/>
                  <a:gd name="T12" fmla="*/ 274 w 739"/>
                  <a:gd name="T13" fmla="*/ 303 h 367"/>
                  <a:gd name="T14" fmla="*/ 338 w 739"/>
                  <a:gd name="T15" fmla="*/ 318 h 367"/>
                  <a:gd name="T16" fmla="*/ 372 w 739"/>
                  <a:gd name="T17" fmla="*/ 318 h 367"/>
                  <a:gd name="T18" fmla="*/ 436 w 739"/>
                  <a:gd name="T19" fmla="*/ 313 h 367"/>
                  <a:gd name="T20" fmla="*/ 495 w 739"/>
                  <a:gd name="T21" fmla="*/ 293 h 367"/>
                  <a:gd name="T22" fmla="*/ 548 w 739"/>
                  <a:gd name="T23" fmla="*/ 264 h 367"/>
                  <a:gd name="T24" fmla="*/ 597 w 739"/>
                  <a:gd name="T25" fmla="*/ 225 h 367"/>
                  <a:gd name="T26" fmla="*/ 636 w 739"/>
                  <a:gd name="T27" fmla="*/ 181 h 367"/>
                  <a:gd name="T28" fmla="*/ 666 w 739"/>
                  <a:gd name="T29" fmla="*/ 127 h 367"/>
                  <a:gd name="T30" fmla="*/ 685 w 739"/>
                  <a:gd name="T31" fmla="*/ 63 h 367"/>
                  <a:gd name="T32" fmla="*/ 690 w 739"/>
                  <a:gd name="T33" fmla="*/ 0 h 367"/>
                  <a:gd name="T34" fmla="*/ 739 w 739"/>
                  <a:gd name="T35" fmla="*/ 0 h 367"/>
                  <a:gd name="T36" fmla="*/ 734 w 739"/>
                  <a:gd name="T37" fmla="*/ 73 h 367"/>
                  <a:gd name="T38" fmla="*/ 710 w 739"/>
                  <a:gd name="T39" fmla="*/ 141 h 367"/>
                  <a:gd name="T40" fmla="*/ 676 w 739"/>
                  <a:gd name="T41" fmla="*/ 205 h 367"/>
                  <a:gd name="T42" fmla="*/ 632 w 739"/>
                  <a:gd name="T43" fmla="*/ 259 h 367"/>
                  <a:gd name="T44" fmla="*/ 578 w 739"/>
                  <a:gd name="T45" fmla="*/ 308 h 367"/>
                  <a:gd name="T46" fmla="*/ 514 w 739"/>
                  <a:gd name="T47" fmla="*/ 342 h 367"/>
                  <a:gd name="T48" fmla="*/ 446 w 739"/>
                  <a:gd name="T49" fmla="*/ 362 h 367"/>
                  <a:gd name="T50" fmla="*/ 372 w 739"/>
                  <a:gd name="T51" fmla="*/ 367 h 367"/>
                  <a:gd name="T52" fmla="*/ 333 w 739"/>
                  <a:gd name="T53" fmla="*/ 367 h 367"/>
                  <a:gd name="T54" fmla="*/ 260 w 739"/>
                  <a:gd name="T55" fmla="*/ 352 h 367"/>
                  <a:gd name="T56" fmla="*/ 196 w 739"/>
                  <a:gd name="T57" fmla="*/ 322 h 367"/>
                  <a:gd name="T58" fmla="*/ 137 w 739"/>
                  <a:gd name="T59" fmla="*/ 283 h 367"/>
                  <a:gd name="T60" fmla="*/ 89 w 739"/>
                  <a:gd name="T61" fmla="*/ 234 h 367"/>
                  <a:gd name="T62" fmla="*/ 45 w 739"/>
                  <a:gd name="T63" fmla="*/ 176 h 367"/>
                  <a:gd name="T64" fmla="*/ 20 w 739"/>
                  <a:gd name="T65" fmla="*/ 112 h 367"/>
                  <a:gd name="T66" fmla="*/ 5 w 739"/>
                  <a:gd name="T67" fmla="*/ 39 h 367"/>
                  <a:gd name="T68" fmla="*/ 54 w 739"/>
                  <a:gd name="T6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39" h="367">
                    <a:moveTo>
                      <a:pt x="54" y="0"/>
                    </a:moveTo>
                    <a:lnTo>
                      <a:pt x="54" y="0"/>
                    </a:lnTo>
                    <a:lnTo>
                      <a:pt x="54" y="34"/>
                    </a:lnTo>
                    <a:lnTo>
                      <a:pt x="59" y="63"/>
                    </a:lnTo>
                    <a:lnTo>
                      <a:pt x="64" y="97"/>
                    </a:lnTo>
                    <a:lnTo>
                      <a:pt x="79" y="127"/>
                    </a:lnTo>
                    <a:lnTo>
                      <a:pt x="89" y="151"/>
                    </a:lnTo>
                    <a:lnTo>
                      <a:pt x="108" y="181"/>
                    </a:lnTo>
                    <a:lnTo>
                      <a:pt x="147" y="225"/>
                    </a:lnTo>
                    <a:lnTo>
                      <a:pt x="167" y="244"/>
                    </a:lnTo>
                    <a:lnTo>
                      <a:pt x="191" y="264"/>
                    </a:lnTo>
                    <a:lnTo>
                      <a:pt x="221" y="278"/>
                    </a:lnTo>
                    <a:lnTo>
                      <a:pt x="245" y="293"/>
                    </a:lnTo>
                    <a:lnTo>
                      <a:pt x="274" y="303"/>
                    </a:lnTo>
                    <a:lnTo>
                      <a:pt x="309" y="313"/>
                    </a:lnTo>
                    <a:lnTo>
                      <a:pt x="338" y="318"/>
                    </a:lnTo>
                    <a:lnTo>
                      <a:pt x="372" y="318"/>
                    </a:lnTo>
                    <a:lnTo>
                      <a:pt x="372" y="318"/>
                    </a:lnTo>
                    <a:lnTo>
                      <a:pt x="402" y="318"/>
                    </a:lnTo>
                    <a:lnTo>
                      <a:pt x="436" y="313"/>
                    </a:lnTo>
                    <a:lnTo>
                      <a:pt x="465" y="303"/>
                    </a:lnTo>
                    <a:lnTo>
                      <a:pt x="495" y="293"/>
                    </a:lnTo>
                    <a:lnTo>
                      <a:pt x="524" y="278"/>
                    </a:lnTo>
                    <a:lnTo>
                      <a:pt x="548" y="264"/>
                    </a:lnTo>
                    <a:lnTo>
                      <a:pt x="573" y="244"/>
                    </a:lnTo>
                    <a:lnTo>
                      <a:pt x="597" y="225"/>
                    </a:lnTo>
                    <a:lnTo>
                      <a:pt x="617" y="205"/>
                    </a:lnTo>
                    <a:lnTo>
                      <a:pt x="636" y="181"/>
                    </a:lnTo>
                    <a:lnTo>
                      <a:pt x="651" y="151"/>
                    </a:lnTo>
                    <a:lnTo>
                      <a:pt x="666" y="127"/>
                    </a:lnTo>
                    <a:lnTo>
                      <a:pt x="676" y="97"/>
                    </a:lnTo>
                    <a:lnTo>
                      <a:pt x="685" y="63"/>
                    </a:lnTo>
                    <a:lnTo>
                      <a:pt x="690" y="34"/>
                    </a:lnTo>
                    <a:lnTo>
                      <a:pt x="690" y="0"/>
                    </a:lnTo>
                    <a:lnTo>
                      <a:pt x="739" y="0"/>
                    </a:lnTo>
                    <a:lnTo>
                      <a:pt x="739" y="0"/>
                    </a:lnTo>
                    <a:lnTo>
                      <a:pt x="739" y="39"/>
                    </a:lnTo>
                    <a:lnTo>
                      <a:pt x="734" y="73"/>
                    </a:lnTo>
                    <a:lnTo>
                      <a:pt x="724" y="112"/>
                    </a:lnTo>
                    <a:lnTo>
                      <a:pt x="710" y="141"/>
                    </a:lnTo>
                    <a:lnTo>
                      <a:pt x="695" y="176"/>
                    </a:lnTo>
                    <a:lnTo>
                      <a:pt x="676" y="205"/>
                    </a:lnTo>
                    <a:lnTo>
                      <a:pt x="656" y="234"/>
                    </a:lnTo>
                    <a:lnTo>
                      <a:pt x="632" y="259"/>
                    </a:lnTo>
                    <a:lnTo>
                      <a:pt x="607" y="283"/>
                    </a:lnTo>
                    <a:lnTo>
                      <a:pt x="578" y="308"/>
                    </a:lnTo>
                    <a:lnTo>
                      <a:pt x="548" y="322"/>
                    </a:lnTo>
                    <a:lnTo>
                      <a:pt x="514" y="342"/>
                    </a:lnTo>
                    <a:lnTo>
                      <a:pt x="480" y="352"/>
                    </a:lnTo>
                    <a:lnTo>
                      <a:pt x="446" y="362"/>
                    </a:lnTo>
                    <a:lnTo>
                      <a:pt x="407" y="367"/>
                    </a:lnTo>
                    <a:lnTo>
                      <a:pt x="372" y="367"/>
                    </a:lnTo>
                    <a:lnTo>
                      <a:pt x="372" y="367"/>
                    </a:lnTo>
                    <a:lnTo>
                      <a:pt x="333" y="367"/>
                    </a:lnTo>
                    <a:lnTo>
                      <a:pt x="299" y="362"/>
                    </a:lnTo>
                    <a:lnTo>
                      <a:pt x="260" y="352"/>
                    </a:lnTo>
                    <a:lnTo>
                      <a:pt x="226" y="342"/>
                    </a:lnTo>
                    <a:lnTo>
                      <a:pt x="196" y="322"/>
                    </a:lnTo>
                    <a:lnTo>
                      <a:pt x="167" y="308"/>
                    </a:lnTo>
                    <a:lnTo>
                      <a:pt x="137" y="283"/>
                    </a:lnTo>
                    <a:lnTo>
                      <a:pt x="108" y="259"/>
                    </a:lnTo>
                    <a:lnTo>
                      <a:pt x="89" y="234"/>
                    </a:lnTo>
                    <a:lnTo>
                      <a:pt x="64" y="205"/>
                    </a:lnTo>
                    <a:lnTo>
                      <a:pt x="45" y="176"/>
                    </a:lnTo>
                    <a:lnTo>
                      <a:pt x="30" y="141"/>
                    </a:lnTo>
                    <a:lnTo>
                      <a:pt x="20" y="112"/>
                    </a:lnTo>
                    <a:lnTo>
                      <a:pt x="10" y="73"/>
                    </a:lnTo>
                    <a:lnTo>
                      <a:pt x="5" y="39"/>
                    </a:lnTo>
                    <a:lnTo>
                      <a:pt x="0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2" name="Freeform 2072"/>
              <p:cNvSpPr>
                <a:spLocks/>
              </p:cNvSpPr>
              <p:nvPr/>
            </p:nvSpPr>
            <p:spPr bwMode="auto">
              <a:xfrm>
                <a:off x="2208" y="1673"/>
                <a:ext cx="739" cy="367"/>
              </a:xfrm>
              <a:custGeom>
                <a:avLst/>
                <a:gdLst>
                  <a:gd name="T0" fmla="*/ 54 w 739"/>
                  <a:gd name="T1" fmla="*/ 367 h 367"/>
                  <a:gd name="T2" fmla="*/ 59 w 739"/>
                  <a:gd name="T3" fmla="*/ 303 h 367"/>
                  <a:gd name="T4" fmla="*/ 79 w 739"/>
                  <a:gd name="T5" fmla="*/ 244 h 367"/>
                  <a:gd name="T6" fmla="*/ 108 w 739"/>
                  <a:gd name="T7" fmla="*/ 190 h 367"/>
                  <a:gd name="T8" fmla="*/ 191 w 739"/>
                  <a:gd name="T9" fmla="*/ 102 h 367"/>
                  <a:gd name="T10" fmla="*/ 245 w 739"/>
                  <a:gd name="T11" fmla="*/ 73 h 367"/>
                  <a:gd name="T12" fmla="*/ 309 w 739"/>
                  <a:gd name="T13" fmla="*/ 54 h 367"/>
                  <a:gd name="T14" fmla="*/ 372 w 739"/>
                  <a:gd name="T15" fmla="*/ 49 h 367"/>
                  <a:gd name="T16" fmla="*/ 402 w 739"/>
                  <a:gd name="T17" fmla="*/ 49 h 367"/>
                  <a:gd name="T18" fmla="*/ 465 w 739"/>
                  <a:gd name="T19" fmla="*/ 63 h 367"/>
                  <a:gd name="T20" fmla="*/ 524 w 739"/>
                  <a:gd name="T21" fmla="*/ 88 h 367"/>
                  <a:gd name="T22" fmla="*/ 597 w 739"/>
                  <a:gd name="T23" fmla="*/ 142 h 367"/>
                  <a:gd name="T24" fmla="*/ 651 w 739"/>
                  <a:gd name="T25" fmla="*/ 215 h 367"/>
                  <a:gd name="T26" fmla="*/ 676 w 739"/>
                  <a:gd name="T27" fmla="*/ 274 h 367"/>
                  <a:gd name="T28" fmla="*/ 690 w 739"/>
                  <a:gd name="T29" fmla="*/ 332 h 367"/>
                  <a:gd name="T30" fmla="*/ 739 w 739"/>
                  <a:gd name="T31" fmla="*/ 367 h 367"/>
                  <a:gd name="T32" fmla="*/ 739 w 739"/>
                  <a:gd name="T33" fmla="*/ 327 h 367"/>
                  <a:gd name="T34" fmla="*/ 724 w 739"/>
                  <a:gd name="T35" fmla="*/ 259 h 367"/>
                  <a:gd name="T36" fmla="*/ 695 w 739"/>
                  <a:gd name="T37" fmla="*/ 190 h 367"/>
                  <a:gd name="T38" fmla="*/ 656 w 739"/>
                  <a:gd name="T39" fmla="*/ 132 h 367"/>
                  <a:gd name="T40" fmla="*/ 607 w 739"/>
                  <a:gd name="T41" fmla="*/ 83 h 367"/>
                  <a:gd name="T42" fmla="*/ 548 w 739"/>
                  <a:gd name="T43" fmla="*/ 44 h 367"/>
                  <a:gd name="T44" fmla="*/ 480 w 739"/>
                  <a:gd name="T45" fmla="*/ 14 h 367"/>
                  <a:gd name="T46" fmla="*/ 407 w 739"/>
                  <a:gd name="T47" fmla="*/ 0 h 367"/>
                  <a:gd name="T48" fmla="*/ 372 w 739"/>
                  <a:gd name="T49" fmla="*/ 0 h 367"/>
                  <a:gd name="T50" fmla="*/ 299 w 739"/>
                  <a:gd name="T51" fmla="*/ 5 h 367"/>
                  <a:gd name="T52" fmla="*/ 226 w 739"/>
                  <a:gd name="T53" fmla="*/ 29 h 367"/>
                  <a:gd name="T54" fmla="*/ 167 w 739"/>
                  <a:gd name="T55" fmla="*/ 63 h 367"/>
                  <a:gd name="T56" fmla="*/ 108 w 739"/>
                  <a:gd name="T57" fmla="*/ 107 h 367"/>
                  <a:gd name="T58" fmla="*/ 64 w 739"/>
                  <a:gd name="T59" fmla="*/ 161 h 367"/>
                  <a:gd name="T60" fmla="*/ 30 w 739"/>
                  <a:gd name="T61" fmla="*/ 225 h 367"/>
                  <a:gd name="T62" fmla="*/ 10 w 739"/>
                  <a:gd name="T63" fmla="*/ 293 h 367"/>
                  <a:gd name="T64" fmla="*/ 0 w 739"/>
                  <a:gd name="T65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9" h="367">
                    <a:moveTo>
                      <a:pt x="54" y="367"/>
                    </a:moveTo>
                    <a:lnTo>
                      <a:pt x="54" y="367"/>
                    </a:lnTo>
                    <a:lnTo>
                      <a:pt x="54" y="332"/>
                    </a:lnTo>
                    <a:lnTo>
                      <a:pt x="59" y="303"/>
                    </a:lnTo>
                    <a:lnTo>
                      <a:pt x="64" y="274"/>
                    </a:lnTo>
                    <a:lnTo>
                      <a:pt x="79" y="244"/>
                    </a:lnTo>
                    <a:lnTo>
                      <a:pt x="89" y="215"/>
                    </a:lnTo>
                    <a:lnTo>
                      <a:pt x="108" y="190"/>
                    </a:lnTo>
                    <a:lnTo>
                      <a:pt x="147" y="142"/>
                    </a:lnTo>
                    <a:lnTo>
                      <a:pt x="191" y="102"/>
                    </a:lnTo>
                    <a:lnTo>
                      <a:pt x="221" y="88"/>
                    </a:lnTo>
                    <a:lnTo>
                      <a:pt x="245" y="73"/>
                    </a:lnTo>
                    <a:lnTo>
                      <a:pt x="274" y="63"/>
                    </a:lnTo>
                    <a:lnTo>
                      <a:pt x="309" y="54"/>
                    </a:lnTo>
                    <a:lnTo>
                      <a:pt x="338" y="49"/>
                    </a:lnTo>
                    <a:lnTo>
                      <a:pt x="372" y="49"/>
                    </a:lnTo>
                    <a:lnTo>
                      <a:pt x="372" y="49"/>
                    </a:lnTo>
                    <a:lnTo>
                      <a:pt x="402" y="49"/>
                    </a:lnTo>
                    <a:lnTo>
                      <a:pt x="436" y="54"/>
                    </a:lnTo>
                    <a:lnTo>
                      <a:pt x="465" y="63"/>
                    </a:lnTo>
                    <a:lnTo>
                      <a:pt x="495" y="73"/>
                    </a:lnTo>
                    <a:lnTo>
                      <a:pt x="524" y="88"/>
                    </a:lnTo>
                    <a:lnTo>
                      <a:pt x="548" y="102"/>
                    </a:lnTo>
                    <a:lnTo>
                      <a:pt x="597" y="142"/>
                    </a:lnTo>
                    <a:lnTo>
                      <a:pt x="636" y="190"/>
                    </a:lnTo>
                    <a:lnTo>
                      <a:pt x="651" y="215"/>
                    </a:lnTo>
                    <a:lnTo>
                      <a:pt x="666" y="244"/>
                    </a:lnTo>
                    <a:lnTo>
                      <a:pt x="676" y="274"/>
                    </a:lnTo>
                    <a:lnTo>
                      <a:pt x="685" y="303"/>
                    </a:lnTo>
                    <a:lnTo>
                      <a:pt x="690" y="332"/>
                    </a:lnTo>
                    <a:lnTo>
                      <a:pt x="690" y="367"/>
                    </a:lnTo>
                    <a:lnTo>
                      <a:pt x="739" y="367"/>
                    </a:lnTo>
                    <a:lnTo>
                      <a:pt x="739" y="367"/>
                    </a:lnTo>
                    <a:lnTo>
                      <a:pt x="739" y="327"/>
                    </a:lnTo>
                    <a:lnTo>
                      <a:pt x="734" y="293"/>
                    </a:lnTo>
                    <a:lnTo>
                      <a:pt x="724" y="259"/>
                    </a:lnTo>
                    <a:lnTo>
                      <a:pt x="710" y="225"/>
                    </a:lnTo>
                    <a:lnTo>
                      <a:pt x="695" y="190"/>
                    </a:lnTo>
                    <a:lnTo>
                      <a:pt x="676" y="161"/>
                    </a:lnTo>
                    <a:lnTo>
                      <a:pt x="656" y="132"/>
                    </a:lnTo>
                    <a:lnTo>
                      <a:pt x="632" y="107"/>
                    </a:lnTo>
                    <a:lnTo>
                      <a:pt x="607" y="83"/>
                    </a:lnTo>
                    <a:lnTo>
                      <a:pt x="578" y="63"/>
                    </a:lnTo>
                    <a:lnTo>
                      <a:pt x="548" y="44"/>
                    </a:lnTo>
                    <a:lnTo>
                      <a:pt x="514" y="29"/>
                    </a:lnTo>
                    <a:lnTo>
                      <a:pt x="480" y="14"/>
                    </a:lnTo>
                    <a:lnTo>
                      <a:pt x="446" y="5"/>
                    </a:lnTo>
                    <a:lnTo>
                      <a:pt x="407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33" y="0"/>
                    </a:lnTo>
                    <a:lnTo>
                      <a:pt x="299" y="5"/>
                    </a:lnTo>
                    <a:lnTo>
                      <a:pt x="260" y="14"/>
                    </a:lnTo>
                    <a:lnTo>
                      <a:pt x="226" y="29"/>
                    </a:lnTo>
                    <a:lnTo>
                      <a:pt x="196" y="44"/>
                    </a:lnTo>
                    <a:lnTo>
                      <a:pt x="167" y="63"/>
                    </a:lnTo>
                    <a:lnTo>
                      <a:pt x="137" y="83"/>
                    </a:lnTo>
                    <a:lnTo>
                      <a:pt x="108" y="107"/>
                    </a:lnTo>
                    <a:lnTo>
                      <a:pt x="89" y="132"/>
                    </a:lnTo>
                    <a:lnTo>
                      <a:pt x="64" y="161"/>
                    </a:lnTo>
                    <a:lnTo>
                      <a:pt x="45" y="190"/>
                    </a:lnTo>
                    <a:lnTo>
                      <a:pt x="30" y="225"/>
                    </a:lnTo>
                    <a:lnTo>
                      <a:pt x="20" y="259"/>
                    </a:lnTo>
                    <a:lnTo>
                      <a:pt x="10" y="293"/>
                    </a:lnTo>
                    <a:lnTo>
                      <a:pt x="5" y="327"/>
                    </a:lnTo>
                    <a:lnTo>
                      <a:pt x="0" y="367"/>
                    </a:lnTo>
                    <a:lnTo>
                      <a:pt x="54" y="36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3" name="Freeform 2073"/>
              <p:cNvSpPr>
                <a:spLocks/>
              </p:cNvSpPr>
              <p:nvPr/>
            </p:nvSpPr>
            <p:spPr bwMode="auto">
              <a:xfrm>
                <a:off x="2350" y="2040"/>
                <a:ext cx="460" cy="230"/>
              </a:xfrm>
              <a:custGeom>
                <a:avLst/>
                <a:gdLst>
                  <a:gd name="T0" fmla="*/ 30 w 460"/>
                  <a:gd name="T1" fmla="*/ 0 h 230"/>
                  <a:gd name="T2" fmla="*/ 30 w 460"/>
                  <a:gd name="T3" fmla="*/ 0 h 230"/>
                  <a:gd name="T4" fmla="*/ 35 w 460"/>
                  <a:gd name="T5" fmla="*/ 39 h 230"/>
                  <a:gd name="T6" fmla="*/ 44 w 460"/>
                  <a:gd name="T7" fmla="*/ 78 h 230"/>
                  <a:gd name="T8" fmla="*/ 64 w 460"/>
                  <a:gd name="T9" fmla="*/ 112 h 230"/>
                  <a:gd name="T10" fmla="*/ 88 w 460"/>
                  <a:gd name="T11" fmla="*/ 141 h 230"/>
                  <a:gd name="T12" fmla="*/ 118 w 460"/>
                  <a:gd name="T13" fmla="*/ 166 h 230"/>
                  <a:gd name="T14" fmla="*/ 152 w 460"/>
                  <a:gd name="T15" fmla="*/ 186 h 230"/>
                  <a:gd name="T16" fmla="*/ 186 w 460"/>
                  <a:gd name="T17" fmla="*/ 195 h 230"/>
                  <a:gd name="T18" fmla="*/ 230 w 460"/>
                  <a:gd name="T19" fmla="*/ 200 h 230"/>
                  <a:gd name="T20" fmla="*/ 230 w 460"/>
                  <a:gd name="T21" fmla="*/ 200 h 230"/>
                  <a:gd name="T22" fmla="*/ 269 w 460"/>
                  <a:gd name="T23" fmla="*/ 195 h 230"/>
                  <a:gd name="T24" fmla="*/ 309 w 460"/>
                  <a:gd name="T25" fmla="*/ 186 h 230"/>
                  <a:gd name="T26" fmla="*/ 338 w 460"/>
                  <a:gd name="T27" fmla="*/ 166 h 230"/>
                  <a:gd name="T28" fmla="*/ 372 w 460"/>
                  <a:gd name="T29" fmla="*/ 141 h 230"/>
                  <a:gd name="T30" fmla="*/ 392 w 460"/>
                  <a:gd name="T31" fmla="*/ 112 h 230"/>
                  <a:gd name="T32" fmla="*/ 411 w 460"/>
                  <a:gd name="T33" fmla="*/ 78 h 230"/>
                  <a:gd name="T34" fmla="*/ 426 w 460"/>
                  <a:gd name="T35" fmla="*/ 39 h 230"/>
                  <a:gd name="T36" fmla="*/ 426 w 460"/>
                  <a:gd name="T37" fmla="*/ 0 h 230"/>
                  <a:gd name="T38" fmla="*/ 460 w 460"/>
                  <a:gd name="T39" fmla="*/ 0 h 230"/>
                  <a:gd name="T40" fmla="*/ 460 w 460"/>
                  <a:gd name="T41" fmla="*/ 0 h 230"/>
                  <a:gd name="T42" fmla="*/ 455 w 460"/>
                  <a:gd name="T43" fmla="*/ 49 h 230"/>
                  <a:gd name="T44" fmla="*/ 441 w 460"/>
                  <a:gd name="T45" fmla="*/ 93 h 230"/>
                  <a:gd name="T46" fmla="*/ 421 w 460"/>
                  <a:gd name="T47" fmla="*/ 132 h 230"/>
                  <a:gd name="T48" fmla="*/ 392 w 460"/>
                  <a:gd name="T49" fmla="*/ 166 h 230"/>
                  <a:gd name="T50" fmla="*/ 357 w 460"/>
                  <a:gd name="T51" fmla="*/ 190 h 230"/>
                  <a:gd name="T52" fmla="*/ 318 w 460"/>
                  <a:gd name="T53" fmla="*/ 215 h 230"/>
                  <a:gd name="T54" fmla="*/ 274 w 460"/>
                  <a:gd name="T55" fmla="*/ 225 h 230"/>
                  <a:gd name="T56" fmla="*/ 230 w 460"/>
                  <a:gd name="T57" fmla="*/ 230 h 230"/>
                  <a:gd name="T58" fmla="*/ 230 w 460"/>
                  <a:gd name="T59" fmla="*/ 230 h 230"/>
                  <a:gd name="T60" fmla="*/ 181 w 460"/>
                  <a:gd name="T61" fmla="*/ 225 h 230"/>
                  <a:gd name="T62" fmla="*/ 137 w 460"/>
                  <a:gd name="T63" fmla="*/ 215 h 230"/>
                  <a:gd name="T64" fmla="*/ 98 w 460"/>
                  <a:gd name="T65" fmla="*/ 190 h 230"/>
                  <a:gd name="T66" fmla="*/ 64 w 460"/>
                  <a:gd name="T67" fmla="*/ 166 h 230"/>
                  <a:gd name="T68" fmla="*/ 39 w 460"/>
                  <a:gd name="T69" fmla="*/ 132 h 230"/>
                  <a:gd name="T70" fmla="*/ 15 w 460"/>
                  <a:gd name="T71" fmla="*/ 93 h 230"/>
                  <a:gd name="T72" fmla="*/ 5 w 460"/>
                  <a:gd name="T73" fmla="*/ 49 h 230"/>
                  <a:gd name="T74" fmla="*/ 0 w 460"/>
                  <a:gd name="T75" fmla="*/ 0 h 230"/>
                  <a:gd name="T76" fmla="*/ 30 w 460"/>
                  <a:gd name="T7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0"/>
                    </a:moveTo>
                    <a:lnTo>
                      <a:pt x="30" y="0"/>
                    </a:lnTo>
                    <a:lnTo>
                      <a:pt x="35" y="39"/>
                    </a:lnTo>
                    <a:lnTo>
                      <a:pt x="44" y="78"/>
                    </a:lnTo>
                    <a:lnTo>
                      <a:pt x="64" y="112"/>
                    </a:lnTo>
                    <a:lnTo>
                      <a:pt x="88" y="141"/>
                    </a:lnTo>
                    <a:lnTo>
                      <a:pt x="118" y="166"/>
                    </a:lnTo>
                    <a:lnTo>
                      <a:pt x="152" y="186"/>
                    </a:lnTo>
                    <a:lnTo>
                      <a:pt x="186" y="195"/>
                    </a:lnTo>
                    <a:lnTo>
                      <a:pt x="230" y="200"/>
                    </a:lnTo>
                    <a:lnTo>
                      <a:pt x="230" y="200"/>
                    </a:lnTo>
                    <a:lnTo>
                      <a:pt x="269" y="195"/>
                    </a:lnTo>
                    <a:lnTo>
                      <a:pt x="309" y="186"/>
                    </a:lnTo>
                    <a:lnTo>
                      <a:pt x="338" y="166"/>
                    </a:lnTo>
                    <a:lnTo>
                      <a:pt x="372" y="141"/>
                    </a:lnTo>
                    <a:lnTo>
                      <a:pt x="392" y="112"/>
                    </a:lnTo>
                    <a:lnTo>
                      <a:pt x="411" y="78"/>
                    </a:lnTo>
                    <a:lnTo>
                      <a:pt x="426" y="39"/>
                    </a:lnTo>
                    <a:lnTo>
                      <a:pt x="426" y="0"/>
                    </a:lnTo>
                    <a:lnTo>
                      <a:pt x="460" y="0"/>
                    </a:lnTo>
                    <a:lnTo>
                      <a:pt x="460" y="0"/>
                    </a:lnTo>
                    <a:lnTo>
                      <a:pt x="455" y="49"/>
                    </a:lnTo>
                    <a:lnTo>
                      <a:pt x="441" y="93"/>
                    </a:lnTo>
                    <a:lnTo>
                      <a:pt x="421" y="132"/>
                    </a:lnTo>
                    <a:lnTo>
                      <a:pt x="392" y="166"/>
                    </a:lnTo>
                    <a:lnTo>
                      <a:pt x="357" y="190"/>
                    </a:lnTo>
                    <a:lnTo>
                      <a:pt x="318" y="215"/>
                    </a:lnTo>
                    <a:lnTo>
                      <a:pt x="274" y="225"/>
                    </a:lnTo>
                    <a:lnTo>
                      <a:pt x="230" y="230"/>
                    </a:lnTo>
                    <a:lnTo>
                      <a:pt x="230" y="230"/>
                    </a:lnTo>
                    <a:lnTo>
                      <a:pt x="181" y="225"/>
                    </a:lnTo>
                    <a:lnTo>
                      <a:pt x="137" y="215"/>
                    </a:lnTo>
                    <a:lnTo>
                      <a:pt x="98" y="190"/>
                    </a:lnTo>
                    <a:lnTo>
                      <a:pt x="64" y="166"/>
                    </a:lnTo>
                    <a:lnTo>
                      <a:pt x="39" y="132"/>
                    </a:lnTo>
                    <a:lnTo>
                      <a:pt x="15" y="93"/>
                    </a:lnTo>
                    <a:lnTo>
                      <a:pt x="5" y="49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4" name="Freeform 2074"/>
              <p:cNvSpPr>
                <a:spLocks/>
              </p:cNvSpPr>
              <p:nvPr/>
            </p:nvSpPr>
            <p:spPr bwMode="auto">
              <a:xfrm>
                <a:off x="2350" y="1810"/>
                <a:ext cx="460" cy="230"/>
              </a:xfrm>
              <a:custGeom>
                <a:avLst/>
                <a:gdLst>
                  <a:gd name="T0" fmla="*/ 30 w 460"/>
                  <a:gd name="T1" fmla="*/ 230 h 230"/>
                  <a:gd name="T2" fmla="*/ 30 w 460"/>
                  <a:gd name="T3" fmla="*/ 230 h 230"/>
                  <a:gd name="T4" fmla="*/ 35 w 460"/>
                  <a:gd name="T5" fmla="*/ 190 h 230"/>
                  <a:gd name="T6" fmla="*/ 44 w 460"/>
                  <a:gd name="T7" fmla="*/ 151 h 230"/>
                  <a:gd name="T8" fmla="*/ 64 w 460"/>
                  <a:gd name="T9" fmla="*/ 117 h 230"/>
                  <a:gd name="T10" fmla="*/ 88 w 460"/>
                  <a:gd name="T11" fmla="*/ 88 h 230"/>
                  <a:gd name="T12" fmla="*/ 118 w 460"/>
                  <a:gd name="T13" fmla="*/ 63 h 230"/>
                  <a:gd name="T14" fmla="*/ 152 w 460"/>
                  <a:gd name="T15" fmla="*/ 49 h 230"/>
                  <a:gd name="T16" fmla="*/ 186 w 460"/>
                  <a:gd name="T17" fmla="*/ 34 h 230"/>
                  <a:gd name="T18" fmla="*/ 230 w 460"/>
                  <a:gd name="T19" fmla="*/ 29 h 230"/>
                  <a:gd name="T20" fmla="*/ 230 w 460"/>
                  <a:gd name="T21" fmla="*/ 29 h 230"/>
                  <a:gd name="T22" fmla="*/ 269 w 460"/>
                  <a:gd name="T23" fmla="*/ 34 h 230"/>
                  <a:gd name="T24" fmla="*/ 309 w 460"/>
                  <a:gd name="T25" fmla="*/ 49 h 230"/>
                  <a:gd name="T26" fmla="*/ 338 w 460"/>
                  <a:gd name="T27" fmla="*/ 63 h 230"/>
                  <a:gd name="T28" fmla="*/ 372 w 460"/>
                  <a:gd name="T29" fmla="*/ 88 h 230"/>
                  <a:gd name="T30" fmla="*/ 392 w 460"/>
                  <a:gd name="T31" fmla="*/ 117 h 230"/>
                  <a:gd name="T32" fmla="*/ 411 w 460"/>
                  <a:gd name="T33" fmla="*/ 151 h 230"/>
                  <a:gd name="T34" fmla="*/ 426 w 460"/>
                  <a:gd name="T35" fmla="*/ 190 h 230"/>
                  <a:gd name="T36" fmla="*/ 426 w 460"/>
                  <a:gd name="T37" fmla="*/ 230 h 230"/>
                  <a:gd name="T38" fmla="*/ 460 w 460"/>
                  <a:gd name="T39" fmla="*/ 230 h 230"/>
                  <a:gd name="T40" fmla="*/ 460 w 460"/>
                  <a:gd name="T41" fmla="*/ 230 h 230"/>
                  <a:gd name="T42" fmla="*/ 455 w 460"/>
                  <a:gd name="T43" fmla="*/ 186 h 230"/>
                  <a:gd name="T44" fmla="*/ 441 w 460"/>
                  <a:gd name="T45" fmla="*/ 142 h 230"/>
                  <a:gd name="T46" fmla="*/ 421 w 460"/>
                  <a:gd name="T47" fmla="*/ 102 h 230"/>
                  <a:gd name="T48" fmla="*/ 392 w 460"/>
                  <a:gd name="T49" fmla="*/ 68 h 230"/>
                  <a:gd name="T50" fmla="*/ 357 w 460"/>
                  <a:gd name="T51" fmla="*/ 39 h 230"/>
                  <a:gd name="T52" fmla="*/ 318 w 460"/>
                  <a:gd name="T53" fmla="*/ 19 h 230"/>
                  <a:gd name="T54" fmla="*/ 274 w 460"/>
                  <a:gd name="T55" fmla="*/ 5 h 230"/>
                  <a:gd name="T56" fmla="*/ 230 w 460"/>
                  <a:gd name="T57" fmla="*/ 0 h 230"/>
                  <a:gd name="T58" fmla="*/ 230 w 460"/>
                  <a:gd name="T59" fmla="*/ 0 h 230"/>
                  <a:gd name="T60" fmla="*/ 181 w 460"/>
                  <a:gd name="T61" fmla="*/ 5 h 230"/>
                  <a:gd name="T62" fmla="*/ 137 w 460"/>
                  <a:gd name="T63" fmla="*/ 19 h 230"/>
                  <a:gd name="T64" fmla="*/ 98 w 460"/>
                  <a:gd name="T65" fmla="*/ 39 h 230"/>
                  <a:gd name="T66" fmla="*/ 64 w 460"/>
                  <a:gd name="T67" fmla="*/ 68 h 230"/>
                  <a:gd name="T68" fmla="*/ 39 w 460"/>
                  <a:gd name="T69" fmla="*/ 102 h 230"/>
                  <a:gd name="T70" fmla="*/ 15 w 460"/>
                  <a:gd name="T71" fmla="*/ 142 h 230"/>
                  <a:gd name="T72" fmla="*/ 5 w 460"/>
                  <a:gd name="T73" fmla="*/ 186 h 230"/>
                  <a:gd name="T74" fmla="*/ 0 w 460"/>
                  <a:gd name="T75" fmla="*/ 230 h 230"/>
                  <a:gd name="T76" fmla="*/ 30 w 460"/>
                  <a:gd name="T77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230"/>
                    </a:moveTo>
                    <a:lnTo>
                      <a:pt x="30" y="230"/>
                    </a:lnTo>
                    <a:lnTo>
                      <a:pt x="35" y="190"/>
                    </a:lnTo>
                    <a:lnTo>
                      <a:pt x="44" y="151"/>
                    </a:lnTo>
                    <a:lnTo>
                      <a:pt x="64" y="117"/>
                    </a:lnTo>
                    <a:lnTo>
                      <a:pt x="88" y="88"/>
                    </a:lnTo>
                    <a:lnTo>
                      <a:pt x="118" y="63"/>
                    </a:lnTo>
                    <a:lnTo>
                      <a:pt x="152" y="49"/>
                    </a:lnTo>
                    <a:lnTo>
                      <a:pt x="186" y="34"/>
                    </a:lnTo>
                    <a:lnTo>
                      <a:pt x="230" y="29"/>
                    </a:lnTo>
                    <a:lnTo>
                      <a:pt x="230" y="29"/>
                    </a:lnTo>
                    <a:lnTo>
                      <a:pt x="269" y="34"/>
                    </a:lnTo>
                    <a:lnTo>
                      <a:pt x="309" y="49"/>
                    </a:lnTo>
                    <a:lnTo>
                      <a:pt x="338" y="63"/>
                    </a:lnTo>
                    <a:lnTo>
                      <a:pt x="372" y="88"/>
                    </a:lnTo>
                    <a:lnTo>
                      <a:pt x="392" y="117"/>
                    </a:lnTo>
                    <a:lnTo>
                      <a:pt x="411" y="151"/>
                    </a:lnTo>
                    <a:lnTo>
                      <a:pt x="426" y="190"/>
                    </a:lnTo>
                    <a:lnTo>
                      <a:pt x="426" y="230"/>
                    </a:lnTo>
                    <a:lnTo>
                      <a:pt x="460" y="230"/>
                    </a:lnTo>
                    <a:lnTo>
                      <a:pt x="460" y="230"/>
                    </a:lnTo>
                    <a:lnTo>
                      <a:pt x="455" y="186"/>
                    </a:lnTo>
                    <a:lnTo>
                      <a:pt x="441" y="142"/>
                    </a:lnTo>
                    <a:lnTo>
                      <a:pt x="421" y="102"/>
                    </a:lnTo>
                    <a:lnTo>
                      <a:pt x="392" y="68"/>
                    </a:lnTo>
                    <a:lnTo>
                      <a:pt x="357" y="39"/>
                    </a:lnTo>
                    <a:lnTo>
                      <a:pt x="318" y="19"/>
                    </a:lnTo>
                    <a:lnTo>
                      <a:pt x="274" y="5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181" y="5"/>
                    </a:lnTo>
                    <a:lnTo>
                      <a:pt x="137" y="19"/>
                    </a:lnTo>
                    <a:lnTo>
                      <a:pt x="98" y="39"/>
                    </a:lnTo>
                    <a:lnTo>
                      <a:pt x="64" y="68"/>
                    </a:lnTo>
                    <a:lnTo>
                      <a:pt x="39" y="102"/>
                    </a:lnTo>
                    <a:lnTo>
                      <a:pt x="15" y="142"/>
                    </a:lnTo>
                    <a:lnTo>
                      <a:pt x="5" y="186"/>
                    </a:lnTo>
                    <a:lnTo>
                      <a:pt x="0" y="230"/>
                    </a:lnTo>
                    <a:lnTo>
                      <a:pt x="30" y="23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5" name="Freeform 2075"/>
              <p:cNvSpPr>
                <a:spLocks/>
              </p:cNvSpPr>
              <p:nvPr/>
            </p:nvSpPr>
            <p:spPr bwMode="auto">
              <a:xfrm>
                <a:off x="2463" y="2040"/>
                <a:ext cx="230" cy="117"/>
              </a:xfrm>
              <a:custGeom>
                <a:avLst/>
                <a:gdLst>
                  <a:gd name="T0" fmla="*/ 15 w 230"/>
                  <a:gd name="T1" fmla="*/ 0 h 117"/>
                  <a:gd name="T2" fmla="*/ 15 w 230"/>
                  <a:gd name="T3" fmla="*/ 0 h 117"/>
                  <a:gd name="T4" fmla="*/ 19 w 230"/>
                  <a:gd name="T5" fmla="*/ 19 h 117"/>
                  <a:gd name="T6" fmla="*/ 24 w 230"/>
                  <a:gd name="T7" fmla="*/ 39 h 117"/>
                  <a:gd name="T8" fmla="*/ 34 w 230"/>
                  <a:gd name="T9" fmla="*/ 58 h 117"/>
                  <a:gd name="T10" fmla="*/ 44 w 230"/>
                  <a:gd name="T11" fmla="*/ 73 h 117"/>
                  <a:gd name="T12" fmla="*/ 59 w 230"/>
                  <a:gd name="T13" fmla="*/ 83 h 117"/>
                  <a:gd name="T14" fmla="*/ 78 w 230"/>
                  <a:gd name="T15" fmla="*/ 93 h 117"/>
                  <a:gd name="T16" fmla="*/ 98 w 230"/>
                  <a:gd name="T17" fmla="*/ 97 h 117"/>
                  <a:gd name="T18" fmla="*/ 117 w 230"/>
                  <a:gd name="T19" fmla="*/ 102 h 117"/>
                  <a:gd name="T20" fmla="*/ 117 w 230"/>
                  <a:gd name="T21" fmla="*/ 102 h 117"/>
                  <a:gd name="T22" fmla="*/ 137 w 230"/>
                  <a:gd name="T23" fmla="*/ 97 h 117"/>
                  <a:gd name="T24" fmla="*/ 156 w 230"/>
                  <a:gd name="T25" fmla="*/ 93 h 117"/>
                  <a:gd name="T26" fmla="*/ 171 w 230"/>
                  <a:gd name="T27" fmla="*/ 83 h 117"/>
                  <a:gd name="T28" fmla="*/ 186 w 230"/>
                  <a:gd name="T29" fmla="*/ 73 h 117"/>
                  <a:gd name="T30" fmla="*/ 200 w 230"/>
                  <a:gd name="T31" fmla="*/ 58 h 117"/>
                  <a:gd name="T32" fmla="*/ 205 w 230"/>
                  <a:gd name="T33" fmla="*/ 39 h 117"/>
                  <a:gd name="T34" fmla="*/ 215 w 230"/>
                  <a:gd name="T35" fmla="*/ 19 h 117"/>
                  <a:gd name="T36" fmla="*/ 215 w 230"/>
                  <a:gd name="T37" fmla="*/ 0 h 117"/>
                  <a:gd name="T38" fmla="*/ 230 w 230"/>
                  <a:gd name="T39" fmla="*/ 0 h 117"/>
                  <a:gd name="T40" fmla="*/ 230 w 230"/>
                  <a:gd name="T41" fmla="*/ 0 h 117"/>
                  <a:gd name="T42" fmla="*/ 230 w 230"/>
                  <a:gd name="T43" fmla="*/ 24 h 117"/>
                  <a:gd name="T44" fmla="*/ 220 w 230"/>
                  <a:gd name="T45" fmla="*/ 44 h 117"/>
                  <a:gd name="T46" fmla="*/ 210 w 230"/>
                  <a:gd name="T47" fmla="*/ 63 h 117"/>
                  <a:gd name="T48" fmla="*/ 196 w 230"/>
                  <a:gd name="T49" fmla="*/ 83 h 117"/>
                  <a:gd name="T50" fmla="*/ 181 w 230"/>
                  <a:gd name="T51" fmla="*/ 97 h 117"/>
                  <a:gd name="T52" fmla="*/ 161 w 230"/>
                  <a:gd name="T53" fmla="*/ 107 h 117"/>
                  <a:gd name="T54" fmla="*/ 137 w 230"/>
                  <a:gd name="T55" fmla="*/ 112 h 117"/>
                  <a:gd name="T56" fmla="*/ 117 w 230"/>
                  <a:gd name="T57" fmla="*/ 117 h 117"/>
                  <a:gd name="T58" fmla="*/ 117 w 230"/>
                  <a:gd name="T59" fmla="*/ 117 h 117"/>
                  <a:gd name="T60" fmla="*/ 93 w 230"/>
                  <a:gd name="T61" fmla="*/ 112 h 117"/>
                  <a:gd name="T62" fmla="*/ 73 w 230"/>
                  <a:gd name="T63" fmla="*/ 107 h 117"/>
                  <a:gd name="T64" fmla="*/ 54 w 230"/>
                  <a:gd name="T65" fmla="*/ 97 h 117"/>
                  <a:gd name="T66" fmla="*/ 34 w 230"/>
                  <a:gd name="T67" fmla="*/ 83 h 117"/>
                  <a:gd name="T68" fmla="*/ 19 w 230"/>
                  <a:gd name="T69" fmla="*/ 63 h 117"/>
                  <a:gd name="T70" fmla="*/ 10 w 230"/>
                  <a:gd name="T71" fmla="*/ 44 h 117"/>
                  <a:gd name="T72" fmla="*/ 5 w 230"/>
                  <a:gd name="T73" fmla="*/ 24 h 117"/>
                  <a:gd name="T74" fmla="*/ 0 w 230"/>
                  <a:gd name="T75" fmla="*/ 0 h 117"/>
                  <a:gd name="T76" fmla="*/ 15 w 230"/>
                  <a:gd name="T7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7">
                    <a:moveTo>
                      <a:pt x="15" y="0"/>
                    </a:moveTo>
                    <a:lnTo>
                      <a:pt x="15" y="0"/>
                    </a:lnTo>
                    <a:lnTo>
                      <a:pt x="19" y="19"/>
                    </a:lnTo>
                    <a:lnTo>
                      <a:pt x="24" y="39"/>
                    </a:lnTo>
                    <a:lnTo>
                      <a:pt x="34" y="58"/>
                    </a:lnTo>
                    <a:lnTo>
                      <a:pt x="44" y="73"/>
                    </a:lnTo>
                    <a:lnTo>
                      <a:pt x="59" y="83"/>
                    </a:lnTo>
                    <a:lnTo>
                      <a:pt x="78" y="93"/>
                    </a:lnTo>
                    <a:lnTo>
                      <a:pt x="98" y="97"/>
                    </a:lnTo>
                    <a:lnTo>
                      <a:pt x="117" y="102"/>
                    </a:lnTo>
                    <a:lnTo>
                      <a:pt x="117" y="102"/>
                    </a:lnTo>
                    <a:lnTo>
                      <a:pt x="137" y="97"/>
                    </a:lnTo>
                    <a:lnTo>
                      <a:pt x="156" y="93"/>
                    </a:lnTo>
                    <a:lnTo>
                      <a:pt x="171" y="83"/>
                    </a:lnTo>
                    <a:lnTo>
                      <a:pt x="186" y="73"/>
                    </a:lnTo>
                    <a:lnTo>
                      <a:pt x="200" y="58"/>
                    </a:lnTo>
                    <a:lnTo>
                      <a:pt x="205" y="3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24"/>
                    </a:lnTo>
                    <a:lnTo>
                      <a:pt x="220" y="44"/>
                    </a:lnTo>
                    <a:lnTo>
                      <a:pt x="210" y="63"/>
                    </a:lnTo>
                    <a:lnTo>
                      <a:pt x="196" y="83"/>
                    </a:lnTo>
                    <a:lnTo>
                      <a:pt x="181" y="97"/>
                    </a:lnTo>
                    <a:lnTo>
                      <a:pt x="161" y="107"/>
                    </a:lnTo>
                    <a:lnTo>
                      <a:pt x="137" y="112"/>
                    </a:lnTo>
                    <a:lnTo>
                      <a:pt x="117" y="117"/>
                    </a:lnTo>
                    <a:lnTo>
                      <a:pt x="117" y="117"/>
                    </a:lnTo>
                    <a:lnTo>
                      <a:pt x="93" y="112"/>
                    </a:lnTo>
                    <a:lnTo>
                      <a:pt x="73" y="107"/>
                    </a:lnTo>
                    <a:lnTo>
                      <a:pt x="54" y="97"/>
                    </a:lnTo>
                    <a:lnTo>
                      <a:pt x="34" y="83"/>
                    </a:lnTo>
                    <a:lnTo>
                      <a:pt x="19" y="63"/>
                    </a:lnTo>
                    <a:lnTo>
                      <a:pt x="10" y="44"/>
                    </a:lnTo>
                    <a:lnTo>
                      <a:pt x="5" y="24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6" name="Freeform 2076"/>
              <p:cNvSpPr>
                <a:spLocks/>
              </p:cNvSpPr>
              <p:nvPr/>
            </p:nvSpPr>
            <p:spPr bwMode="auto">
              <a:xfrm>
                <a:off x="2463" y="1927"/>
                <a:ext cx="230" cy="113"/>
              </a:xfrm>
              <a:custGeom>
                <a:avLst/>
                <a:gdLst>
                  <a:gd name="T0" fmla="*/ 15 w 230"/>
                  <a:gd name="T1" fmla="*/ 113 h 113"/>
                  <a:gd name="T2" fmla="*/ 15 w 230"/>
                  <a:gd name="T3" fmla="*/ 113 h 113"/>
                  <a:gd name="T4" fmla="*/ 19 w 230"/>
                  <a:gd name="T5" fmla="*/ 93 h 113"/>
                  <a:gd name="T6" fmla="*/ 24 w 230"/>
                  <a:gd name="T7" fmla="*/ 73 h 113"/>
                  <a:gd name="T8" fmla="*/ 34 w 230"/>
                  <a:gd name="T9" fmla="*/ 59 h 113"/>
                  <a:gd name="T10" fmla="*/ 44 w 230"/>
                  <a:gd name="T11" fmla="*/ 44 h 113"/>
                  <a:gd name="T12" fmla="*/ 59 w 230"/>
                  <a:gd name="T13" fmla="*/ 29 h 113"/>
                  <a:gd name="T14" fmla="*/ 78 w 230"/>
                  <a:gd name="T15" fmla="*/ 20 h 113"/>
                  <a:gd name="T16" fmla="*/ 98 w 230"/>
                  <a:gd name="T17" fmla="*/ 15 h 113"/>
                  <a:gd name="T18" fmla="*/ 117 w 230"/>
                  <a:gd name="T19" fmla="*/ 15 h 113"/>
                  <a:gd name="T20" fmla="*/ 117 w 230"/>
                  <a:gd name="T21" fmla="*/ 15 h 113"/>
                  <a:gd name="T22" fmla="*/ 137 w 230"/>
                  <a:gd name="T23" fmla="*/ 15 h 113"/>
                  <a:gd name="T24" fmla="*/ 156 w 230"/>
                  <a:gd name="T25" fmla="*/ 20 h 113"/>
                  <a:gd name="T26" fmla="*/ 171 w 230"/>
                  <a:gd name="T27" fmla="*/ 29 h 113"/>
                  <a:gd name="T28" fmla="*/ 186 w 230"/>
                  <a:gd name="T29" fmla="*/ 44 h 113"/>
                  <a:gd name="T30" fmla="*/ 200 w 230"/>
                  <a:gd name="T31" fmla="*/ 59 h 113"/>
                  <a:gd name="T32" fmla="*/ 205 w 230"/>
                  <a:gd name="T33" fmla="*/ 73 h 113"/>
                  <a:gd name="T34" fmla="*/ 215 w 230"/>
                  <a:gd name="T35" fmla="*/ 93 h 113"/>
                  <a:gd name="T36" fmla="*/ 215 w 230"/>
                  <a:gd name="T37" fmla="*/ 113 h 113"/>
                  <a:gd name="T38" fmla="*/ 230 w 230"/>
                  <a:gd name="T39" fmla="*/ 113 h 113"/>
                  <a:gd name="T40" fmla="*/ 230 w 230"/>
                  <a:gd name="T41" fmla="*/ 113 h 113"/>
                  <a:gd name="T42" fmla="*/ 230 w 230"/>
                  <a:gd name="T43" fmla="*/ 88 h 113"/>
                  <a:gd name="T44" fmla="*/ 220 w 230"/>
                  <a:gd name="T45" fmla="*/ 69 h 113"/>
                  <a:gd name="T46" fmla="*/ 210 w 230"/>
                  <a:gd name="T47" fmla="*/ 49 h 113"/>
                  <a:gd name="T48" fmla="*/ 196 w 230"/>
                  <a:gd name="T49" fmla="*/ 34 h 113"/>
                  <a:gd name="T50" fmla="*/ 181 w 230"/>
                  <a:gd name="T51" fmla="*/ 20 h 113"/>
                  <a:gd name="T52" fmla="*/ 161 w 230"/>
                  <a:gd name="T53" fmla="*/ 10 h 113"/>
                  <a:gd name="T54" fmla="*/ 137 w 230"/>
                  <a:gd name="T55" fmla="*/ 0 h 113"/>
                  <a:gd name="T56" fmla="*/ 117 w 230"/>
                  <a:gd name="T57" fmla="*/ 0 h 113"/>
                  <a:gd name="T58" fmla="*/ 117 w 230"/>
                  <a:gd name="T59" fmla="*/ 0 h 113"/>
                  <a:gd name="T60" fmla="*/ 93 w 230"/>
                  <a:gd name="T61" fmla="*/ 0 h 113"/>
                  <a:gd name="T62" fmla="*/ 73 w 230"/>
                  <a:gd name="T63" fmla="*/ 10 h 113"/>
                  <a:gd name="T64" fmla="*/ 54 w 230"/>
                  <a:gd name="T65" fmla="*/ 20 h 113"/>
                  <a:gd name="T66" fmla="*/ 34 w 230"/>
                  <a:gd name="T67" fmla="*/ 34 h 113"/>
                  <a:gd name="T68" fmla="*/ 19 w 230"/>
                  <a:gd name="T69" fmla="*/ 49 h 113"/>
                  <a:gd name="T70" fmla="*/ 10 w 230"/>
                  <a:gd name="T71" fmla="*/ 69 h 113"/>
                  <a:gd name="T72" fmla="*/ 5 w 230"/>
                  <a:gd name="T73" fmla="*/ 88 h 113"/>
                  <a:gd name="T74" fmla="*/ 0 w 230"/>
                  <a:gd name="T75" fmla="*/ 113 h 113"/>
                  <a:gd name="T76" fmla="*/ 15 w 230"/>
                  <a:gd name="T7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3">
                    <a:moveTo>
                      <a:pt x="15" y="113"/>
                    </a:moveTo>
                    <a:lnTo>
                      <a:pt x="15" y="113"/>
                    </a:lnTo>
                    <a:lnTo>
                      <a:pt x="19" y="93"/>
                    </a:lnTo>
                    <a:lnTo>
                      <a:pt x="24" y="73"/>
                    </a:lnTo>
                    <a:lnTo>
                      <a:pt x="34" y="59"/>
                    </a:lnTo>
                    <a:lnTo>
                      <a:pt x="44" y="44"/>
                    </a:lnTo>
                    <a:lnTo>
                      <a:pt x="59" y="29"/>
                    </a:lnTo>
                    <a:lnTo>
                      <a:pt x="78" y="20"/>
                    </a:lnTo>
                    <a:lnTo>
                      <a:pt x="98" y="15"/>
                    </a:lnTo>
                    <a:lnTo>
                      <a:pt x="117" y="15"/>
                    </a:lnTo>
                    <a:lnTo>
                      <a:pt x="117" y="15"/>
                    </a:lnTo>
                    <a:lnTo>
                      <a:pt x="137" y="15"/>
                    </a:lnTo>
                    <a:lnTo>
                      <a:pt x="156" y="20"/>
                    </a:lnTo>
                    <a:lnTo>
                      <a:pt x="171" y="29"/>
                    </a:lnTo>
                    <a:lnTo>
                      <a:pt x="186" y="44"/>
                    </a:lnTo>
                    <a:lnTo>
                      <a:pt x="200" y="59"/>
                    </a:lnTo>
                    <a:lnTo>
                      <a:pt x="205" y="73"/>
                    </a:lnTo>
                    <a:lnTo>
                      <a:pt x="215" y="93"/>
                    </a:lnTo>
                    <a:lnTo>
                      <a:pt x="215" y="113"/>
                    </a:lnTo>
                    <a:lnTo>
                      <a:pt x="230" y="113"/>
                    </a:lnTo>
                    <a:lnTo>
                      <a:pt x="230" y="113"/>
                    </a:lnTo>
                    <a:lnTo>
                      <a:pt x="230" y="88"/>
                    </a:lnTo>
                    <a:lnTo>
                      <a:pt x="220" y="69"/>
                    </a:lnTo>
                    <a:lnTo>
                      <a:pt x="210" y="49"/>
                    </a:lnTo>
                    <a:lnTo>
                      <a:pt x="196" y="34"/>
                    </a:lnTo>
                    <a:lnTo>
                      <a:pt x="181" y="20"/>
                    </a:lnTo>
                    <a:lnTo>
                      <a:pt x="161" y="10"/>
                    </a:lnTo>
                    <a:lnTo>
                      <a:pt x="13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73" y="10"/>
                    </a:lnTo>
                    <a:lnTo>
                      <a:pt x="54" y="20"/>
                    </a:lnTo>
                    <a:lnTo>
                      <a:pt x="34" y="34"/>
                    </a:lnTo>
                    <a:lnTo>
                      <a:pt x="19" y="49"/>
                    </a:lnTo>
                    <a:lnTo>
                      <a:pt x="10" y="69"/>
                    </a:lnTo>
                    <a:lnTo>
                      <a:pt x="5" y="88"/>
                    </a:lnTo>
                    <a:lnTo>
                      <a:pt x="0" y="113"/>
                    </a:lnTo>
                    <a:lnTo>
                      <a:pt x="15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7" name="Rectangle 2077"/>
              <p:cNvSpPr>
                <a:spLocks noChangeArrowheads="1"/>
              </p:cNvSpPr>
              <p:nvPr/>
            </p:nvSpPr>
            <p:spPr bwMode="auto">
              <a:xfrm>
                <a:off x="2150" y="2030"/>
                <a:ext cx="171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8" name="Rectangle 2078"/>
              <p:cNvSpPr>
                <a:spLocks noChangeArrowheads="1"/>
              </p:cNvSpPr>
              <p:nvPr/>
            </p:nvSpPr>
            <p:spPr bwMode="auto">
              <a:xfrm>
                <a:off x="2840" y="2030"/>
                <a:ext cx="166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9" name="Rectangle 2079"/>
              <p:cNvSpPr>
                <a:spLocks noChangeArrowheads="1"/>
              </p:cNvSpPr>
              <p:nvPr/>
            </p:nvSpPr>
            <p:spPr bwMode="auto">
              <a:xfrm>
                <a:off x="2570" y="1609"/>
                <a:ext cx="15" cy="17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0" name="Rectangle 2080"/>
              <p:cNvSpPr>
                <a:spLocks noChangeArrowheads="1"/>
              </p:cNvSpPr>
              <p:nvPr/>
            </p:nvSpPr>
            <p:spPr bwMode="auto">
              <a:xfrm>
                <a:off x="2570" y="2299"/>
                <a:ext cx="15" cy="16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1" name="Freeform 2081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2" name="Freeform 2082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3" name="Freeform 2083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4" name="Freeform 2084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5" name="Freeform 2085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6" name="Freeform 2086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7" name="Freeform 2087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8" name="Freeform 2088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9" name="Freeform 2089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0" name="Freeform 2090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1" name="Freeform 2091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2" name="Freeform 2092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3" name="Freeform 2093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4" name="Freeform 2094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5" name="Freeform 2095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6" name="Freeform 2096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7" name="Freeform 2097"/>
              <p:cNvSpPr>
                <a:spLocks/>
              </p:cNvSpPr>
              <p:nvPr/>
            </p:nvSpPr>
            <p:spPr bwMode="auto">
              <a:xfrm>
                <a:off x="2345" y="1487"/>
                <a:ext cx="690" cy="699"/>
              </a:xfrm>
              <a:custGeom>
                <a:avLst/>
                <a:gdLst>
                  <a:gd name="T0" fmla="*/ 690 w 690"/>
                  <a:gd name="T1" fmla="*/ 63 h 699"/>
                  <a:gd name="T2" fmla="*/ 245 w 690"/>
                  <a:gd name="T3" fmla="*/ 699 h 699"/>
                  <a:gd name="T4" fmla="*/ 0 w 690"/>
                  <a:gd name="T5" fmla="*/ 445 h 699"/>
                  <a:gd name="T6" fmla="*/ 74 w 690"/>
                  <a:gd name="T7" fmla="*/ 381 h 699"/>
                  <a:gd name="T8" fmla="*/ 245 w 690"/>
                  <a:gd name="T9" fmla="*/ 616 h 699"/>
                  <a:gd name="T10" fmla="*/ 612 w 690"/>
                  <a:gd name="T11" fmla="*/ 0 h 699"/>
                  <a:gd name="T12" fmla="*/ 690 w 690"/>
                  <a:gd name="T13" fmla="*/ 63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0" h="699">
                    <a:moveTo>
                      <a:pt x="690" y="63"/>
                    </a:moveTo>
                    <a:lnTo>
                      <a:pt x="245" y="699"/>
                    </a:lnTo>
                    <a:lnTo>
                      <a:pt x="0" y="445"/>
                    </a:lnTo>
                    <a:lnTo>
                      <a:pt x="74" y="381"/>
                    </a:lnTo>
                    <a:lnTo>
                      <a:pt x="245" y="616"/>
                    </a:lnTo>
                    <a:lnTo>
                      <a:pt x="612" y="0"/>
                    </a:lnTo>
                    <a:lnTo>
                      <a:pt x="690" y="6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8" name="Freeform 2098"/>
              <p:cNvSpPr>
                <a:spLocks/>
              </p:cNvSpPr>
              <p:nvPr/>
            </p:nvSpPr>
            <p:spPr bwMode="auto">
              <a:xfrm>
                <a:off x="2345" y="1550"/>
                <a:ext cx="690" cy="636"/>
              </a:xfrm>
              <a:custGeom>
                <a:avLst/>
                <a:gdLst>
                  <a:gd name="T0" fmla="*/ 690 w 690"/>
                  <a:gd name="T1" fmla="*/ 0 h 636"/>
                  <a:gd name="T2" fmla="*/ 245 w 690"/>
                  <a:gd name="T3" fmla="*/ 636 h 636"/>
                  <a:gd name="T4" fmla="*/ 0 w 690"/>
                  <a:gd name="T5" fmla="*/ 382 h 636"/>
                  <a:gd name="T6" fmla="*/ 240 w 690"/>
                  <a:gd name="T7" fmla="*/ 592 h 636"/>
                  <a:gd name="T8" fmla="*/ 690 w 690"/>
                  <a:gd name="T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0" h="636">
                    <a:moveTo>
                      <a:pt x="690" y="0"/>
                    </a:moveTo>
                    <a:lnTo>
                      <a:pt x="245" y="636"/>
                    </a:lnTo>
                    <a:lnTo>
                      <a:pt x="0" y="382"/>
                    </a:lnTo>
                    <a:lnTo>
                      <a:pt x="240" y="592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</p:grpSp>
      </p:grpSp>
      <p:grpSp>
        <p:nvGrpSpPr>
          <p:cNvPr id="77" name="McKSticker"/>
          <p:cNvGrpSpPr/>
          <p:nvPr/>
        </p:nvGrpSpPr>
        <p:grpSpPr>
          <a:xfrm>
            <a:off x="6381702" y="1387714"/>
            <a:ext cx="2366482" cy="181588"/>
            <a:chOff x="6374293" y="285750"/>
            <a:chExt cx="2366482" cy="181588"/>
          </a:xfrm>
        </p:grpSpPr>
        <p:sp>
          <p:nvSpPr>
            <p:cNvPr id="78" name="StickerRectangle"/>
            <p:cNvSpPr>
              <a:spLocks noChangeArrowheads="1"/>
            </p:cNvSpPr>
            <p:nvPr/>
          </p:nvSpPr>
          <p:spPr bwMode="auto">
            <a:xfrm>
              <a:off x="6374293" y="285750"/>
              <a:ext cx="2366482" cy="1815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000" dirty="0" smtClean="0">
                  <a:solidFill>
                    <a:srgbClr val="808080"/>
                  </a:solidFill>
                  <a:latin typeface="+mn-lt"/>
                </a:rPr>
                <a:t>ПРИМЕР ЗАПОЛНЕННОГО ШАБЛОНА</a:t>
              </a:r>
              <a:endParaRPr lang="en-US" sz="10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79" name="AutoShape 31"/>
            <p:cNvCxnSpPr>
              <a:cxnSpLocks noChangeShapeType="1"/>
              <a:stCxn id="78" idx="2"/>
              <a:endCxn id="78" idx="4"/>
            </p:cNvCxnSpPr>
            <p:nvPr/>
          </p:nvCxnSpPr>
          <p:spPr bwMode="auto">
            <a:xfrm>
              <a:off x="6374293" y="285750"/>
              <a:ext cx="0" cy="18158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0" name="AutoShape 32"/>
            <p:cNvCxnSpPr>
              <a:cxnSpLocks noChangeShapeType="1"/>
              <a:stCxn id="78" idx="4"/>
              <a:endCxn id="78" idx="6"/>
            </p:cNvCxnSpPr>
            <p:nvPr/>
          </p:nvCxnSpPr>
          <p:spPr bwMode="auto">
            <a:xfrm>
              <a:off x="6374293" y="467338"/>
              <a:ext cx="236648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92" name="Text Box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528512" y="1647905"/>
            <a:ext cx="3616208" cy="259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611" tIns="44806" rIns="89611" bIns="44806">
            <a:spAutoFit/>
          </a:bodyPr>
          <a:lstStyle>
            <a:lvl1pPr defTabSz="638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638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638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638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638175" eaLnBrk="0" hangingPunct="0">
              <a:defRPr sz="1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algn="ctr" defTabSz="638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algn="ctr" defTabSz="638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algn="ctr" defTabSz="638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algn="ctr" defTabSz="638175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l" eaLnBrk="1" hangingPunct="1"/>
            <a:r>
              <a:rPr lang="ru-RU" sz="1100" b="1" dirty="0" smtClean="0">
                <a:solidFill>
                  <a:srgbClr val="005DA3"/>
                </a:solidFill>
              </a:rPr>
              <a:t>Анкетирование №2 Заказчиков по процессу «…»</a:t>
            </a:r>
            <a:endParaRPr lang="ru-RU" sz="1100" b="1" dirty="0">
              <a:solidFill>
                <a:srgbClr val="005DA3"/>
              </a:solidFill>
            </a:endParaRPr>
          </a:p>
        </p:txBody>
      </p:sp>
      <p:grpSp>
        <p:nvGrpSpPr>
          <p:cNvPr id="93" name="Group 186"/>
          <p:cNvGrpSpPr/>
          <p:nvPr>
            <p:custDataLst>
              <p:tags r:id="rId4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94" name="Freeform 187"/>
            <p:cNvSpPr/>
            <p:nvPr>
              <p:custDataLst>
                <p:tags r:id="rId14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0" name="Rectangle 25"/>
            <p:cNvSpPr txBox="1"/>
            <p:nvPr>
              <p:custDataLst>
                <p:tags r:id="rId15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Открытие и подготовка ПСР-проекта</a:t>
              </a:r>
              <a:endParaRPr lang="ru-RU" sz="700" b="1" dirty="0"/>
            </a:p>
          </p:txBody>
        </p:sp>
      </p:grpSp>
      <p:grpSp>
        <p:nvGrpSpPr>
          <p:cNvPr id="101" name="Group 189"/>
          <p:cNvGrpSpPr/>
          <p:nvPr>
            <p:custDataLst>
              <p:tags r:id="rId5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102" name="Freeform 190"/>
            <p:cNvSpPr/>
            <p:nvPr>
              <p:custDataLst>
                <p:tags r:id="rId12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3" name="Rectangle 25"/>
            <p:cNvSpPr txBox="1"/>
            <p:nvPr>
              <p:custDataLst>
                <p:tags r:id="rId13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104" name="Group 192"/>
          <p:cNvGrpSpPr/>
          <p:nvPr>
            <p:custDataLst>
              <p:tags r:id="rId6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105" name="Freeform 193"/>
            <p:cNvSpPr/>
            <p:nvPr>
              <p:custDataLst>
                <p:tags r:id="rId10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6" name="Rectangle 25"/>
            <p:cNvSpPr txBox="1"/>
            <p:nvPr>
              <p:custDataLst>
                <p:tags r:id="rId11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107" name="Group 195"/>
          <p:cNvGrpSpPr/>
          <p:nvPr>
            <p:custDataLst>
              <p:tags r:id="rId7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08" name="Freeform 196"/>
            <p:cNvSpPr/>
            <p:nvPr>
              <p:custDataLst>
                <p:tags r:id="rId8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9" name="Rectangle 25"/>
            <p:cNvSpPr txBox="1"/>
            <p:nvPr>
              <p:custDataLst>
                <p:tags r:id="rId9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Закрепление результатов и закрытие ПСР-проекта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0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1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2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3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9547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4565440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72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99" y="301208"/>
            <a:ext cx="6878717" cy="584775"/>
          </a:xfrm>
        </p:spPr>
        <p:txBody>
          <a:bodyPr/>
          <a:lstStyle/>
          <a:p>
            <a:pPr marL="444500"/>
            <a:r>
              <a:rPr lang="ru-RU" dirty="0" smtClean="0"/>
              <a:t>Оценка результатов проекта и проведение завершающего совещания</a:t>
            </a:r>
            <a:endParaRPr lang="ru-RU" dirty="0"/>
          </a:p>
        </p:txBody>
      </p:sp>
      <p:sp>
        <p:nvSpPr>
          <p:cNvPr id="65" name="Rectangle 52"/>
          <p:cNvSpPr txBox="1"/>
          <p:nvPr/>
        </p:nvSpPr>
        <p:spPr>
          <a:xfrm>
            <a:off x="2179177" y="1569302"/>
            <a:ext cx="6639508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45720" tIns="0" rIns="4572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ru-RU" sz="1000" dirty="0"/>
          </a:p>
        </p:txBody>
      </p:sp>
      <p:sp>
        <p:nvSpPr>
          <p:cNvPr id="66" name="Oval 24"/>
          <p:cNvSpPr>
            <a:spLocks noChangeAspect="1" noChangeArrowheads="1"/>
          </p:cNvSpPr>
          <p:nvPr/>
        </p:nvSpPr>
        <p:spPr bwMode="auto">
          <a:xfrm>
            <a:off x="1250655" y="303542"/>
            <a:ext cx="360000" cy="3600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cs typeface="Arial"/>
              </a:rPr>
              <a:t>4.3</a:t>
            </a:r>
            <a:endParaRPr lang="ru-RU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Rectangle 52"/>
          <p:cNvSpPr txBox="1"/>
          <p:nvPr/>
        </p:nvSpPr>
        <p:spPr>
          <a:xfrm>
            <a:off x="354750" y="1569302"/>
            <a:ext cx="1777349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72000" rIns="36000" bIns="720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200" b="1" dirty="0" smtClean="0"/>
              <a:t>Основные шаги</a:t>
            </a:r>
          </a:p>
          <a:p>
            <a:pPr>
              <a:spcBef>
                <a:spcPts val="600"/>
              </a:spcBef>
            </a:pPr>
            <a:endParaRPr lang="ru-RU" sz="1200" b="1" dirty="0" smtClean="0"/>
          </a:p>
          <a:p>
            <a:pPr lvl="1">
              <a:spcBef>
                <a:spcPts val="600"/>
              </a:spcBef>
            </a:pPr>
            <a:r>
              <a:rPr lang="ru-RU" sz="1200" dirty="0" smtClean="0"/>
              <a:t>Заполнить шаблон карточки </a:t>
            </a:r>
            <a:r>
              <a:rPr lang="ru-RU" sz="1200" dirty="0"/>
              <a:t>с результатами проекта в формате "Было-Стало"</a:t>
            </a:r>
          </a:p>
          <a:p>
            <a:pPr lvl="1">
              <a:spcBef>
                <a:spcPts val="600"/>
              </a:spcBef>
            </a:pPr>
            <a:r>
              <a:rPr lang="ru-RU" sz="1200" dirty="0" smtClean="0"/>
              <a:t>Оценить </a:t>
            </a:r>
            <a:r>
              <a:rPr lang="ru-RU" sz="1200" dirty="0"/>
              <a:t>экономический эффект при возможности </a:t>
            </a:r>
            <a:r>
              <a:rPr lang="ru-RU" sz="1200" dirty="0" smtClean="0"/>
              <a:t>расчета</a:t>
            </a:r>
          </a:p>
          <a:p>
            <a:pPr lvl="1">
              <a:spcBef>
                <a:spcPts val="600"/>
              </a:spcBef>
            </a:pPr>
            <a:r>
              <a:rPr lang="ru-RU" sz="1200" dirty="0" smtClean="0"/>
              <a:t>Назначить и провести завершающее совещание по подведению итогов проекта</a:t>
            </a:r>
            <a:endParaRPr lang="ru-RU" sz="1200" dirty="0"/>
          </a:p>
        </p:txBody>
      </p:sp>
      <p:sp>
        <p:nvSpPr>
          <p:cNvPr id="68" name="Rectangle 52"/>
          <p:cNvSpPr txBox="1">
            <a:spLocks/>
          </p:cNvSpPr>
          <p:nvPr/>
        </p:nvSpPr>
        <p:spPr>
          <a:xfrm>
            <a:off x="366805" y="975245"/>
            <a:ext cx="8062674" cy="55718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/>
              <a:t>Для чего это нужно?</a:t>
            </a:r>
            <a:endParaRPr lang="ru-RU" sz="1200" b="1" dirty="0"/>
          </a:p>
          <a:p>
            <a:pPr lvl="1"/>
            <a:r>
              <a:rPr lang="ru-RU" sz="1200" dirty="0"/>
              <a:t>Для </a:t>
            </a:r>
            <a:r>
              <a:rPr lang="ru-RU" sz="1200" dirty="0" smtClean="0"/>
              <a:t>подведения итогов проекта</a:t>
            </a:r>
            <a:endParaRPr lang="ru-RU" sz="1200" dirty="0"/>
          </a:p>
        </p:txBody>
      </p:sp>
      <p:grpSp>
        <p:nvGrpSpPr>
          <p:cNvPr id="73" name="Group 72"/>
          <p:cNvGrpSpPr>
            <a:grpSpLocks/>
          </p:cNvGrpSpPr>
          <p:nvPr/>
        </p:nvGrpSpPr>
        <p:grpSpPr>
          <a:xfrm>
            <a:off x="70418" y="911028"/>
            <a:ext cx="827231" cy="685617"/>
            <a:chOff x="1169295" y="884766"/>
            <a:chExt cx="627161" cy="515673"/>
          </a:xfrm>
        </p:grpSpPr>
        <p:grpSp>
          <p:nvGrpSpPr>
            <p:cNvPr id="74" name="Group 73"/>
            <p:cNvGrpSpPr/>
            <p:nvPr>
              <p:custDataLst>
                <p:tags r:id="rId15"/>
              </p:custDataLst>
            </p:nvPr>
          </p:nvGrpSpPr>
          <p:grpSpPr>
            <a:xfrm>
              <a:off x="1169295" y="884766"/>
              <a:ext cx="627161" cy="515673"/>
              <a:chOff x="1515968" y="5382479"/>
              <a:chExt cx="613216" cy="504207"/>
            </a:xfrm>
          </p:grpSpPr>
          <p:pic>
            <p:nvPicPr>
              <p:cNvPr id="96" name="Picture 125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611"/>
              <a:stretch>
                <a:fillRect/>
              </a:stretch>
            </p:blipFill>
            <p:spPr bwMode="auto">
              <a:xfrm rot="19634544">
                <a:off x="1610009" y="5737730"/>
                <a:ext cx="519175" cy="148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Oval 15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515968" y="5382479"/>
                <a:ext cx="453272" cy="4532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ru-RU" sz="1000" dirty="0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1306317" y="986347"/>
              <a:ext cx="174625" cy="266700"/>
              <a:chOff x="-204305" y="977900"/>
              <a:chExt cx="174625" cy="266700"/>
            </a:xfrm>
          </p:grpSpPr>
          <p:sp>
            <p:nvSpPr>
              <p:cNvPr id="76" name="Freeform 38"/>
              <p:cNvSpPr>
                <a:spLocks/>
              </p:cNvSpPr>
              <p:nvPr/>
            </p:nvSpPr>
            <p:spPr bwMode="auto">
              <a:xfrm>
                <a:off x="-138113" y="1196975"/>
                <a:ext cx="47625" cy="47625"/>
              </a:xfrm>
              <a:custGeom>
                <a:avLst/>
                <a:gdLst>
                  <a:gd name="T0" fmla="*/ 220 w 220"/>
                  <a:gd name="T1" fmla="*/ 216 h 216"/>
                  <a:gd name="T2" fmla="*/ 220 w 220"/>
                  <a:gd name="T3" fmla="*/ 0 h 216"/>
                  <a:gd name="T4" fmla="*/ 4 w 220"/>
                  <a:gd name="T5" fmla="*/ 0 h 216"/>
                  <a:gd name="T6" fmla="*/ 7 w 220"/>
                  <a:gd name="T7" fmla="*/ 216 h 216"/>
                  <a:gd name="T8" fmla="*/ 220 w 220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216">
                    <a:moveTo>
                      <a:pt x="220" y="216"/>
                    </a:moveTo>
                    <a:cubicBezTo>
                      <a:pt x="220" y="144"/>
                      <a:pt x="220" y="72"/>
                      <a:pt x="220" y="0"/>
                    </a:cubicBezTo>
                    <a:cubicBezTo>
                      <a:pt x="148" y="0"/>
                      <a:pt x="76" y="0"/>
                      <a:pt x="4" y="0"/>
                    </a:cubicBezTo>
                    <a:cubicBezTo>
                      <a:pt x="6" y="71"/>
                      <a:pt x="0" y="150"/>
                      <a:pt x="7" y="216"/>
                    </a:cubicBezTo>
                    <a:cubicBezTo>
                      <a:pt x="78" y="216"/>
                      <a:pt x="149" y="216"/>
                      <a:pt x="220" y="21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" name="Freeform 39"/>
              <p:cNvSpPr>
                <a:spLocks/>
              </p:cNvSpPr>
              <p:nvPr/>
            </p:nvSpPr>
            <p:spPr bwMode="auto">
              <a:xfrm>
                <a:off x="-204305" y="977900"/>
                <a:ext cx="174625" cy="203200"/>
              </a:xfrm>
              <a:custGeom>
                <a:avLst/>
                <a:gdLst>
                  <a:gd name="T0" fmla="*/ 498 w 789"/>
                  <a:gd name="T1" fmla="*/ 926 h 926"/>
                  <a:gd name="T2" fmla="*/ 714 w 789"/>
                  <a:gd name="T3" fmla="*/ 608 h 926"/>
                  <a:gd name="T4" fmla="*/ 789 w 789"/>
                  <a:gd name="T5" fmla="*/ 407 h 926"/>
                  <a:gd name="T6" fmla="*/ 717 w 789"/>
                  <a:gd name="T7" fmla="*/ 194 h 926"/>
                  <a:gd name="T8" fmla="*/ 120 w 789"/>
                  <a:gd name="T9" fmla="*/ 140 h 926"/>
                  <a:gd name="T10" fmla="*/ 0 w 789"/>
                  <a:gd name="T11" fmla="*/ 422 h 926"/>
                  <a:gd name="T12" fmla="*/ 222 w 789"/>
                  <a:gd name="T13" fmla="*/ 422 h 926"/>
                  <a:gd name="T14" fmla="*/ 303 w 789"/>
                  <a:gd name="T15" fmla="*/ 269 h 926"/>
                  <a:gd name="T16" fmla="*/ 516 w 789"/>
                  <a:gd name="T17" fmla="*/ 305 h 926"/>
                  <a:gd name="T18" fmla="*/ 534 w 789"/>
                  <a:gd name="T19" fmla="*/ 485 h 926"/>
                  <a:gd name="T20" fmla="*/ 312 w 789"/>
                  <a:gd name="T21" fmla="*/ 728 h 926"/>
                  <a:gd name="T22" fmla="*/ 294 w 789"/>
                  <a:gd name="T23" fmla="*/ 926 h 926"/>
                  <a:gd name="T24" fmla="*/ 498 w 789"/>
                  <a:gd name="T25" fmla="*/ 926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9" h="926">
                    <a:moveTo>
                      <a:pt x="498" y="926"/>
                    </a:moveTo>
                    <a:cubicBezTo>
                      <a:pt x="481" y="739"/>
                      <a:pt x="632" y="700"/>
                      <a:pt x="714" y="608"/>
                    </a:cubicBezTo>
                    <a:cubicBezTo>
                      <a:pt x="755" y="561"/>
                      <a:pt x="789" y="496"/>
                      <a:pt x="789" y="407"/>
                    </a:cubicBezTo>
                    <a:cubicBezTo>
                      <a:pt x="789" y="317"/>
                      <a:pt x="762" y="246"/>
                      <a:pt x="717" y="194"/>
                    </a:cubicBezTo>
                    <a:cubicBezTo>
                      <a:pt x="585" y="44"/>
                      <a:pt x="291" y="0"/>
                      <a:pt x="120" y="140"/>
                    </a:cubicBezTo>
                    <a:cubicBezTo>
                      <a:pt x="45" y="201"/>
                      <a:pt x="1" y="295"/>
                      <a:pt x="0" y="422"/>
                    </a:cubicBezTo>
                    <a:cubicBezTo>
                      <a:pt x="74" y="422"/>
                      <a:pt x="148" y="422"/>
                      <a:pt x="222" y="422"/>
                    </a:cubicBezTo>
                    <a:cubicBezTo>
                      <a:pt x="226" y="347"/>
                      <a:pt x="253" y="292"/>
                      <a:pt x="303" y="269"/>
                    </a:cubicBezTo>
                    <a:cubicBezTo>
                      <a:pt x="378" y="234"/>
                      <a:pt x="480" y="257"/>
                      <a:pt x="516" y="305"/>
                    </a:cubicBezTo>
                    <a:cubicBezTo>
                      <a:pt x="547" y="347"/>
                      <a:pt x="562" y="424"/>
                      <a:pt x="534" y="485"/>
                    </a:cubicBezTo>
                    <a:cubicBezTo>
                      <a:pt x="489" y="582"/>
                      <a:pt x="355" y="616"/>
                      <a:pt x="312" y="728"/>
                    </a:cubicBezTo>
                    <a:cubicBezTo>
                      <a:pt x="294" y="774"/>
                      <a:pt x="287" y="875"/>
                      <a:pt x="294" y="926"/>
                    </a:cubicBezTo>
                    <a:cubicBezTo>
                      <a:pt x="362" y="926"/>
                      <a:pt x="430" y="926"/>
                      <a:pt x="498" y="9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4766198" y="10633"/>
            <a:ext cx="3362074" cy="212366"/>
            <a:chOff x="5375526" y="285750"/>
            <a:chExt cx="3362074" cy="212366"/>
          </a:xfrm>
        </p:grpSpPr>
        <p:sp>
          <p:nvSpPr>
            <p:cNvPr id="99" name="StickerRectangle"/>
            <p:cNvSpPr>
              <a:spLocks noChangeArrowheads="1"/>
            </p:cNvSpPr>
            <p:nvPr/>
          </p:nvSpPr>
          <p:spPr bwMode="auto">
            <a:xfrm>
              <a:off x="5375526" y="285750"/>
              <a:ext cx="336207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200" dirty="0" smtClean="0">
                  <a:solidFill>
                    <a:srgbClr val="808080"/>
                  </a:solidFill>
                  <a:latin typeface="+mn-lt"/>
                </a:rPr>
                <a:t>ИСПОЛНИТЕЛЬ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 – </a:t>
              </a:r>
              <a:r>
                <a:rPr lang="ru-RU" sz="1200" dirty="0">
                  <a:solidFill>
                    <a:srgbClr val="808080"/>
                  </a:solidFill>
                </a:rPr>
                <a:t>РУКОВОДИТЕЛЬ </a:t>
              </a:r>
              <a:r>
                <a:rPr lang="en-US" sz="1200" dirty="0">
                  <a:solidFill>
                    <a:srgbClr val="808080"/>
                  </a:solidFill>
                </a:rPr>
                <a:t>ПРОЕКТА</a:t>
              </a:r>
            </a:p>
          </p:txBody>
        </p:sp>
        <p:cxnSp>
          <p:nvCxnSpPr>
            <p:cNvPr id="100" name="AutoShape 31"/>
            <p:cNvCxnSpPr>
              <a:cxnSpLocks noChangeShapeType="1"/>
              <a:stCxn id="99" idx="2"/>
              <a:endCxn id="99" idx="4"/>
            </p:cNvCxnSpPr>
            <p:nvPr/>
          </p:nvCxnSpPr>
          <p:spPr bwMode="auto">
            <a:xfrm>
              <a:off x="5375526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AutoShape 32"/>
            <p:cNvCxnSpPr>
              <a:cxnSpLocks noChangeShapeType="1"/>
              <a:stCxn id="99" idx="4"/>
              <a:endCxn id="99" idx="6"/>
            </p:cNvCxnSpPr>
            <p:nvPr/>
          </p:nvCxnSpPr>
          <p:spPr bwMode="auto">
            <a:xfrm>
              <a:off x="5375526" y="498116"/>
              <a:ext cx="336207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" name="Rectangle 52"/>
          <p:cNvSpPr txBox="1">
            <a:spLocks/>
          </p:cNvSpPr>
          <p:nvPr/>
        </p:nvSpPr>
        <p:spPr>
          <a:xfrm>
            <a:off x="347679" y="5565923"/>
            <a:ext cx="8062674" cy="72056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>
                <a:solidFill>
                  <a:schemeClr val="tx1"/>
                </a:solidFill>
              </a:rPr>
              <a:t>Результат и конечные продукты</a:t>
            </a:r>
          </a:p>
          <a:p>
            <a:pPr lvl="1"/>
            <a:r>
              <a:rPr lang="ru-RU" sz="1200" dirty="0" smtClean="0"/>
              <a:t>Заполнен шаблон карточки с результатами проекта</a:t>
            </a:r>
            <a:endParaRPr lang="ru-RU" sz="1200" dirty="0"/>
          </a:p>
          <a:p>
            <a:pPr lvl="1"/>
            <a:r>
              <a:rPr lang="ru-RU" sz="1200" dirty="0"/>
              <a:t>Проведено завершающее совещание</a:t>
            </a:r>
          </a:p>
          <a:p>
            <a:pPr lvl="1"/>
            <a:r>
              <a:rPr lang="ru-RU" sz="1200" dirty="0" smtClean="0"/>
              <a:t>Информация по основным результатам проекта </a:t>
            </a:r>
            <a:r>
              <a:rPr lang="ru-RU" sz="1200" dirty="0"/>
              <a:t>добавлены в Библиотеку проектов</a:t>
            </a:r>
          </a:p>
        </p:txBody>
      </p:sp>
      <p:pic>
        <p:nvPicPr>
          <p:cNvPr id="77073" name="Picture 273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149" y="1740656"/>
            <a:ext cx="6371035" cy="3614426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olid"/>
            <a:miter lim="800000"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76" name="Group 175"/>
          <p:cNvGrpSpPr/>
          <p:nvPr/>
        </p:nvGrpSpPr>
        <p:grpSpPr>
          <a:xfrm>
            <a:off x="-10759" y="5430419"/>
            <a:ext cx="769272" cy="835376"/>
            <a:chOff x="-10759" y="5430419"/>
            <a:chExt cx="769272" cy="835376"/>
          </a:xfrm>
        </p:grpSpPr>
        <p:sp>
          <p:nvSpPr>
            <p:cNvPr id="177" name="Oval 176"/>
            <p:cNvSpPr>
              <a:spLocks/>
            </p:cNvSpPr>
            <p:nvPr/>
          </p:nvSpPr>
          <p:spPr>
            <a:xfrm>
              <a:off x="39971" y="5578780"/>
              <a:ext cx="648000" cy="648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78" name="Group 2100"/>
            <p:cNvGrpSpPr>
              <a:grpSpLocks/>
            </p:cNvGrpSpPr>
            <p:nvPr/>
          </p:nvGrpSpPr>
          <p:grpSpPr bwMode="auto">
            <a:xfrm>
              <a:off x="-10759" y="5430419"/>
              <a:ext cx="769272" cy="835376"/>
              <a:chOff x="2140" y="1477"/>
              <a:chExt cx="905" cy="998"/>
            </a:xfrm>
          </p:grpSpPr>
          <p:sp>
            <p:nvSpPr>
              <p:cNvPr id="179" name="AutoShape 2069"/>
              <p:cNvSpPr>
                <a:spLocks noChangeAspect="1" noChangeArrowheads="1" noTextEdit="1"/>
              </p:cNvSpPr>
              <p:nvPr/>
            </p:nvSpPr>
            <p:spPr bwMode="auto">
              <a:xfrm>
                <a:off x="2140" y="1477"/>
                <a:ext cx="905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0" name="Freeform 2071"/>
              <p:cNvSpPr>
                <a:spLocks/>
              </p:cNvSpPr>
              <p:nvPr/>
            </p:nvSpPr>
            <p:spPr bwMode="auto">
              <a:xfrm>
                <a:off x="2208" y="2040"/>
                <a:ext cx="739" cy="367"/>
              </a:xfrm>
              <a:custGeom>
                <a:avLst/>
                <a:gdLst>
                  <a:gd name="T0" fmla="*/ 54 w 739"/>
                  <a:gd name="T1" fmla="*/ 0 h 367"/>
                  <a:gd name="T2" fmla="*/ 59 w 739"/>
                  <a:gd name="T3" fmla="*/ 63 h 367"/>
                  <a:gd name="T4" fmla="*/ 79 w 739"/>
                  <a:gd name="T5" fmla="*/ 127 h 367"/>
                  <a:gd name="T6" fmla="*/ 108 w 739"/>
                  <a:gd name="T7" fmla="*/ 181 h 367"/>
                  <a:gd name="T8" fmla="*/ 167 w 739"/>
                  <a:gd name="T9" fmla="*/ 244 h 367"/>
                  <a:gd name="T10" fmla="*/ 221 w 739"/>
                  <a:gd name="T11" fmla="*/ 278 h 367"/>
                  <a:gd name="T12" fmla="*/ 274 w 739"/>
                  <a:gd name="T13" fmla="*/ 303 h 367"/>
                  <a:gd name="T14" fmla="*/ 338 w 739"/>
                  <a:gd name="T15" fmla="*/ 318 h 367"/>
                  <a:gd name="T16" fmla="*/ 372 w 739"/>
                  <a:gd name="T17" fmla="*/ 318 h 367"/>
                  <a:gd name="T18" fmla="*/ 436 w 739"/>
                  <a:gd name="T19" fmla="*/ 313 h 367"/>
                  <a:gd name="T20" fmla="*/ 495 w 739"/>
                  <a:gd name="T21" fmla="*/ 293 h 367"/>
                  <a:gd name="T22" fmla="*/ 548 w 739"/>
                  <a:gd name="T23" fmla="*/ 264 h 367"/>
                  <a:gd name="T24" fmla="*/ 597 w 739"/>
                  <a:gd name="T25" fmla="*/ 225 h 367"/>
                  <a:gd name="T26" fmla="*/ 636 w 739"/>
                  <a:gd name="T27" fmla="*/ 181 h 367"/>
                  <a:gd name="T28" fmla="*/ 666 w 739"/>
                  <a:gd name="T29" fmla="*/ 127 h 367"/>
                  <a:gd name="T30" fmla="*/ 685 w 739"/>
                  <a:gd name="T31" fmla="*/ 63 h 367"/>
                  <a:gd name="T32" fmla="*/ 690 w 739"/>
                  <a:gd name="T33" fmla="*/ 0 h 367"/>
                  <a:gd name="T34" fmla="*/ 739 w 739"/>
                  <a:gd name="T35" fmla="*/ 0 h 367"/>
                  <a:gd name="T36" fmla="*/ 734 w 739"/>
                  <a:gd name="T37" fmla="*/ 73 h 367"/>
                  <a:gd name="T38" fmla="*/ 710 w 739"/>
                  <a:gd name="T39" fmla="*/ 141 h 367"/>
                  <a:gd name="T40" fmla="*/ 676 w 739"/>
                  <a:gd name="T41" fmla="*/ 205 h 367"/>
                  <a:gd name="T42" fmla="*/ 632 w 739"/>
                  <a:gd name="T43" fmla="*/ 259 h 367"/>
                  <a:gd name="T44" fmla="*/ 578 w 739"/>
                  <a:gd name="T45" fmla="*/ 308 h 367"/>
                  <a:gd name="T46" fmla="*/ 514 w 739"/>
                  <a:gd name="T47" fmla="*/ 342 h 367"/>
                  <a:gd name="T48" fmla="*/ 446 w 739"/>
                  <a:gd name="T49" fmla="*/ 362 h 367"/>
                  <a:gd name="T50" fmla="*/ 372 w 739"/>
                  <a:gd name="T51" fmla="*/ 367 h 367"/>
                  <a:gd name="T52" fmla="*/ 333 w 739"/>
                  <a:gd name="T53" fmla="*/ 367 h 367"/>
                  <a:gd name="T54" fmla="*/ 260 w 739"/>
                  <a:gd name="T55" fmla="*/ 352 h 367"/>
                  <a:gd name="T56" fmla="*/ 196 w 739"/>
                  <a:gd name="T57" fmla="*/ 322 h 367"/>
                  <a:gd name="T58" fmla="*/ 137 w 739"/>
                  <a:gd name="T59" fmla="*/ 283 h 367"/>
                  <a:gd name="T60" fmla="*/ 89 w 739"/>
                  <a:gd name="T61" fmla="*/ 234 h 367"/>
                  <a:gd name="T62" fmla="*/ 45 w 739"/>
                  <a:gd name="T63" fmla="*/ 176 h 367"/>
                  <a:gd name="T64" fmla="*/ 20 w 739"/>
                  <a:gd name="T65" fmla="*/ 112 h 367"/>
                  <a:gd name="T66" fmla="*/ 5 w 739"/>
                  <a:gd name="T67" fmla="*/ 39 h 367"/>
                  <a:gd name="T68" fmla="*/ 54 w 739"/>
                  <a:gd name="T6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39" h="367">
                    <a:moveTo>
                      <a:pt x="54" y="0"/>
                    </a:moveTo>
                    <a:lnTo>
                      <a:pt x="54" y="0"/>
                    </a:lnTo>
                    <a:lnTo>
                      <a:pt x="54" y="34"/>
                    </a:lnTo>
                    <a:lnTo>
                      <a:pt x="59" y="63"/>
                    </a:lnTo>
                    <a:lnTo>
                      <a:pt x="64" y="97"/>
                    </a:lnTo>
                    <a:lnTo>
                      <a:pt x="79" y="127"/>
                    </a:lnTo>
                    <a:lnTo>
                      <a:pt x="89" y="151"/>
                    </a:lnTo>
                    <a:lnTo>
                      <a:pt x="108" y="181"/>
                    </a:lnTo>
                    <a:lnTo>
                      <a:pt x="147" y="225"/>
                    </a:lnTo>
                    <a:lnTo>
                      <a:pt x="167" y="244"/>
                    </a:lnTo>
                    <a:lnTo>
                      <a:pt x="191" y="264"/>
                    </a:lnTo>
                    <a:lnTo>
                      <a:pt x="221" y="278"/>
                    </a:lnTo>
                    <a:lnTo>
                      <a:pt x="245" y="293"/>
                    </a:lnTo>
                    <a:lnTo>
                      <a:pt x="274" y="303"/>
                    </a:lnTo>
                    <a:lnTo>
                      <a:pt x="309" y="313"/>
                    </a:lnTo>
                    <a:lnTo>
                      <a:pt x="338" y="318"/>
                    </a:lnTo>
                    <a:lnTo>
                      <a:pt x="372" y="318"/>
                    </a:lnTo>
                    <a:lnTo>
                      <a:pt x="372" y="318"/>
                    </a:lnTo>
                    <a:lnTo>
                      <a:pt x="402" y="318"/>
                    </a:lnTo>
                    <a:lnTo>
                      <a:pt x="436" y="313"/>
                    </a:lnTo>
                    <a:lnTo>
                      <a:pt x="465" y="303"/>
                    </a:lnTo>
                    <a:lnTo>
                      <a:pt x="495" y="293"/>
                    </a:lnTo>
                    <a:lnTo>
                      <a:pt x="524" y="278"/>
                    </a:lnTo>
                    <a:lnTo>
                      <a:pt x="548" y="264"/>
                    </a:lnTo>
                    <a:lnTo>
                      <a:pt x="573" y="244"/>
                    </a:lnTo>
                    <a:lnTo>
                      <a:pt x="597" y="225"/>
                    </a:lnTo>
                    <a:lnTo>
                      <a:pt x="617" y="205"/>
                    </a:lnTo>
                    <a:lnTo>
                      <a:pt x="636" y="181"/>
                    </a:lnTo>
                    <a:lnTo>
                      <a:pt x="651" y="151"/>
                    </a:lnTo>
                    <a:lnTo>
                      <a:pt x="666" y="127"/>
                    </a:lnTo>
                    <a:lnTo>
                      <a:pt x="676" y="97"/>
                    </a:lnTo>
                    <a:lnTo>
                      <a:pt x="685" y="63"/>
                    </a:lnTo>
                    <a:lnTo>
                      <a:pt x="690" y="34"/>
                    </a:lnTo>
                    <a:lnTo>
                      <a:pt x="690" y="0"/>
                    </a:lnTo>
                    <a:lnTo>
                      <a:pt x="739" y="0"/>
                    </a:lnTo>
                    <a:lnTo>
                      <a:pt x="739" y="0"/>
                    </a:lnTo>
                    <a:lnTo>
                      <a:pt x="739" y="39"/>
                    </a:lnTo>
                    <a:lnTo>
                      <a:pt x="734" y="73"/>
                    </a:lnTo>
                    <a:lnTo>
                      <a:pt x="724" y="112"/>
                    </a:lnTo>
                    <a:lnTo>
                      <a:pt x="710" y="141"/>
                    </a:lnTo>
                    <a:lnTo>
                      <a:pt x="695" y="176"/>
                    </a:lnTo>
                    <a:lnTo>
                      <a:pt x="676" y="205"/>
                    </a:lnTo>
                    <a:lnTo>
                      <a:pt x="656" y="234"/>
                    </a:lnTo>
                    <a:lnTo>
                      <a:pt x="632" y="259"/>
                    </a:lnTo>
                    <a:lnTo>
                      <a:pt x="607" y="283"/>
                    </a:lnTo>
                    <a:lnTo>
                      <a:pt x="578" y="308"/>
                    </a:lnTo>
                    <a:lnTo>
                      <a:pt x="548" y="322"/>
                    </a:lnTo>
                    <a:lnTo>
                      <a:pt x="514" y="342"/>
                    </a:lnTo>
                    <a:lnTo>
                      <a:pt x="480" y="352"/>
                    </a:lnTo>
                    <a:lnTo>
                      <a:pt x="446" y="362"/>
                    </a:lnTo>
                    <a:lnTo>
                      <a:pt x="407" y="367"/>
                    </a:lnTo>
                    <a:lnTo>
                      <a:pt x="372" y="367"/>
                    </a:lnTo>
                    <a:lnTo>
                      <a:pt x="372" y="367"/>
                    </a:lnTo>
                    <a:lnTo>
                      <a:pt x="333" y="367"/>
                    </a:lnTo>
                    <a:lnTo>
                      <a:pt x="299" y="362"/>
                    </a:lnTo>
                    <a:lnTo>
                      <a:pt x="260" y="352"/>
                    </a:lnTo>
                    <a:lnTo>
                      <a:pt x="226" y="342"/>
                    </a:lnTo>
                    <a:lnTo>
                      <a:pt x="196" y="322"/>
                    </a:lnTo>
                    <a:lnTo>
                      <a:pt x="167" y="308"/>
                    </a:lnTo>
                    <a:lnTo>
                      <a:pt x="137" y="283"/>
                    </a:lnTo>
                    <a:lnTo>
                      <a:pt x="108" y="259"/>
                    </a:lnTo>
                    <a:lnTo>
                      <a:pt x="89" y="234"/>
                    </a:lnTo>
                    <a:lnTo>
                      <a:pt x="64" y="205"/>
                    </a:lnTo>
                    <a:lnTo>
                      <a:pt x="45" y="176"/>
                    </a:lnTo>
                    <a:lnTo>
                      <a:pt x="30" y="141"/>
                    </a:lnTo>
                    <a:lnTo>
                      <a:pt x="20" y="112"/>
                    </a:lnTo>
                    <a:lnTo>
                      <a:pt x="10" y="73"/>
                    </a:lnTo>
                    <a:lnTo>
                      <a:pt x="5" y="39"/>
                    </a:lnTo>
                    <a:lnTo>
                      <a:pt x="0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1" name="Freeform 2072"/>
              <p:cNvSpPr>
                <a:spLocks/>
              </p:cNvSpPr>
              <p:nvPr/>
            </p:nvSpPr>
            <p:spPr bwMode="auto">
              <a:xfrm>
                <a:off x="2208" y="1673"/>
                <a:ext cx="739" cy="367"/>
              </a:xfrm>
              <a:custGeom>
                <a:avLst/>
                <a:gdLst>
                  <a:gd name="T0" fmla="*/ 54 w 739"/>
                  <a:gd name="T1" fmla="*/ 367 h 367"/>
                  <a:gd name="T2" fmla="*/ 59 w 739"/>
                  <a:gd name="T3" fmla="*/ 303 h 367"/>
                  <a:gd name="T4" fmla="*/ 79 w 739"/>
                  <a:gd name="T5" fmla="*/ 244 h 367"/>
                  <a:gd name="T6" fmla="*/ 108 w 739"/>
                  <a:gd name="T7" fmla="*/ 190 h 367"/>
                  <a:gd name="T8" fmla="*/ 191 w 739"/>
                  <a:gd name="T9" fmla="*/ 102 h 367"/>
                  <a:gd name="T10" fmla="*/ 245 w 739"/>
                  <a:gd name="T11" fmla="*/ 73 h 367"/>
                  <a:gd name="T12" fmla="*/ 309 w 739"/>
                  <a:gd name="T13" fmla="*/ 54 h 367"/>
                  <a:gd name="T14" fmla="*/ 372 w 739"/>
                  <a:gd name="T15" fmla="*/ 49 h 367"/>
                  <a:gd name="T16" fmla="*/ 402 w 739"/>
                  <a:gd name="T17" fmla="*/ 49 h 367"/>
                  <a:gd name="T18" fmla="*/ 465 w 739"/>
                  <a:gd name="T19" fmla="*/ 63 h 367"/>
                  <a:gd name="T20" fmla="*/ 524 w 739"/>
                  <a:gd name="T21" fmla="*/ 88 h 367"/>
                  <a:gd name="T22" fmla="*/ 597 w 739"/>
                  <a:gd name="T23" fmla="*/ 142 h 367"/>
                  <a:gd name="T24" fmla="*/ 651 w 739"/>
                  <a:gd name="T25" fmla="*/ 215 h 367"/>
                  <a:gd name="T26" fmla="*/ 676 w 739"/>
                  <a:gd name="T27" fmla="*/ 274 h 367"/>
                  <a:gd name="T28" fmla="*/ 690 w 739"/>
                  <a:gd name="T29" fmla="*/ 332 h 367"/>
                  <a:gd name="T30" fmla="*/ 739 w 739"/>
                  <a:gd name="T31" fmla="*/ 367 h 367"/>
                  <a:gd name="T32" fmla="*/ 739 w 739"/>
                  <a:gd name="T33" fmla="*/ 327 h 367"/>
                  <a:gd name="T34" fmla="*/ 724 w 739"/>
                  <a:gd name="T35" fmla="*/ 259 h 367"/>
                  <a:gd name="T36" fmla="*/ 695 w 739"/>
                  <a:gd name="T37" fmla="*/ 190 h 367"/>
                  <a:gd name="T38" fmla="*/ 656 w 739"/>
                  <a:gd name="T39" fmla="*/ 132 h 367"/>
                  <a:gd name="T40" fmla="*/ 607 w 739"/>
                  <a:gd name="T41" fmla="*/ 83 h 367"/>
                  <a:gd name="T42" fmla="*/ 548 w 739"/>
                  <a:gd name="T43" fmla="*/ 44 h 367"/>
                  <a:gd name="T44" fmla="*/ 480 w 739"/>
                  <a:gd name="T45" fmla="*/ 14 h 367"/>
                  <a:gd name="T46" fmla="*/ 407 w 739"/>
                  <a:gd name="T47" fmla="*/ 0 h 367"/>
                  <a:gd name="T48" fmla="*/ 372 w 739"/>
                  <a:gd name="T49" fmla="*/ 0 h 367"/>
                  <a:gd name="T50" fmla="*/ 299 w 739"/>
                  <a:gd name="T51" fmla="*/ 5 h 367"/>
                  <a:gd name="T52" fmla="*/ 226 w 739"/>
                  <a:gd name="T53" fmla="*/ 29 h 367"/>
                  <a:gd name="T54" fmla="*/ 167 w 739"/>
                  <a:gd name="T55" fmla="*/ 63 h 367"/>
                  <a:gd name="T56" fmla="*/ 108 w 739"/>
                  <a:gd name="T57" fmla="*/ 107 h 367"/>
                  <a:gd name="T58" fmla="*/ 64 w 739"/>
                  <a:gd name="T59" fmla="*/ 161 h 367"/>
                  <a:gd name="T60" fmla="*/ 30 w 739"/>
                  <a:gd name="T61" fmla="*/ 225 h 367"/>
                  <a:gd name="T62" fmla="*/ 10 w 739"/>
                  <a:gd name="T63" fmla="*/ 293 h 367"/>
                  <a:gd name="T64" fmla="*/ 0 w 739"/>
                  <a:gd name="T65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9" h="367">
                    <a:moveTo>
                      <a:pt x="54" y="367"/>
                    </a:moveTo>
                    <a:lnTo>
                      <a:pt x="54" y="367"/>
                    </a:lnTo>
                    <a:lnTo>
                      <a:pt x="54" y="332"/>
                    </a:lnTo>
                    <a:lnTo>
                      <a:pt x="59" y="303"/>
                    </a:lnTo>
                    <a:lnTo>
                      <a:pt x="64" y="274"/>
                    </a:lnTo>
                    <a:lnTo>
                      <a:pt x="79" y="244"/>
                    </a:lnTo>
                    <a:lnTo>
                      <a:pt x="89" y="215"/>
                    </a:lnTo>
                    <a:lnTo>
                      <a:pt x="108" y="190"/>
                    </a:lnTo>
                    <a:lnTo>
                      <a:pt x="147" y="142"/>
                    </a:lnTo>
                    <a:lnTo>
                      <a:pt x="191" y="102"/>
                    </a:lnTo>
                    <a:lnTo>
                      <a:pt x="221" y="88"/>
                    </a:lnTo>
                    <a:lnTo>
                      <a:pt x="245" y="73"/>
                    </a:lnTo>
                    <a:lnTo>
                      <a:pt x="274" y="63"/>
                    </a:lnTo>
                    <a:lnTo>
                      <a:pt x="309" y="54"/>
                    </a:lnTo>
                    <a:lnTo>
                      <a:pt x="338" y="49"/>
                    </a:lnTo>
                    <a:lnTo>
                      <a:pt x="372" y="49"/>
                    </a:lnTo>
                    <a:lnTo>
                      <a:pt x="372" y="49"/>
                    </a:lnTo>
                    <a:lnTo>
                      <a:pt x="402" y="49"/>
                    </a:lnTo>
                    <a:lnTo>
                      <a:pt x="436" y="54"/>
                    </a:lnTo>
                    <a:lnTo>
                      <a:pt x="465" y="63"/>
                    </a:lnTo>
                    <a:lnTo>
                      <a:pt x="495" y="73"/>
                    </a:lnTo>
                    <a:lnTo>
                      <a:pt x="524" y="88"/>
                    </a:lnTo>
                    <a:lnTo>
                      <a:pt x="548" y="102"/>
                    </a:lnTo>
                    <a:lnTo>
                      <a:pt x="597" y="142"/>
                    </a:lnTo>
                    <a:lnTo>
                      <a:pt x="636" y="190"/>
                    </a:lnTo>
                    <a:lnTo>
                      <a:pt x="651" y="215"/>
                    </a:lnTo>
                    <a:lnTo>
                      <a:pt x="666" y="244"/>
                    </a:lnTo>
                    <a:lnTo>
                      <a:pt x="676" y="274"/>
                    </a:lnTo>
                    <a:lnTo>
                      <a:pt x="685" y="303"/>
                    </a:lnTo>
                    <a:lnTo>
                      <a:pt x="690" y="332"/>
                    </a:lnTo>
                    <a:lnTo>
                      <a:pt x="690" y="367"/>
                    </a:lnTo>
                    <a:lnTo>
                      <a:pt x="739" y="367"/>
                    </a:lnTo>
                    <a:lnTo>
                      <a:pt x="739" y="367"/>
                    </a:lnTo>
                    <a:lnTo>
                      <a:pt x="739" y="327"/>
                    </a:lnTo>
                    <a:lnTo>
                      <a:pt x="734" y="293"/>
                    </a:lnTo>
                    <a:lnTo>
                      <a:pt x="724" y="259"/>
                    </a:lnTo>
                    <a:lnTo>
                      <a:pt x="710" y="225"/>
                    </a:lnTo>
                    <a:lnTo>
                      <a:pt x="695" y="190"/>
                    </a:lnTo>
                    <a:lnTo>
                      <a:pt x="676" y="161"/>
                    </a:lnTo>
                    <a:lnTo>
                      <a:pt x="656" y="132"/>
                    </a:lnTo>
                    <a:lnTo>
                      <a:pt x="632" y="107"/>
                    </a:lnTo>
                    <a:lnTo>
                      <a:pt x="607" y="83"/>
                    </a:lnTo>
                    <a:lnTo>
                      <a:pt x="578" y="63"/>
                    </a:lnTo>
                    <a:lnTo>
                      <a:pt x="548" y="44"/>
                    </a:lnTo>
                    <a:lnTo>
                      <a:pt x="514" y="29"/>
                    </a:lnTo>
                    <a:lnTo>
                      <a:pt x="480" y="14"/>
                    </a:lnTo>
                    <a:lnTo>
                      <a:pt x="446" y="5"/>
                    </a:lnTo>
                    <a:lnTo>
                      <a:pt x="407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33" y="0"/>
                    </a:lnTo>
                    <a:lnTo>
                      <a:pt x="299" y="5"/>
                    </a:lnTo>
                    <a:lnTo>
                      <a:pt x="260" y="14"/>
                    </a:lnTo>
                    <a:lnTo>
                      <a:pt x="226" y="29"/>
                    </a:lnTo>
                    <a:lnTo>
                      <a:pt x="196" y="44"/>
                    </a:lnTo>
                    <a:lnTo>
                      <a:pt x="167" y="63"/>
                    </a:lnTo>
                    <a:lnTo>
                      <a:pt x="137" y="83"/>
                    </a:lnTo>
                    <a:lnTo>
                      <a:pt x="108" y="107"/>
                    </a:lnTo>
                    <a:lnTo>
                      <a:pt x="89" y="132"/>
                    </a:lnTo>
                    <a:lnTo>
                      <a:pt x="64" y="161"/>
                    </a:lnTo>
                    <a:lnTo>
                      <a:pt x="45" y="190"/>
                    </a:lnTo>
                    <a:lnTo>
                      <a:pt x="30" y="225"/>
                    </a:lnTo>
                    <a:lnTo>
                      <a:pt x="20" y="259"/>
                    </a:lnTo>
                    <a:lnTo>
                      <a:pt x="10" y="293"/>
                    </a:lnTo>
                    <a:lnTo>
                      <a:pt x="5" y="327"/>
                    </a:lnTo>
                    <a:lnTo>
                      <a:pt x="0" y="367"/>
                    </a:lnTo>
                    <a:lnTo>
                      <a:pt x="54" y="36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2" name="Freeform 2073"/>
              <p:cNvSpPr>
                <a:spLocks/>
              </p:cNvSpPr>
              <p:nvPr/>
            </p:nvSpPr>
            <p:spPr bwMode="auto">
              <a:xfrm>
                <a:off x="2350" y="2040"/>
                <a:ext cx="460" cy="230"/>
              </a:xfrm>
              <a:custGeom>
                <a:avLst/>
                <a:gdLst>
                  <a:gd name="T0" fmla="*/ 30 w 460"/>
                  <a:gd name="T1" fmla="*/ 0 h 230"/>
                  <a:gd name="T2" fmla="*/ 30 w 460"/>
                  <a:gd name="T3" fmla="*/ 0 h 230"/>
                  <a:gd name="T4" fmla="*/ 35 w 460"/>
                  <a:gd name="T5" fmla="*/ 39 h 230"/>
                  <a:gd name="T6" fmla="*/ 44 w 460"/>
                  <a:gd name="T7" fmla="*/ 78 h 230"/>
                  <a:gd name="T8" fmla="*/ 64 w 460"/>
                  <a:gd name="T9" fmla="*/ 112 h 230"/>
                  <a:gd name="T10" fmla="*/ 88 w 460"/>
                  <a:gd name="T11" fmla="*/ 141 h 230"/>
                  <a:gd name="T12" fmla="*/ 118 w 460"/>
                  <a:gd name="T13" fmla="*/ 166 h 230"/>
                  <a:gd name="T14" fmla="*/ 152 w 460"/>
                  <a:gd name="T15" fmla="*/ 186 h 230"/>
                  <a:gd name="T16" fmla="*/ 186 w 460"/>
                  <a:gd name="T17" fmla="*/ 195 h 230"/>
                  <a:gd name="T18" fmla="*/ 230 w 460"/>
                  <a:gd name="T19" fmla="*/ 200 h 230"/>
                  <a:gd name="T20" fmla="*/ 230 w 460"/>
                  <a:gd name="T21" fmla="*/ 200 h 230"/>
                  <a:gd name="T22" fmla="*/ 269 w 460"/>
                  <a:gd name="T23" fmla="*/ 195 h 230"/>
                  <a:gd name="T24" fmla="*/ 309 w 460"/>
                  <a:gd name="T25" fmla="*/ 186 h 230"/>
                  <a:gd name="T26" fmla="*/ 338 w 460"/>
                  <a:gd name="T27" fmla="*/ 166 h 230"/>
                  <a:gd name="T28" fmla="*/ 372 w 460"/>
                  <a:gd name="T29" fmla="*/ 141 h 230"/>
                  <a:gd name="T30" fmla="*/ 392 w 460"/>
                  <a:gd name="T31" fmla="*/ 112 h 230"/>
                  <a:gd name="T32" fmla="*/ 411 w 460"/>
                  <a:gd name="T33" fmla="*/ 78 h 230"/>
                  <a:gd name="T34" fmla="*/ 426 w 460"/>
                  <a:gd name="T35" fmla="*/ 39 h 230"/>
                  <a:gd name="T36" fmla="*/ 426 w 460"/>
                  <a:gd name="T37" fmla="*/ 0 h 230"/>
                  <a:gd name="T38" fmla="*/ 460 w 460"/>
                  <a:gd name="T39" fmla="*/ 0 h 230"/>
                  <a:gd name="T40" fmla="*/ 460 w 460"/>
                  <a:gd name="T41" fmla="*/ 0 h 230"/>
                  <a:gd name="T42" fmla="*/ 455 w 460"/>
                  <a:gd name="T43" fmla="*/ 49 h 230"/>
                  <a:gd name="T44" fmla="*/ 441 w 460"/>
                  <a:gd name="T45" fmla="*/ 93 h 230"/>
                  <a:gd name="T46" fmla="*/ 421 w 460"/>
                  <a:gd name="T47" fmla="*/ 132 h 230"/>
                  <a:gd name="T48" fmla="*/ 392 w 460"/>
                  <a:gd name="T49" fmla="*/ 166 h 230"/>
                  <a:gd name="T50" fmla="*/ 357 w 460"/>
                  <a:gd name="T51" fmla="*/ 190 h 230"/>
                  <a:gd name="T52" fmla="*/ 318 w 460"/>
                  <a:gd name="T53" fmla="*/ 215 h 230"/>
                  <a:gd name="T54" fmla="*/ 274 w 460"/>
                  <a:gd name="T55" fmla="*/ 225 h 230"/>
                  <a:gd name="T56" fmla="*/ 230 w 460"/>
                  <a:gd name="T57" fmla="*/ 230 h 230"/>
                  <a:gd name="T58" fmla="*/ 230 w 460"/>
                  <a:gd name="T59" fmla="*/ 230 h 230"/>
                  <a:gd name="T60" fmla="*/ 181 w 460"/>
                  <a:gd name="T61" fmla="*/ 225 h 230"/>
                  <a:gd name="T62" fmla="*/ 137 w 460"/>
                  <a:gd name="T63" fmla="*/ 215 h 230"/>
                  <a:gd name="T64" fmla="*/ 98 w 460"/>
                  <a:gd name="T65" fmla="*/ 190 h 230"/>
                  <a:gd name="T66" fmla="*/ 64 w 460"/>
                  <a:gd name="T67" fmla="*/ 166 h 230"/>
                  <a:gd name="T68" fmla="*/ 39 w 460"/>
                  <a:gd name="T69" fmla="*/ 132 h 230"/>
                  <a:gd name="T70" fmla="*/ 15 w 460"/>
                  <a:gd name="T71" fmla="*/ 93 h 230"/>
                  <a:gd name="T72" fmla="*/ 5 w 460"/>
                  <a:gd name="T73" fmla="*/ 49 h 230"/>
                  <a:gd name="T74" fmla="*/ 0 w 460"/>
                  <a:gd name="T75" fmla="*/ 0 h 230"/>
                  <a:gd name="T76" fmla="*/ 30 w 460"/>
                  <a:gd name="T7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0"/>
                    </a:moveTo>
                    <a:lnTo>
                      <a:pt x="30" y="0"/>
                    </a:lnTo>
                    <a:lnTo>
                      <a:pt x="35" y="39"/>
                    </a:lnTo>
                    <a:lnTo>
                      <a:pt x="44" y="78"/>
                    </a:lnTo>
                    <a:lnTo>
                      <a:pt x="64" y="112"/>
                    </a:lnTo>
                    <a:lnTo>
                      <a:pt x="88" y="141"/>
                    </a:lnTo>
                    <a:lnTo>
                      <a:pt x="118" y="166"/>
                    </a:lnTo>
                    <a:lnTo>
                      <a:pt x="152" y="186"/>
                    </a:lnTo>
                    <a:lnTo>
                      <a:pt x="186" y="195"/>
                    </a:lnTo>
                    <a:lnTo>
                      <a:pt x="230" y="200"/>
                    </a:lnTo>
                    <a:lnTo>
                      <a:pt x="230" y="200"/>
                    </a:lnTo>
                    <a:lnTo>
                      <a:pt x="269" y="195"/>
                    </a:lnTo>
                    <a:lnTo>
                      <a:pt x="309" y="186"/>
                    </a:lnTo>
                    <a:lnTo>
                      <a:pt x="338" y="166"/>
                    </a:lnTo>
                    <a:lnTo>
                      <a:pt x="372" y="141"/>
                    </a:lnTo>
                    <a:lnTo>
                      <a:pt x="392" y="112"/>
                    </a:lnTo>
                    <a:lnTo>
                      <a:pt x="411" y="78"/>
                    </a:lnTo>
                    <a:lnTo>
                      <a:pt x="426" y="39"/>
                    </a:lnTo>
                    <a:lnTo>
                      <a:pt x="426" y="0"/>
                    </a:lnTo>
                    <a:lnTo>
                      <a:pt x="460" y="0"/>
                    </a:lnTo>
                    <a:lnTo>
                      <a:pt x="460" y="0"/>
                    </a:lnTo>
                    <a:lnTo>
                      <a:pt x="455" y="49"/>
                    </a:lnTo>
                    <a:lnTo>
                      <a:pt x="441" y="93"/>
                    </a:lnTo>
                    <a:lnTo>
                      <a:pt x="421" y="132"/>
                    </a:lnTo>
                    <a:lnTo>
                      <a:pt x="392" y="166"/>
                    </a:lnTo>
                    <a:lnTo>
                      <a:pt x="357" y="190"/>
                    </a:lnTo>
                    <a:lnTo>
                      <a:pt x="318" y="215"/>
                    </a:lnTo>
                    <a:lnTo>
                      <a:pt x="274" y="225"/>
                    </a:lnTo>
                    <a:lnTo>
                      <a:pt x="230" y="230"/>
                    </a:lnTo>
                    <a:lnTo>
                      <a:pt x="230" y="230"/>
                    </a:lnTo>
                    <a:lnTo>
                      <a:pt x="181" y="225"/>
                    </a:lnTo>
                    <a:lnTo>
                      <a:pt x="137" y="215"/>
                    </a:lnTo>
                    <a:lnTo>
                      <a:pt x="98" y="190"/>
                    </a:lnTo>
                    <a:lnTo>
                      <a:pt x="64" y="166"/>
                    </a:lnTo>
                    <a:lnTo>
                      <a:pt x="39" y="132"/>
                    </a:lnTo>
                    <a:lnTo>
                      <a:pt x="15" y="93"/>
                    </a:lnTo>
                    <a:lnTo>
                      <a:pt x="5" y="49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3" name="Freeform 2074"/>
              <p:cNvSpPr>
                <a:spLocks/>
              </p:cNvSpPr>
              <p:nvPr/>
            </p:nvSpPr>
            <p:spPr bwMode="auto">
              <a:xfrm>
                <a:off x="2350" y="1810"/>
                <a:ext cx="460" cy="230"/>
              </a:xfrm>
              <a:custGeom>
                <a:avLst/>
                <a:gdLst>
                  <a:gd name="T0" fmla="*/ 30 w 460"/>
                  <a:gd name="T1" fmla="*/ 230 h 230"/>
                  <a:gd name="T2" fmla="*/ 30 w 460"/>
                  <a:gd name="T3" fmla="*/ 230 h 230"/>
                  <a:gd name="T4" fmla="*/ 35 w 460"/>
                  <a:gd name="T5" fmla="*/ 190 h 230"/>
                  <a:gd name="T6" fmla="*/ 44 w 460"/>
                  <a:gd name="T7" fmla="*/ 151 h 230"/>
                  <a:gd name="T8" fmla="*/ 64 w 460"/>
                  <a:gd name="T9" fmla="*/ 117 h 230"/>
                  <a:gd name="T10" fmla="*/ 88 w 460"/>
                  <a:gd name="T11" fmla="*/ 88 h 230"/>
                  <a:gd name="T12" fmla="*/ 118 w 460"/>
                  <a:gd name="T13" fmla="*/ 63 h 230"/>
                  <a:gd name="T14" fmla="*/ 152 w 460"/>
                  <a:gd name="T15" fmla="*/ 49 h 230"/>
                  <a:gd name="T16" fmla="*/ 186 w 460"/>
                  <a:gd name="T17" fmla="*/ 34 h 230"/>
                  <a:gd name="T18" fmla="*/ 230 w 460"/>
                  <a:gd name="T19" fmla="*/ 29 h 230"/>
                  <a:gd name="T20" fmla="*/ 230 w 460"/>
                  <a:gd name="T21" fmla="*/ 29 h 230"/>
                  <a:gd name="T22" fmla="*/ 269 w 460"/>
                  <a:gd name="T23" fmla="*/ 34 h 230"/>
                  <a:gd name="T24" fmla="*/ 309 w 460"/>
                  <a:gd name="T25" fmla="*/ 49 h 230"/>
                  <a:gd name="T26" fmla="*/ 338 w 460"/>
                  <a:gd name="T27" fmla="*/ 63 h 230"/>
                  <a:gd name="T28" fmla="*/ 372 w 460"/>
                  <a:gd name="T29" fmla="*/ 88 h 230"/>
                  <a:gd name="T30" fmla="*/ 392 w 460"/>
                  <a:gd name="T31" fmla="*/ 117 h 230"/>
                  <a:gd name="T32" fmla="*/ 411 w 460"/>
                  <a:gd name="T33" fmla="*/ 151 h 230"/>
                  <a:gd name="T34" fmla="*/ 426 w 460"/>
                  <a:gd name="T35" fmla="*/ 190 h 230"/>
                  <a:gd name="T36" fmla="*/ 426 w 460"/>
                  <a:gd name="T37" fmla="*/ 230 h 230"/>
                  <a:gd name="T38" fmla="*/ 460 w 460"/>
                  <a:gd name="T39" fmla="*/ 230 h 230"/>
                  <a:gd name="T40" fmla="*/ 460 w 460"/>
                  <a:gd name="T41" fmla="*/ 230 h 230"/>
                  <a:gd name="T42" fmla="*/ 455 w 460"/>
                  <a:gd name="T43" fmla="*/ 186 h 230"/>
                  <a:gd name="T44" fmla="*/ 441 w 460"/>
                  <a:gd name="T45" fmla="*/ 142 h 230"/>
                  <a:gd name="T46" fmla="*/ 421 w 460"/>
                  <a:gd name="T47" fmla="*/ 102 h 230"/>
                  <a:gd name="T48" fmla="*/ 392 w 460"/>
                  <a:gd name="T49" fmla="*/ 68 h 230"/>
                  <a:gd name="T50" fmla="*/ 357 w 460"/>
                  <a:gd name="T51" fmla="*/ 39 h 230"/>
                  <a:gd name="T52" fmla="*/ 318 w 460"/>
                  <a:gd name="T53" fmla="*/ 19 h 230"/>
                  <a:gd name="T54" fmla="*/ 274 w 460"/>
                  <a:gd name="T55" fmla="*/ 5 h 230"/>
                  <a:gd name="T56" fmla="*/ 230 w 460"/>
                  <a:gd name="T57" fmla="*/ 0 h 230"/>
                  <a:gd name="T58" fmla="*/ 230 w 460"/>
                  <a:gd name="T59" fmla="*/ 0 h 230"/>
                  <a:gd name="T60" fmla="*/ 181 w 460"/>
                  <a:gd name="T61" fmla="*/ 5 h 230"/>
                  <a:gd name="T62" fmla="*/ 137 w 460"/>
                  <a:gd name="T63" fmla="*/ 19 h 230"/>
                  <a:gd name="T64" fmla="*/ 98 w 460"/>
                  <a:gd name="T65" fmla="*/ 39 h 230"/>
                  <a:gd name="T66" fmla="*/ 64 w 460"/>
                  <a:gd name="T67" fmla="*/ 68 h 230"/>
                  <a:gd name="T68" fmla="*/ 39 w 460"/>
                  <a:gd name="T69" fmla="*/ 102 h 230"/>
                  <a:gd name="T70" fmla="*/ 15 w 460"/>
                  <a:gd name="T71" fmla="*/ 142 h 230"/>
                  <a:gd name="T72" fmla="*/ 5 w 460"/>
                  <a:gd name="T73" fmla="*/ 186 h 230"/>
                  <a:gd name="T74" fmla="*/ 0 w 460"/>
                  <a:gd name="T75" fmla="*/ 230 h 230"/>
                  <a:gd name="T76" fmla="*/ 30 w 460"/>
                  <a:gd name="T77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230"/>
                    </a:moveTo>
                    <a:lnTo>
                      <a:pt x="30" y="230"/>
                    </a:lnTo>
                    <a:lnTo>
                      <a:pt x="35" y="190"/>
                    </a:lnTo>
                    <a:lnTo>
                      <a:pt x="44" y="151"/>
                    </a:lnTo>
                    <a:lnTo>
                      <a:pt x="64" y="117"/>
                    </a:lnTo>
                    <a:lnTo>
                      <a:pt x="88" y="88"/>
                    </a:lnTo>
                    <a:lnTo>
                      <a:pt x="118" y="63"/>
                    </a:lnTo>
                    <a:lnTo>
                      <a:pt x="152" y="49"/>
                    </a:lnTo>
                    <a:lnTo>
                      <a:pt x="186" y="34"/>
                    </a:lnTo>
                    <a:lnTo>
                      <a:pt x="230" y="29"/>
                    </a:lnTo>
                    <a:lnTo>
                      <a:pt x="230" y="29"/>
                    </a:lnTo>
                    <a:lnTo>
                      <a:pt x="269" y="34"/>
                    </a:lnTo>
                    <a:lnTo>
                      <a:pt x="309" y="49"/>
                    </a:lnTo>
                    <a:lnTo>
                      <a:pt x="338" y="63"/>
                    </a:lnTo>
                    <a:lnTo>
                      <a:pt x="372" y="88"/>
                    </a:lnTo>
                    <a:lnTo>
                      <a:pt x="392" y="117"/>
                    </a:lnTo>
                    <a:lnTo>
                      <a:pt x="411" y="151"/>
                    </a:lnTo>
                    <a:lnTo>
                      <a:pt x="426" y="190"/>
                    </a:lnTo>
                    <a:lnTo>
                      <a:pt x="426" y="230"/>
                    </a:lnTo>
                    <a:lnTo>
                      <a:pt x="460" y="230"/>
                    </a:lnTo>
                    <a:lnTo>
                      <a:pt x="460" y="230"/>
                    </a:lnTo>
                    <a:lnTo>
                      <a:pt x="455" y="186"/>
                    </a:lnTo>
                    <a:lnTo>
                      <a:pt x="441" y="142"/>
                    </a:lnTo>
                    <a:lnTo>
                      <a:pt x="421" y="102"/>
                    </a:lnTo>
                    <a:lnTo>
                      <a:pt x="392" y="68"/>
                    </a:lnTo>
                    <a:lnTo>
                      <a:pt x="357" y="39"/>
                    </a:lnTo>
                    <a:lnTo>
                      <a:pt x="318" y="19"/>
                    </a:lnTo>
                    <a:lnTo>
                      <a:pt x="274" y="5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181" y="5"/>
                    </a:lnTo>
                    <a:lnTo>
                      <a:pt x="137" y="19"/>
                    </a:lnTo>
                    <a:lnTo>
                      <a:pt x="98" y="39"/>
                    </a:lnTo>
                    <a:lnTo>
                      <a:pt x="64" y="68"/>
                    </a:lnTo>
                    <a:lnTo>
                      <a:pt x="39" y="102"/>
                    </a:lnTo>
                    <a:lnTo>
                      <a:pt x="15" y="142"/>
                    </a:lnTo>
                    <a:lnTo>
                      <a:pt x="5" y="186"/>
                    </a:lnTo>
                    <a:lnTo>
                      <a:pt x="0" y="230"/>
                    </a:lnTo>
                    <a:lnTo>
                      <a:pt x="30" y="23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4" name="Freeform 2075"/>
              <p:cNvSpPr>
                <a:spLocks/>
              </p:cNvSpPr>
              <p:nvPr/>
            </p:nvSpPr>
            <p:spPr bwMode="auto">
              <a:xfrm>
                <a:off x="2463" y="2040"/>
                <a:ext cx="230" cy="117"/>
              </a:xfrm>
              <a:custGeom>
                <a:avLst/>
                <a:gdLst>
                  <a:gd name="T0" fmla="*/ 15 w 230"/>
                  <a:gd name="T1" fmla="*/ 0 h 117"/>
                  <a:gd name="T2" fmla="*/ 15 w 230"/>
                  <a:gd name="T3" fmla="*/ 0 h 117"/>
                  <a:gd name="T4" fmla="*/ 19 w 230"/>
                  <a:gd name="T5" fmla="*/ 19 h 117"/>
                  <a:gd name="T6" fmla="*/ 24 w 230"/>
                  <a:gd name="T7" fmla="*/ 39 h 117"/>
                  <a:gd name="T8" fmla="*/ 34 w 230"/>
                  <a:gd name="T9" fmla="*/ 58 h 117"/>
                  <a:gd name="T10" fmla="*/ 44 w 230"/>
                  <a:gd name="T11" fmla="*/ 73 h 117"/>
                  <a:gd name="T12" fmla="*/ 59 w 230"/>
                  <a:gd name="T13" fmla="*/ 83 h 117"/>
                  <a:gd name="T14" fmla="*/ 78 w 230"/>
                  <a:gd name="T15" fmla="*/ 93 h 117"/>
                  <a:gd name="T16" fmla="*/ 98 w 230"/>
                  <a:gd name="T17" fmla="*/ 97 h 117"/>
                  <a:gd name="T18" fmla="*/ 117 w 230"/>
                  <a:gd name="T19" fmla="*/ 102 h 117"/>
                  <a:gd name="T20" fmla="*/ 117 w 230"/>
                  <a:gd name="T21" fmla="*/ 102 h 117"/>
                  <a:gd name="T22" fmla="*/ 137 w 230"/>
                  <a:gd name="T23" fmla="*/ 97 h 117"/>
                  <a:gd name="T24" fmla="*/ 156 w 230"/>
                  <a:gd name="T25" fmla="*/ 93 h 117"/>
                  <a:gd name="T26" fmla="*/ 171 w 230"/>
                  <a:gd name="T27" fmla="*/ 83 h 117"/>
                  <a:gd name="T28" fmla="*/ 186 w 230"/>
                  <a:gd name="T29" fmla="*/ 73 h 117"/>
                  <a:gd name="T30" fmla="*/ 200 w 230"/>
                  <a:gd name="T31" fmla="*/ 58 h 117"/>
                  <a:gd name="T32" fmla="*/ 205 w 230"/>
                  <a:gd name="T33" fmla="*/ 39 h 117"/>
                  <a:gd name="T34" fmla="*/ 215 w 230"/>
                  <a:gd name="T35" fmla="*/ 19 h 117"/>
                  <a:gd name="T36" fmla="*/ 215 w 230"/>
                  <a:gd name="T37" fmla="*/ 0 h 117"/>
                  <a:gd name="T38" fmla="*/ 230 w 230"/>
                  <a:gd name="T39" fmla="*/ 0 h 117"/>
                  <a:gd name="T40" fmla="*/ 230 w 230"/>
                  <a:gd name="T41" fmla="*/ 0 h 117"/>
                  <a:gd name="T42" fmla="*/ 230 w 230"/>
                  <a:gd name="T43" fmla="*/ 24 h 117"/>
                  <a:gd name="T44" fmla="*/ 220 w 230"/>
                  <a:gd name="T45" fmla="*/ 44 h 117"/>
                  <a:gd name="T46" fmla="*/ 210 w 230"/>
                  <a:gd name="T47" fmla="*/ 63 h 117"/>
                  <a:gd name="T48" fmla="*/ 196 w 230"/>
                  <a:gd name="T49" fmla="*/ 83 h 117"/>
                  <a:gd name="T50" fmla="*/ 181 w 230"/>
                  <a:gd name="T51" fmla="*/ 97 h 117"/>
                  <a:gd name="T52" fmla="*/ 161 w 230"/>
                  <a:gd name="T53" fmla="*/ 107 h 117"/>
                  <a:gd name="T54" fmla="*/ 137 w 230"/>
                  <a:gd name="T55" fmla="*/ 112 h 117"/>
                  <a:gd name="T56" fmla="*/ 117 w 230"/>
                  <a:gd name="T57" fmla="*/ 117 h 117"/>
                  <a:gd name="T58" fmla="*/ 117 w 230"/>
                  <a:gd name="T59" fmla="*/ 117 h 117"/>
                  <a:gd name="T60" fmla="*/ 93 w 230"/>
                  <a:gd name="T61" fmla="*/ 112 h 117"/>
                  <a:gd name="T62" fmla="*/ 73 w 230"/>
                  <a:gd name="T63" fmla="*/ 107 h 117"/>
                  <a:gd name="T64" fmla="*/ 54 w 230"/>
                  <a:gd name="T65" fmla="*/ 97 h 117"/>
                  <a:gd name="T66" fmla="*/ 34 w 230"/>
                  <a:gd name="T67" fmla="*/ 83 h 117"/>
                  <a:gd name="T68" fmla="*/ 19 w 230"/>
                  <a:gd name="T69" fmla="*/ 63 h 117"/>
                  <a:gd name="T70" fmla="*/ 10 w 230"/>
                  <a:gd name="T71" fmla="*/ 44 h 117"/>
                  <a:gd name="T72" fmla="*/ 5 w 230"/>
                  <a:gd name="T73" fmla="*/ 24 h 117"/>
                  <a:gd name="T74" fmla="*/ 0 w 230"/>
                  <a:gd name="T75" fmla="*/ 0 h 117"/>
                  <a:gd name="T76" fmla="*/ 15 w 230"/>
                  <a:gd name="T7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7">
                    <a:moveTo>
                      <a:pt x="15" y="0"/>
                    </a:moveTo>
                    <a:lnTo>
                      <a:pt x="15" y="0"/>
                    </a:lnTo>
                    <a:lnTo>
                      <a:pt x="19" y="19"/>
                    </a:lnTo>
                    <a:lnTo>
                      <a:pt x="24" y="39"/>
                    </a:lnTo>
                    <a:lnTo>
                      <a:pt x="34" y="58"/>
                    </a:lnTo>
                    <a:lnTo>
                      <a:pt x="44" y="73"/>
                    </a:lnTo>
                    <a:lnTo>
                      <a:pt x="59" y="83"/>
                    </a:lnTo>
                    <a:lnTo>
                      <a:pt x="78" y="93"/>
                    </a:lnTo>
                    <a:lnTo>
                      <a:pt x="98" y="97"/>
                    </a:lnTo>
                    <a:lnTo>
                      <a:pt x="117" y="102"/>
                    </a:lnTo>
                    <a:lnTo>
                      <a:pt x="117" y="102"/>
                    </a:lnTo>
                    <a:lnTo>
                      <a:pt x="137" y="97"/>
                    </a:lnTo>
                    <a:lnTo>
                      <a:pt x="156" y="93"/>
                    </a:lnTo>
                    <a:lnTo>
                      <a:pt x="171" y="83"/>
                    </a:lnTo>
                    <a:lnTo>
                      <a:pt x="186" y="73"/>
                    </a:lnTo>
                    <a:lnTo>
                      <a:pt x="200" y="58"/>
                    </a:lnTo>
                    <a:lnTo>
                      <a:pt x="205" y="3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24"/>
                    </a:lnTo>
                    <a:lnTo>
                      <a:pt x="220" y="44"/>
                    </a:lnTo>
                    <a:lnTo>
                      <a:pt x="210" y="63"/>
                    </a:lnTo>
                    <a:lnTo>
                      <a:pt x="196" y="83"/>
                    </a:lnTo>
                    <a:lnTo>
                      <a:pt x="181" y="97"/>
                    </a:lnTo>
                    <a:lnTo>
                      <a:pt x="161" y="107"/>
                    </a:lnTo>
                    <a:lnTo>
                      <a:pt x="137" y="112"/>
                    </a:lnTo>
                    <a:lnTo>
                      <a:pt x="117" y="117"/>
                    </a:lnTo>
                    <a:lnTo>
                      <a:pt x="117" y="117"/>
                    </a:lnTo>
                    <a:lnTo>
                      <a:pt x="93" y="112"/>
                    </a:lnTo>
                    <a:lnTo>
                      <a:pt x="73" y="107"/>
                    </a:lnTo>
                    <a:lnTo>
                      <a:pt x="54" y="97"/>
                    </a:lnTo>
                    <a:lnTo>
                      <a:pt x="34" y="83"/>
                    </a:lnTo>
                    <a:lnTo>
                      <a:pt x="19" y="63"/>
                    </a:lnTo>
                    <a:lnTo>
                      <a:pt x="10" y="44"/>
                    </a:lnTo>
                    <a:lnTo>
                      <a:pt x="5" y="24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5" name="Freeform 2076"/>
              <p:cNvSpPr>
                <a:spLocks/>
              </p:cNvSpPr>
              <p:nvPr/>
            </p:nvSpPr>
            <p:spPr bwMode="auto">
              <a:xfrm>
                <a:off x="2463" y="1927"/>
                <a:ext cx="230" cy="113"/>
              </a:xfrm>
              <a:custGeom>
                <a:avLst/>
                <a:gdLst>
                  <a:gd name="T0" fmla="*/ 15 w 230"/>
                  <a:gd name="T1" fmla="*/ 113 h 113"/>
                  <a:gd name="T2" fmla="*/ 15 w 230"/>
                  <a:gd name="T3" fmla="*/ 113 h 113"/>
                  <a:gd name="T4" fmla="*/ 19 w 230"/>
                  <a:gd name="T5" fmla="*/ 93 h 113"/>
                  <a:gd name="T6" fmla="*/ 24 w 230"/>
                  <a:gd name="T7" fmla="*/ 73 h 113"/>
                  <a:gd name="T8" fmla="*/ 34 w 230"/>
                  <a:gd name="T9" fmla="*/ 59 h 113"/>
                  <a:gd name="T10" fmla="*/ 44 w 230"/>
                  <a:gd name="T11" fmla="*/ 44 h 113"/>
                  <a:gd name="T12" fmla="*/ 59 w 230"/>
                  <a:gd name="T13" fmla="*/ 29 h 113"/>
                  <a:gd name="T14" fmla="*/ 78 w 230"/>
                  <a:gd name="T15" fmla="*/ 20 h 113"/>
                  <a:gd name="T16" fmla="*/ 98 w 230"/>
                  <a:gd name="T17" fmla="*/ 15 h 113"/>
                  <a:gd name="T18" fmla="*/ 117 w 230"/>
                  <a:gd name="T19" fmla="*/ 15 h 113"/>
                  <a:gd name="T20" fmla="*/ 117 w 230"/>
                  <a:gd name="T21" fmla="*/ 15 h 113"/>
                  <a:gd name="T22" fmla="*/ 137 w 230"/>
                  <a:gd name="T23" fmla="*/ 15 h 113"/>
                  <a:gd name="T24" fmla="*/ 156 w 230"/>
                  <a:gd name="T25" fmla="*/ 20 h 113"/>
                  <a:gd name="T26" fmla="*/ 171 w 230"/>
                  <a:gd name="T27" fmla="*/ 29 h 113"/>
                  <a:gd name="T28" fmla="*/ 186 w 230"/>
                  <a:gd name="T29" fmla="*/ 44 h 113"/>
                  <a:gd name="T30" fmla="*/ 200 w 230"/>
                  <a:gd name="T31" fmla="*/ 59 h 113"/>
                  <a:gd name="T32" fmla="*/ 205 w 230"/>
                  <a:gd name="T33" fmla="*/ 73 h 113"/>
                  <a:gd name="T34" fmla="*/ 215 w 230"/>
                  <a:gd name="T35" fmla="*/ 93 h 113"/>
                  <a:gd name="T36" fmla="*/ 215 w 230"/>
                  <a:gd name="T37" fmla="*/ 113 h 113"/>
                  <a:gd name="T38" fmla="*/ 230 w 230"/>
                  <a:gd name="T39" fmla="*/ 113 h 113"/>
                  <a:gd name="T40" fmla="*/ 230 w 230"/>
                  <a:gd name="T41" fmla="*/ 113 h 113"/>
                  <a:gd name="T42" fmla="*/ 230 w 230"/>
                  <a:gd name="T43" fmla="*/ 88 h 113"/>
                  <a:gd name="T44" fmla="*/ 220 w 230"/>
                  <a:gd name="T45" fmla="*/ 69 h 113"/>
                  <a:gd name="T46" fmla="*/ 210 w 230"/>
                  <a:gd name="T47" fmla="*/ 49 h 113"/>
                  <a:gd name="T48" fmla="*/ 196 w 230"/>
                  <a:gd name="T49" fmla="*/ 34 h 113"/>
                  <a:gd name="T50" fmla="*/ 181 w 230"/>
                  <a:gd name="T51" fmla="*/ 20 h 113"/>
                  <a:gd name="T52" fmla="*/ 161 w 230"/>
                  <a:gd name="T53" fmla="*/ 10 h 113"/>
                  <a:gd name="T54" fmla="*/ 137 w 230"/>
                  <a:gd name="T55" fmla="*/ 0 h 113"/>
                  <a:gd name="T56" fmla="*/ 117 w 230"/>
                  <a:gd name="T57" fmla="*/ 0 h 113"/>
                  <a:gd name="T58" fmla="*/ 117 w 230"/>
                  <a:gd name="T59" fmla="*/ 0 h 113"/>
                  <a:gd name="T60" fmla="*/ 93 w 230"/>
                  <a:gd name="T61" fmla="*/ 0 h 113"/>
                  <a:gd name="T62" fmla="*/ 73 w 230"/>
                  <a:gd name="T63" fmla="*/ 10 h 113"/>
                  <a:gd name="T64" fmla="*/ 54 w 230"/>
                  <a:gd name="T65" fmla="*/ 20 h 113"/>
                  <a:gd name="T66" fmla="*/ 34 w 230"/>
                  <a:gd name="T67" fmla="*/ 34 h 113"/>
                  <a:gd name="T68" fmla="*/ 19 w 230"/>
                  <a:gd name="T69" fmla="*/ 49 h 113"/>
                  <a:gd name="T70" fmla="*/ 10 w 230"/>
                  <a:gd name="T71" fmla="*/ 69 h 113"/>
                  <a:gd name="T72" fmla="*/ 5 w 230"/>
                  <a:gd name="T73" fmla="*/ 88 h 113"/>
                  <a:gd name="T74" fmla="*/ 0 w 230"/>
                  <a:gd name="T75" fmla="*/ 113 h 113"/>
                  <a:gd name="T76" fmla="*/ 15 w 230"/>
                  <a:gd name="T7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3">
                    <a:moveTo>
                      <a:pt x="15" y="113"/>
                    </a:moveTo>
                    <a:lnTo>
                      <a:pt x="15" y="113"/>
                    </a:lnTo>
                    <a:lnTo>
                      <a:pt x="19" y="93"/>
                    </a:lnTo>
                    <a:lnTo>
                      <a:pt x="24" y="73"/>
                    </a:lnTo>
                    <a:lnTo>
                      <a:pt x="34" y="59"/>
                    </a:lnTo>
                    <a:lnTo>
                      <a:pt x="44" y="44"/>
                    </a:lnTo>
                    <a:lnTo>
                      <a:pt x="59" y="29"/>
                    </a:lnTo>
                    <a:lnTo>
                      <a:pt x="78" y="20"/>
                    </a:lnTo>
                    <a:lnTo>
                      <a:pt x="98" y="15"/>
                    </a:lnTo>
                    <a:lnTo>
                      <a:pt x="117" y="15"/>
                    </a:lnTo>
                    <a:lnTo>
                      <a:pt x="117" y="15"/>
                    </a:lnTo>
                    <a:lnTo>
                      <a:pt x="137" y="15"/>
                    </a:lnTo>
                    <a:lnTo>
                      <a:pt x="156" y="20"/>
                    </a:lnTo>
                    <a:lnTo>
                      <a:pt x="171" y="29"/>
                    </a:lnTo>
                    <a:lnTo>
                      <a:pt x="186" y="44"/>
                    </a:lnTo>
                    <a:lnTo>
                      <a:pt x="200" y="59"/>
                    </a:lnTo>
                    <a:lnTo>
                      <a:pt x="205" y="73"/>
                    </a:lnTo>
                    <a:lnTo>
                      <a:pt x="215" y="93"/>
                    </a:lnTo>
                    <a:lnTo>
                      <a:pt x="215" y="113"/>
                    </a:lnTo>
                    <a:lnTo>
                      <a:pt x="230" y="113"/>
                    </a:lnTo>
                    <a:lnTo>
                      <a:pt x="230" y="113"/>
                    </a:lnTo>
                    <a:lnTo>
                      <a:pt x="230" y="88"/>
                    </a:lnTo>
                    <a:lnTo>
                      <a:pt x="220" y="69"/>
                    </a:lnTo>
                    <a:lnTo>
                      <a:pt x="210" y="49"/>
                    </a:lnTo>
                    <a:lnTo>
                      <a:pt x="196" y="34"/>
                    </a:lnTo>
                    <a:lnTo>
                      <a:pt x="181" y="20"/>
                    </a:lnTo>
                    <a:lnTo>
                      <a:pt x="161" y="10"/>
                    </a:lnTo>
                    <a:lnTo>
                      <a:pt x="13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73" y="10"/>
                    </a:lnTo>
                    <a:lnTo>
                      <a:pt x="54" y="20"/>
                    </a:lnTo>
                    <a:lnTo>
                      <a:pt x="34" y="34"/>
                    </a:lnTo>
                    <a:lnTo>
                      <a:pt x="19" y="49"/>
                    </a:lnTo>
                    <a:lnTo>
                      <a:pt x="10" y="69"/>
                    </a:lnTo>
                    <a:lnTo>
                      <a:pt x="5" y="88"/>
                    </a:lnTo>
                    <a:lnTo>
                      <a:pt x="0" y="113"/>
                    </a:lnTo>
                    <a:lnTo>
                      <a:pt x="15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6" name="Rectangle 2077"/>
              <p:cNvSpPr>
                <a:spLocks noChangeArrowheads="1"/>
              </p:cNvSpPr>
              <p:nvPr/>
            </p:nvSpPr>
            <p:spPr bwMode="auto">
              <a:xfrm>
                <a:off x="2150" y="2030"/>
                <a:ext cx="171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7" name="Rectangle 2078"/>
              <p:cNvSpPr>
                <a:spLocks noChangeArrowheads="1"/>
              </p:cNvSpPr>
              <p:nvPr/>
            </p:nvSpPr>
            <p:spPr bwMode="auto">
              <a:xfrm>
                <a:off x="2840" y="2030"/>
                <a:ext cx="166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8" name="Rectangle 2079"/>
              <p:cNvSpPr>
                <a:spLocks noChangeArrowheads="1"/>
              </p:cNvSpPr>
              <p:nvPr/>
            </p:nvSpPr>
            <p:spPr bwMode="auto">
              <a:xfrm>
                <a:off x="2570" y="1609"/>
                <a:ext cx="15" cy="17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9" name="Rectangle 2080"/>
              <p:cNvSpPr>
                <a:spLocks noChangeArrowheads="1"/>
              </p:cNvSpPr>
              <p:nvPr/>
            </p:nvSpPr>
            <p:spPr bwMode="auto">
              <a:xfrm>
                <a:off x="2570" y="2299"/>
                <a:ext cx="15" cy="16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0" name="Freeform 2081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1" name="Freeform 2082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2" name="Freeform 2083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3" name="Freeform 2084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4" name="Freeform 2085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5" name="Freeform 2086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6" name="Freeform 2087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7" name="Freeform 2088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8" name="Freeform 2089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9" name="Freeform 2090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0" name="Freeform 2091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1" name="Freeform 2092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2" name="Freeform 2093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3" name="Freeform 2094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4" name="Freeform 2095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5" name="Freeform 2096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6" name="Freeform 2097"/>
              <p:cNvSpPr>
                <a:spLocks/>
              </p:cNvSpPr>
              <p:nvPr/>
            </p:nvSpPr>
            <p:spPr bwMode="auto">
              <a:xfrm>
                <a:off x="2345" y="1487"/>
                <a:ext cx="690" cy="699"/>
              </a:xfrm>
              <a:custGeom>
                <a:avLst/>
                <a:gdLst>
                  <a:gd name="T0" fmla="*/ 690 w 690"/>
                  <a:gd name="T1" fmla="*/ 63 h 699"/>
                  <a:gd name="T2" fmla="*/ 245 w 690"/>
                  <a:gd name="T3" fmla="*/ 699 h 699"/>
                  <a:gd name="T4" fmla="*/ 0 w 690"/>
                  <a:gd name="T5" fmla="*/ 445 h 699"/>
                  <a:gd name="T6" fmla="*/ 74 w 690"/>
                  <a:gd name="T7" fmla="*/ 381 h 699"/>
                  <a:gd name="T8" fmla="*/ 245 w 690"/>
                  <a:gd name="T9" fmla="*/ 616 h 699"/>
                  <a:gd name="T10" fmla="*/ 612 w 690"/>
                  <a:gd name="T11" fmla="*/ 0 h 699"/>
                  <a:gd name="T12" fmla="*/ 690 w 690"/>
                  <a:gd name="T13" fmla="*/ 63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0" h="699">
                    <a:moveTo>
                      <a:pt x="690" y="63"/>
                    </a:moveTo>
                    <a:lnTo>
                      <a:pt x="245" y="699"/>
                    </a:lnTo>
                    <a:lnTo>
                      <a:pt x="0" y="445"/>
                    </a:lnTo>
                    <a:lnTo>
                      <a:pt x="74" y="381"/>
                    </a:lnTo>
                    <a:lnTo>
                      <a:pt x="245" y="616"/>
                    </a:lnTo>
                    <a:lnTo>
                      <a:pt x="612" y="0"/>
                    </a:lnTo>
                    <a:lnTo>
                      <a:pt x="690" y="6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7" name="Freeform 2098"/>
              <p:cNvSpPr>
                <a:spLocks/>
              </p:cNvSpPr>
              <p:nvPr/>
            </p:nvSpPr>
            <p:spPr bwMode="auto">
              <a:xfrm>
                <a:off x="2345" y="1550"/>
                <a:ext cx="690" cy="636"/>
              </a:xfrm>
              <a:custGeom>
                <a:avLst/>
                <a:gdLst>
                  <a:gd name="T0" fmla="*/ 690 w 690"/>
                  <a:gd name="T1" fmla="*/ 0 h 636"/>
                  <a:gd name="T2" fmla="*/ 245 w 690"/>
                  <a:gd name="T3" fmla="*/ 636 h 636"/>
                  <a:gd name="T4" fmla="*/ 0 w 690"/>
                  <a:gd name="T5" fmla="*/ 382 h 636"/>
                  <a:gd name="T6" fmla="*/ 240 w 690"/>
                  <a:gd name="T7" fmla="*/ 592 h 636"/>
                  <a:gd name="T8" fmla="*/ 690 w 690"/>
                  <a:gd name="T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0" h="636">
                    <a:moveTo>
                      <a:pt x="690" y="0"/>
                    </a:moveTo>
                    <a:lnTo>
                      <a:pt x="245" y="636"/>
                    </a:lnTo>
                    <a:lnTo>
                      <a:pt x="0" y="382"/>
                    </a:lnTo>
                    <a:lnTo>
                      <a:pt x="240" y="592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</p:grpSp>
      </p:grpSp>
      <p:grpSp>
        <p:nvGrpSpPr>
          <p:cNvPr id="83" name="McKSticker"/>
          <p:cNvGrpSpPr/>
          <p:nvPr/>
        </p:nvGrpSpPr>
        <p:grpSpPr>
          <a:xfrm>
            <a:off x="6381702" y="1387714"/>
            <a:ext cx="2366482" cy="181588"/>
            <a:chOff x="6374293" y="285750"/>
            <a:chExt cx="2366482" cy="181588"/>
          </a:xfrm>
        </p:grpSpPr>
        <p:sp>
          <p:nvSpPr>
            <p:cNvPr id="84" name="StickerRectangle"/>
            <p:cNvSpPr>
              <a:spLocks noChangeArrowheads="1"/>
            </p:cNvSpPr>
            <p:nvPr/>
          </p:nvSpPr>
          <p:spPr bwMode="auto">
            <a:xfrm>
              <a:off x="6374293" y="285750"/>
              <a:ext cx="2366482" cy="1815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000" dirty="0" smtClean="0">
                  <a:solidFill>
                    <a:srgbClr val="808080"/>
                  </a:solidFill>
                  <a:latin typeface="+mn-lt"/>
                </a:rPr>
                <a:t>ПРИМЕР ЗАПОЛНЕННОГО ШАБЛОНА</a:t>
              </a:r>
              <a:endParaRPr lang="en-US" sz="10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85" name="AutoShape 31"/>
            <p:cNvCxnSpPr>
              <a:cxnSpLocks noChangeShapeType="1"/>
              <a:stCxn id="84" idx="2"/>
              <a:endCxn id="84" idx="4"/>
            </p:cNvCxnSpPr>
            <p:nvPr/>
          </p:nvCxnSpPr>
          <p:spPr bwMode="auto">
            <a:xfrm>
              <a:off x="6374293" y="285750"/>
              <a:ext cx="0" cy="18158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32"/>
            <p:cNvCxnSpPr>
              <a:cxnSpLocks noChangeShapeType="1"/>
              <a:stCxn id="84" idx="4"/>
              <a:endCxn id="84" idx="6"/>
            </p:cNvCxnSpPr>
            <p:nvPr/>
          </p:nvCxnSpPr>
          <p:spPr bwMode="auto">
            <a:xfrm>
              <a:off x="6374293" y="467338"/>
              <a:ext cx="236648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106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7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Открытие и подготовка ПСР-проекта</a:t>
              </a:r>
              <a:endParaRPr lang="ru-RU" sz="700" b="1" dirty="0"/>
            </a:p>
          </p:txBody>
        </p:sp>
      </p:grpSp>
      <p:grpSp>
        <p:nvGrpSpPr>
          <p:cNvPr id="108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109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0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111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112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3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114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5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6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Закрепление результатов и закрытие ПСР-проекта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7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8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9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20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5730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8921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8323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99" y="362337"/>
            <a:ext cx="6878717" cy="292388"/>
          </a:xfrm>
        </p:spPr>
        <p:txBody>
          <a:bodyPr/>
          <a:lstStyle/>
          <a:p>
            <a:pPr marL="444500"/>
            <a:r>
              <a:rPr lang="ru-RU" dirty="0" smtClean="0"/>
              <a:t>Обратная связь и поощрение</a:t>
            </a:r>
            <a:endParaRPr lang="ru-RU" dirty="0"/>
          </a:p>
        </p:txBody>
      </p:sp>
      <p:sp>
        <p:nvSpPr>
          <p:cNvPr id="65" name="Rectangle 52"/>
          <p:cNvSpPr txBox="1"/>
          <p:nvPr/>
        </p:nvSpPr>
        <p:spPr>
          <a:xfrm>
            <a:off x="2179177" y="1569302"/>
            <a:ext cx="6639508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45720" tIns="0" rIns="4572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ru-RU" sz="1000" dirty="0"/>
          </a:p>
        </p:txBody>
      </p:sp>
      <p:sp>
        <p:nvSpPr>
          <p:cNvPr id="66" name="Oval 24"/>
          <p:cNvSpPr>
            <a:spLocks noChangeAspect="1" noChangeArrowheads="1"/>
          </p:cNvSpPr>
          <p:nvPr/>
        </p:nvSpPr>
        <p:spPr bwMode="auto">
          <a:xfrm>
            <a:off x="1250655" y="303542"/>
            <a:ext cx="360000" cy="3600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cs typeface="Arial"/>
              </a:rPr>
              <a:t>4.4</a:t>
            </a:r>
            <a:endParaRPr lang="ru-RU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Rectangle 52"/>
          <p:cNvSpPr txBox="1"/>
          <p:nvPr/>
        </p:nvSpPr>
        <p:spPr>
          <a:xfrm>
            <a:off x="354750" y="1569302"/>
            <a:ext cx="1777349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72000" rIns="36000" bIns="720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200" b="1" dirty="0" smtClean="0"/>
              <a:t>Основные шаги</a:t>
            </a:r>
          </a:p>
          <a:p>
            <a:pPr>
              <a:spcBef>
                <a:spcPts val="600"/>
              </a:spcBef>
            </a:pPr>
            <a:endParaRPr lang="ru-RU" sz="1200" b="1" dirty="0"/>
          </a:p>
          <a:p>
            <a:pPr lvl="1">
              <a:spcBef>
                <a:spcPts val="600"/>
              </a:spcBef>
            </a:pPr>
            <a:r>
              <a:rPr lang="ru-RU" sz="1200" dirty="0" smtClean="0"/>
              <a:t>Заполнить шаблон по планированию необходимых мероприятий для обеспечения обратной связи и поощрения</a:t>
            </a:r>
          </a:p>
          <a:p>
            <a:pPr lvl="1">
              <a:spcBef>
                <a:spcPts val="600"/>
              </a:spcBef>
            </a:pPr>
            <a:r>
              <a:rPr lang="ru-RU" sz="1200" dirty="0" smtClean="0"/>
              <a:t>Провести ряд определенных мероприятий по завершении проекта</a:t>
            </a:r>
            <a:endParaRPr lang="ru-RU" sz="1200" dirty="0"/>
          </a:p>
        </p:txBody>
      </p:sp>
      <p:sp>
        <p:nvSpPr>
          <p:cNvPr id="68" name="Rectangle 52"/>
          <p:cNvSpPr txBox="1">
            <a:spLocks/>
          </p:cNvSpPr>
          <p:nvPr/>
        </p:nvSpPr>
        <p:spPr>
          <a:xfrm>
            <a:off x="366805" y="975245"/>
            <a:ext cx="8062674" cy="55718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/>
              <a:t>Для чего это нужно?</a:t>
            </a:r>
            <a:endParaRPr lang="ru-RU" sz="1200" b="1" dirty="0"/>
          </a:p>
          <a:p>
            <a:pPr lvl="1"/>
            <a:r>
              <a:rPr lang="ru-RU" sz="1200" dirty="0"/>
              <a:t>Для </a:t>
            </a:r>
            <a:r>
              <a:rPr lang="ru-RU" sz="1200" dirty="0" smtClean="0"/>
              <a:t>поддержания высокого уровня мотивации, поощрения участников проекта</a:t>
            </a:r>
            <a:endParaRPr lang="ru-RU" sz="1200" dirty="0"/>
          </a:p>
        </p:txBody>
      </p:sp>
      <p:grpSp>
        <p:nvGrpSpPr>
          <p:cNvPr id="73" name="Group 72"/>
          <p:cNvGrpSpPr>
            <a:grpSpLocks/>
          </p:cNvGrpSpPr>
          <p:nvPr/>
        </p:nvGrpSpPr>
        <p:grpSpPr>
          <a:xfrm>
            <a:off x="70418" y="911028"/>
            <a:ext cx="827231" cy="685617"/>
            <a:chOff x="1169295" y="884766"/>
            <a:chExt cx="627161" cy="515673"/>
          </a:xfrm>
        </p:grpSpPr>
        <p:grpSp>
          <p:nvGrpSpPr>
            <p:cNvPr id="74" name="Group 73"/>
            <p:cNvGrpSpPr/>
            <p:nvPr>
              <p:custDataLst>
                <p:tags r:id="rId15"/>
              </p:custDataLst>
            </p:nvPr>
          </p:nvGrpSpPr>
          <p:grpSpPr>
            <a:xfrm>
              <a:off x="1169295" y="884766"/>
              <a:ext cx="627161" cy="515673"/>
              <a:chOff x="1515968" y="5382479"/>
              <a:chExt cx="613216" cy="504207"/>
            </a:xfrm>
          </p:grpSpPr>
          <p:pic>
            <p:nvPicPr>
              <p:cNvPr id="96" name="Picture 125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611"/>
              <a:stretch>
                <a:fillRect/>
              </a:stretch>
            </p:blipFill>
            <p:spPr bwMode="auto">
              <a:xfrm rot="19634544">
                <a:off x="1610009" y="5737730"/>
                <a:ext cx="519175" cy="148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97" name="Oval 15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515968" y="5382479"/>
                <a:ext cx="453272" cy="4532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ru-RU" sz="1000" dirty="0"/>
              </a:p>
            </p:txBody>
          </p:sp>
        </p:grpSp>
        <p:grpSp>
          <p:nvGrpSpPr>
            <p:cNvPr id="75" name="Group 74"/>
            <p:cNvGrpSpPr/>
            <p:nvPr/>
          </p:nvGrpSpPr>
          <p:grpSpPr>
            <a:xfrm>
              <a:off x="1306317" y="986347"/>
              <a:ext cx="174625" cy="266700"/>
              <a:chOff x="-204305" y="977900"/>
              <a:chExt cx="174625" cy="266700"/>
            </a:xfrm>
          </p:grpSpPr>
          <p:sp>
            <p:nvSpPr>
              <p:cNvPr id="76" name="Freeform 38"/>
              <p:cNvSpPr>
                <a:spLocks/>
              </p:cNvSpPr>
              <p:nvPr/>
            </p:nvSpPr>
            <p:spPr bwMode="auto">
              <a:xfrm>
                <a:off x="-138113" y="1196975"/>
                <a:ext cx="47625" cy="47625"/>
              </a:xfrm>
              <a:custGeom>
                <a:avLst/>
                <a:gdLst>
                  <a:gd name="T0" fmla="*/ 220 w 220"/>
                  <a:gd name="T1" fmla="*/ 216 h 216"/>
                  <a:gd name="T2" fmla="*/ 220 w 220"/>
                  <a:gd name="T3" fmla="*/ 0 h 216"/>
                  <a:gd name="T4" fmla="*/ 4 w 220"/>
                  <a:gd name="T5" fmla="*/ 0 h 216"/>
                  <a:gd name="T6" fmla="*/ 7 w 220"/>
                  <a:gd name="T7" fmla="*/ 216 h 216"/>
                  <a:gd name="T8" fmla="*/ 220 w 220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216">
                    <a:moveTo>
                      <a:pt x="220" y="216"/>
                    </a:moveTo>
                    <a:cubicBezTo>
                      <a:pt x="220" y="144"/>
                      <a:pt x="220" y="72"/>
                      <a:pt x="220" y="0"/>
                    </a:cubicBezTo>
                    <a:cubicBezTo>
                      <a:pt x="148" y="0"/>
                      <a:pt x="76" y="0"/>
                      <a:pt x="4" y="0"/>
                    </a:cubicBezTo>
                    <a:cubicBezTo>
                      <a:pt x="6" y="71"/>
                      <a:pt x="0" y="150"/>
                      <a:pt x="7" y="216"/>
                    </a:cubicBezTo>
                    <a:cubicBezTo>
                      <a:pt x="78" y="216"/>
                      <a:pt x="149" y="216"/>
                      <a:pt x="220" y="21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5" name="Freeform 39"/>
              <p:cNvSpPr>
                <a:spLocks/>
              </p:cNvSpPr>
              <p:nvPr/>
            </p:nvSpPr>
            <p:spPr bwMode="auto">
              <a:xfrm>
                <a:off x="-204305" y="977900"/>
                <a:ext cx="174625" cy="203200"/>
              </a:xfrm>
              <a:custGeom>
                <a:avLst/>
                <a:gdLst>
                  <a:gd name="T0" fmla="*/ 498 w 789"/>
                  <a:gd name="T1" fmla="*/ 926 h 926"/>
                  <a:gd name="T2" fmla="*/ 714 w 789"/>
                  <a:gd name="T3" fmla="*/ 608 h 926"/>
                  <a:gd name="T4" fmla="*/ 789 w 789"/>
                  <a:gd name="T5" fmla="*/ 407 h 926"/>
                  <a:gd name="T6" fmla="*/ 717 w 789"/>
                  <a:gd name="T7" fmla="*/ 194 h 926"/>
                  <a:gd name="T8" fmla="*/ 120 w 789"/>
                  <a:gd name="T9" fmla="*/ 140 h 926"/>
                  <a:gd name="T10" fmla="*/ 0 w 789"/>
                  <a:gd name="T11" fmla="*/ 422 h 926"/>
                  <a:gd name="T12" fmla="*/ 222 w 789"/>
                  <a:gd name="T13" fmla="*/ 422 h 926"/>
                  <a:gd name="T14" fmla="*/ 303 w 789"/>
                  <a:gd name="T15" fmla="*/ 269 h 926"/>
                  <a:gd name="T16" fmla="*/ 516 w 789"/>
                  <a:gd name="T17" fmla="*/ 305 h 926"/>
                  <a:gd name="T18" fmla="*/ 534 w 789"/>
                  <a:gd name="T19" fmla="*/ 485 h 926"/>
                  <a:gd name="T20" fmla="*/ 312 w 789"/>
                  <a:gd name="T21" fmla="*/ 728 h 926"/>
                  <a:gd name="T22" fmla="*/ 294 w 789"/>
                  <a:gd name="T23" fmla="*/ 926 h 926"/>
                  <a:gd name="T24" fmla="*/ 498 w 789"/>
                  <a:gd name="T25" fmla="*/ 926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9" h="926">
                    <a:moveTo>
                      <a:pt x="498" y="926"/>
                    </a:moveTo>
                    <a:cubicBezTo>
                      <a:pt x="481" y="739"/>
                      <a:pt x="632" y="700"/>
                      <a:pt x="714" y="608"/>
                    </a:cubicBezTo>
                    <a:cubicBezTo>
                      <a:pt x="755" y="561"/>
                      <a:pt x="789" y="496"/>
                      <a:pt x="789" y="407"/>
                    </a:cubicBezTo>
                    <a:cubicBezTo>
                      <a:pt x="789" y="317"/>
                      <a:pt x="762" y="246"/>
                      <a:pt x="717" y="194"/>
                    </a:cubicBezTo>
                    <a:cubicBezTo>
                      <a:pt x="585" y="44"/>
                      <a:pt x="291" y="0"/>
                      <a:pt x="120" y="140"/>
                    </a:cubicBezTo>
                    <a:cubicBezTo>
                      <a:pt x="45" y="201"/>
                      <a:pt x="1" y="295"/>
                      <a:pt x="0" y="422"/>
                    </a:cubicBezTo>
                    <a:cubicBezTo>
                      <a:pt x="74" y="422"/>
                      <a:pt x="148" y="422"/>
                      <a:pt x="222" y="422"/>
                    </a:cubicBezTo>
                    <a:cubicBezTo>
                      <a:pt x="226" y="347"/>
                      <a:pt x="253" y="292"/>
                      <a:pt x="303" y="269"/>
                    </a:cubicBezTo>
                    <a:cubicBezTo>
                      <a:pt x="378" y="234"/>
                      <a:pt x="480" y="257"/>
                      <a:pt x="516" y="305"/>
                    </a:cubicBezTo>
                    <a:cubicBezTo>
                      <a:pt x="547" y="347"/>
                      <a:pt x="562" y="424"/>
                      <a:pt x="534" y="485"/>
                    </a:cubicBezTo>
                    <a:cubicBezTo>
                      <a:pt x="489" y="582"/>
                      <a:pt x="355" y="616"/>
                      <a:pt x="312" y="728"/>
                    </a:cubicBezTo>
                    <a:cubicBezTo>
                      <a:pt x="294" y="774"/>
                      <a:pt x="287" y="875"/>
                      <a:pt x="294" y="926"/>
                    </a:cubicBezTo>
                    <a:cubicBezTo>
                      <a:pt x="362" y="926"/>
                      <a:pt x="430" y="926"/>
                      <a:pt x="498" y="9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98" name="Group 97"/>
          <p:cNvGrpSpPr/>
          <p:nvPr/>
        </p:nvGrpSpPr>
        <p:grpSpPr>
          <a:xfrm>
            <a:off x="4766198" y="10633"/>
            <a:ext cx="3362074" cy="212366"/>
            <a:chOff x="5375526" y="285750"/>
            <a:chExt cx="3362074" cy="212366"/>
          </a:xfrm>
        </p:grpSpPr>
        <p:sp>
          <p:nvSpPr>
            <p:cNvPr id="99" name="StickerRectangle"/>
            <p:cNvSpPr>
              <a:spLocks noChangeArrowheads="1"/>
            </p:cNvSpPr>
            <p:nvPr/>
          </p:nvSpPr>
          <p:spPr bwMode="auto">
            <a:xfrm>
              <a:off x="5375526" y="285750"/>
              <a:ext cx="336207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200" dirty="0" smtClean="0">
                  <a:solidFill>
                    <a:srgbClr val="808080"/>
                  </a:solidFill>
                  <a:latin typeface="+mn-lt"/>
                </a:rPr>
                <a:t>ИСПОЛНИТЕЛЬ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 – </a:t>
              </a:r>
              <a:r>
                <a:rPr lang="ru-RU" sz="1200" dirty="0">
                  <a:solidFill>
                    <a:srgbClr val="808080"/>
                  </a:solidFill>
                </a:rPr>
                <a:t>РУКОВОДИТЕЛЬ </a:t>
              </a:r>
              <a:r>
                <a:rPr lang="en-US" sz="1200" dirty="0">
                  <a:solidFill>
                    <a:srgbClr val="808080"/>
                  </a:solidFill>
                </a:rPr>
                <a:t>ПРОЕКТА</a:t>
              </a:r>
            </a:p>
          </p:txBody>
        </p:sp>
        <p:cxnSp>
          <p:nvCxnSpPr>
            <p:cNvPr id="100" name="AutoShape 31"/>
            <p:cNvCxnSpPr>
              <a:cxnSpLocks noChangeShapeType="1"/>
              <a:stCxn id="99" idx="2"/>
              <a:endCxn id="99" idx="4"/>
            </p:cNvCxnSpPr>
            <p:nvPr/>
          </p:nvCxnSpPr>
          <p:spPr bwMode="auto">
            <a:xfrm>
              <a:off x="5375526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1" name="AutoShape 32"/>
            <p:cNvCxnSpPr>
              <a:cxnSpLocks noChangeShapeType="1"/>
              <a:stCxn id="99" idx="4"/>
              <a:endCxn id="99" idx="6"/>
            </p:cNvCxnSpPr>
            <p:nvPr/>
          </p:nvCxnSpPr>
          <p:spPr bwMode="auto">
            <a:xfrm>
              <a:off x="5375526" y="498116"/>
              <a:ext cx="336207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02" name="Rectangle 52"/>
          <p:cNvSpPr txBox="1">
            <a:spLocks/>
          </p:cNvSpPr>
          <p:nvPr/>
        </p:nvSpPr>
        <p:spPr>
          <a:xfrm>
            <a:off x="347679" y="5565923"/>
            <a:ext cx="8062674" cy="72056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>
                <a:solidFill>
                  <a:schemeClr val="tx1"/>
                </a:solidFill>
              </a:rPr>
              <a:t>Результат и конечные продукты</a:t>
            </a:r>
          </a:p>
          <a:p>
            <a:pPr lvl="1"/>
            <a:r>
              <a:rPr lang="ru-RU" sz="1200" dirty="0" smtClean="0"/>
              <a:t>Проведены мероприятия по обеспечению обратной связи и поощрению сотрудников</a:t>
            </a:r>
            <a:endParaRPr lang="ru-RU" sz="1200" dirty="0"/>
          </a:p>
        </p:txBody>
      </p:sp>
      <p:grpSp>
        <p:nvGrpSpPr>
          <p:cNvPr id="176" name="Group 175"/>
          <p:cNvGrpSpPr/>
          <p:nvPr/>
        </p:nvGrpSpPr>
        <p:grpSpPr>
          <a:xfrm>
            <a:off x="-10759" y="5430419"/>
            <a:ext cx="769272" cy="835376"/>
            <a:chOff x="-10759" y="5430419"/>
            <a:chExt cx="769272" cy="835376"/>
          </a:xfrm>
        </p:grpSpPr>
        <p:sp>
          <p:nvSpPr>
            <p:cNvPr id="177" name="Oval 176"/>
            <p:cNvSpPr>
              <a:spLocks/>
            </p:cNvSpPr>
            <p:nvPr/>
          </p:nvSpPr>
          <p:spPr>
            <a:xfrm>
              <a:off x="39971" y="5578780"/>
              <a:ext cx="648000" cy="648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78" name="Group 2100"/>
            <p:cNvGrpSpPr>
              <a:grpSpLocks/>
            </p:cNvGrpSpPr>
            <p:nvPr/>
          </p:nvGrpSpPr>
          <p:grpSpPr bwMode="auto">
            <a:xfrm>
              <a:off x="-10759" y="5430419"/>
              <a:ext cx="769272" cy="835376"/>
              <a:chOff x="2140" y="1477"/>
              <a:chExt cx="905" cy="998"/>
            </a:xfrm>
          </p:grpSpPr>
          <p:sp>
            <p:nvSpPr>
              <p:cNvPr id="179" name="AutoShape 2069"/>
              <p:cNvSpPr>
                <a:spLocks noChangeAspect="1" noChangeArrowheads="1" noTextEdit="1"/>
              </p:cNvSpPr>
              <p:nvPr/>
            </p:nvSpPr>
            <p:spPr bwMode="auto">
              <a:xfrm>
                <a:off x="2140" y="1477"/>
                <a:ext cx="905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0" name="Freeform 2071"/>
              <p:cNvSpPr>
                <a:spLocks/>
              </p:cNvSpPr>
              <p:nvPr/>
            </p:nvSpPr>
            <p:spPr bwMode="auto">
              <a:xfrm>
                <a:off x="2208" y="2040"/>
                <a:ext cx="739" cy="367"/>
              </a:xfrm>
              <a:custGeom>
                <a:avLst/>
                <a:gdLst>
                  <a:gd name="T0" fmla="*/ 54 w 739"/>
                  <a:gd name="T1" fmla="*/ 0 h 367"/>
                  <a:gd name="T2" fmla="*/ 59 w 739"/>
                  <a:gd name="T3" fmla="*/ 63 h 367"/>
                  <a:gd name="T4" fmla="*/ 79 w 739"/>
                  <a:gd name="T5" fmla="*/ 127 h 367"/>
                  <a:gd name="T6" fmla="*/ 108 w 739"/>
                  <a:gd name="T7" fmla="*/ 181 h 367"/>
                  <a:gd name="T8" fmla="*/ 167 w 739"/>
                  <a:gd name="T9" fmla="*/ 244 h 367"/>
                  <a:gd name="T10" fmla="*/ 221 w 739"/>
                  <a:gd name="T11" fmla="*/ 278 h 367"/>
                  <a:gd name="T12" fmla="*/ 274 w 739"/>
                  <a:gd name="T13" fmla="*/ 303 h 367"/>
                  <a:gd name="T14" fmla="*/ 338 w 739"/>
                  <a:gd name="T15" fmla="*/ 318 h 367"/>
                  <a:gd name="T16" fmla="*/ 372 w 739"/>
                  <a:gd name="T17" fmla="*/ 318 h 367"/>
                  <a:gd name="T18" fmla="*/ 436 w 739"/>
                  <a:gd name="T19" fmla="*/ 313 h 367"/>
                  <a:gd name="T20" fmla="*/ 495 w 739"/>
                  <a:gd name="T21" fmla="*/ 293 h 367"/>
                  <a:gd name="T22" fmla="*/ 548 w 739"/>
                  <a:gd name="T23" fmla="*/ 264 h 367"/>
                  <a:gd name="T24" fmla="*/ 597 w 739"/>
                  <a:gd name="T25" fmla="*/ 225 h 367"/>
                  <a:gd name="T26" fmla="*/ 636 w 739"/>
                  <a:gd name="T27" fmla="*/ 181 h 367"/>
                  <a:gd name="T28" fmla="*/ 666 w 739"/>
                  <a:gd name="T29" fmla="*/ 127 h 367"/>
                  <a:gd name="T30" fmla="*/ 685 w 739"/>
                  <a:gd name="T31" fmla="*/ 63 h 367"/>
                  <a:gd name="T32" fmla="*/ 690 w 739"/>
                  <a:gd name="T33" fmla="*/ 0 h 367"/>
                  <a:gd name="T34" fmla="*/ 739 w 739"/>
                  <a:gd name="T35" fmla="*/ 0 h 367"/>
                  <a:gd name="T36" fmla="*/ 734 w 739"/>
                  <a:gd name="T37" fmla="*/ 73 h 367"/>
                  <a:gd name="T38" fmla="*/ 710 w 739"/>
                  <a:gd name="T39" fmla="*/ 141 h 367"/>
                  <a:gd name="T40" fmla="*/ 676 w 739"/>
                  <a:gd name="T41" fmla="*/ 205 h 367"/>
                  <a:gd name="T42" fmla="*/ 632 w 739"/>
                  <a:gd name="T43" fmla="*/ 259 h 367"/>
                  <a:gd name="T44" fmla="*/ 578 w 739"/>
                  <a:gd name="T45" fmla="*/ 308 h 367"/>
                  <a:gd name="T46" fmla="*/ 514 w 739"/>
                  <a:gd name="T47" fmla="*/ 342 h 367"/>
                  <a:gd name="T48" fmla="*/ 446 w 739"/>
                  <a:gd name="T49" fmla="*/ 362 h 367"/>
                  <a:gd name="T50" fmla="*/ 372 w 739"/>
                  <a:gd name="T51" fmla="*/ 367 h 367"/>
                  <a:gd name="T52" fmla="*/ 333 w 739"/>
                  <a:gd name="T53" fmla="*/ 367 h 367"/>
                  <a:gd name="T54" fmla="*/ 260 w 739"/>
                  <a:gd name="T55" fmla="*/ 352 h 367"/>
                  <a:gd name="T56" fmla="*/ 196 w 739"/>
                  <a:gd name="T57" fmla="*/ 322 h 367"/>
                  <a:gd name="T58" fmla="*/ 137 w 739"/>
                  <a:gd name="T59" fmla="*/ 283 h 367"/>
                  <a:gd name="T60" fmla="*/ 89 w 739"/>
                  <a:gd name="T61" fmla="*/ 234 h 367"/>
                  <a:gd name="T62" fmla="*/ 45 w 739"/>
                  <a:gd name="T63" fmla="*/ 176 h 367"/>
                  <a:gd name="T64" fmla="*/ 20 w 739"/>
                  <a:gd name="T65" fmla="*/ 112 h 367"/>
                  <a:gd name="T66" fmla="*/ 5 w 739"/>
                  <a:gd name="T67" fmla="*/ 39 h 367"/>
                  <a:gd name="T68" fmla="*/ 54 w 739"/>
                  <a:gd name="T6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39" h="367">
                    <a:moveTo>
                      <a:pt x="54" y="0"/>
                    </a:moveTo>
                    <a:lnTo>
                      <a:pt x="54" y="0"/>
                    </a:lnTo>
                    <a:lnTo>
                      <a:pt x="54" y="34"/>
                    </a:lnTo>
                    <a:lnTo>
                      <a:pt x="59" y="63"/>
                    </a:lnTo>
                    <a:lnTo>
                      <a:pt x="64" y="97"/>
                    </a:lnTo>
                    <a:lnTo>
                      <a:pt x="79" y="127"/>
                    </a:lnTo>
                    <a:lnTo>
                      <a:pt x="89" y="151"/>
                    </a:lnTo>
                    <a:lnTo>
                      <a:pt x="108" y="181"/>
                    </a:lnTo>
                    <a:lnTo>
                      <a:pt x="147" y="225"/>
                    </a:lnTo>
                    <a:lnTo>
                      <a:pt x="167" y="244"/>
                    </a:lnTo>
                    <a:lnTo>
                      <a:pt x="191" y="264"/>
                    </a:lnTo>
                    <a:lnTo>
                      <a:pt x="221" y="278"/>
                    </a:lnTo>
                    <a:lnTo>
                      <a:pt x="245" y="293"/>
                    </a:lnTo>
                    <a:lnTo>
                      <a:pt x="274" y="303"/>
                    </a:lnTo>
                    <a:lnTo>
                      <a:pt x="309" y="313"/>
                    </a:lnTo>
                    <a:lnTo>
                      <a:pt x="338" y="318"/>
                    </a:lnTo>
                    <a:lnTo>
                      <a:pt x="372" y="318"/>
                    </a:lnTo>
                    <a:lnTo>
                      <a:pt x="372" y="318"/>
                    </a:lnTo>
                    <a:lnTo>
                      <a:pt x="402" y="318"/>
                    </a:lnTo>
                    <a:lnTo>
                      <a:pt x="436" y="313"/>
                    </a:lnTo>
                    <a:lnTo>
                      <a:pt x="465" y="303"/>
                    </a:lnTo>
                    <a:lnTo>
                      <a:pt x="495" y="293"/>
                    </a:lnTo>
                    <a:lnTo>
                      <a:pt x="524" y="278"/>
                    </a:lnTo>
                    <a:lnTo>
                      <a:pt x="548" y="264"/>
                    </a:lnTo>
                    <a:lnTo>
                      <a:pt x="573" y="244"/>
                    </a:lnTo>
                    <a:lnTo>
                      <a:pt x="597" y="225"/>
                    </a:lnTo>
                    <a:lnTo>
                      <a:pt x="617" y="205"/>
                    </a:lnTo>
                    <a:lnTo>
                      <a:pt x="636" y="181"/>
                    </a:lnTo>
                    <a:lnTo>
                      <a:pt x="651" y="151"/>
                    </a:lnTo>
                    <a:lnTo>
                      <a:pt x="666" y="127"/>
                    </a:lnTo>
                    <a:lnTo>
                      <a:pt x="676" y="97"/>
                    </a:lnTo>
                    <a:lnTo>
                      <a:pt x="685" y="63"/>
                    </a:lnTo>
                    <a:lnTo>
                      <a:pt x="690" y="34"/>
                    </a:lnTo>
                    <a:lnTo>
                      <a:pt x="690" y="0"/>
                    </a:lnTo>
                    <a:lnTo>
                      <a:pt x="739" y="0"/>
                    </a:lnTo>
                    <a:lnTo>
                      <a:pt x="739" y="0"/>
                    </a:lnTo>
                    <a:lnTo>
                      <a:pt x="739" y="39"/>
                    </a:lnTo>
                    <a:lnTo>
                      <a:pt x="734" y="73"/>
                    </a:lnTo>
                    <a:lnTo>
                      <a:pt x="724" y="112"/>
                    </a:lnTo>
                    <a:lnTo>
                      <a:pt x="710" y="141"/>
                    </a:lnTo>
                    <a:lnTo>
                      <a:pt x="695" y="176"/>
                    </a:lnTo>
                    <a:lnTo>
                      <a:pt x="676" y="205"/>
                    </a:lnTo>
                    <a:lnTo>
                      <a:pt x="656" y="234"/>
                    </a:lnTo>
                    <a:lnTo>
                      <a:pt x="632" y="259"/>
                    </a:lnTo>
                    <a:lnTo>
                      <a:pt x="607" y="283"/>
                    </a:lnTo>
                    <a:lnTo>
                      <a:pt x="578" y="308"/>
                    </a:lnTo>
                    <a:lnTo>
                      <a:pt x="548" y="322"/>
                    </a:lnTo>
                    <a:lnTo>
                      <a:pt x="514" y="342"/>
                    </a:lnTo>
                    <a:lnTo>
                      <a:pt x="480" y="352"/>
                    </a:lnTo>
                    <a:lnTo>
                      <a:pt x="446" y="362"/>
                    </a:lnTo>
                    <a:lnTo>
                      <a:pt x="407" y="367"/>
                    </a:lnTo>
                    <a:lnTo>
                      <a:pt x="372" y="367"/>
                    </a:lnTo>
                    <a:lnTo>
                      <a:pt x="372" y="367"/>
                    </a:lnTo>
                    <a:lnTo>
                      <a:pt x="333" y="367"/>
                    </a:lnTo>
                    <a:lnTo>
                      <a:pt x="299" y="362"/>
                    </a:lnTo>
                    <a:lnTo>
                      <a:pt x="260" y="352"/>
                    </a:lnTo>
                    <a:lnTo>
                      <a:pt x="226" y="342"/>
                    </a:lnTo>
                    <a:lnTo>
                      <a:pt x="196" y="322"/>
                    </a:lnTo>
                    <a:lnTo>
                      <a:pt x="167" y="308"/>
                    </a:lnTo>
                    <a:lnTo>
                      <a:pt x="137" y="283"/>
                    </a:lnTo>
                    <a:lnTo>
                      <a:pt x="108" y="259"/>
                    </a:lnTo>
                    <a:lnTo>
                      <a:pt x="89" y="234"/>
                    </a:lnTo>
                    <a:lnTo>
                      <a:pt x="64" y="205"/>
                    </a:lnTo>
                    <a:lnTo>
                      <a:pt x="45" y="176"/>
                    </a:lnTo>
                    <a:lnTo>
                      <a:pt x="30" y="141"/>
                    </a:lnTo>
                    <a:lnTo>
                      <a:pt x="20" y="112"/>
                    </a:lnTo>
                    <a:lnTo>
                      <a:pt x="10" y="73"/>
                    </a:lnTo>
                    <a:lnTo>
                      <a:pt x="5" y="39"/>
                    </a:lnTo>
                    <a:lnTo>
                      <a:pt x="0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1" name="Freeform 2072"/>
              <p:cNvSpPr>
                <a:spLocks/>
              </p:cNvSpPr>
              <p:nvPr/>
            </p:nvSpPr>
            <p:spPr bwMode="auto">
              <a:xfrm>
                <a:off x="2208" y="1673"/>
                <a:ext cx="739" cy="367"/>
              </a:xfrm>
              <a:custGeom>
                <a:avLst/>
                <a:gdLst>
                  <a:gd name="T0" fmla="*/ 54 w 739"/>
                  <a:gd name="T1" fmla="*/ 367 h 367"/>
                  <a:gd name="T2" fmla="*/ 59 w 739"/>
                  <a:gd name="T3" fmla="*/ 303 h 367"/>
                  <a:gd name="T4" fmla="*/ 79 w 739"/>
                  <a:gd name="T5" fmla="*/ 244 h 367"/>
                  <a:gd name="T6" fmla="*/ 108 w 739"/>
                  <a:gd name="T7" fmla="*/ 190 h 367"/>
                  <a:gd name="T8" fmla="*/ 191 w 739"/>
                  <a:gd name="T9" fmla="*/ 102 h 367"/>
                  <a:gd name="T10" fmla="*/ 245 w 739"/>
                  <a:gd name="T11" fmla="*/ 73 h 367"/>
                  <a:gd name="T12" fmla="*/ 309 w 739"/>
                  <a:gd name="T13" fmla="*/ 54 h 367"/>
                  <a:gd name="T14" fmla="*/ 372 w 739"/>
                  <a:gd name="T15" fmla="*/ 49 h 367"/>
                  <a:gd name="T16" fmla="*/ 402 w 739"/>
                  <a:gd name="T17" fmla="*/ 49 h 367"/>
                  <a:gd name="T18" fmla="*/ 465 w 739"/>
                  <a:gd name="T19" fmla="*/ 63 h 367"/>
                  <a:gd name="T20" fmla="*/ 524 w 739"/>
                  <a:gd name="T21" fmla="*/ 88 h 367"/>
                  <a:gd name="T22" fmla="*/ 597 w 739"/>
                  <a:gd name="T23" fmla="*/ 142 h 367"/>
                  <a:gd name="T24" fmla="*/ 651 w 739"/>
                  <a:gd name="T25" fmla="*/ 215 h 367"/>
                  <a:gd name="T26" fmla="*/ 676 w 739"/>
                  <a:gd name="T27" fmla="*/ 274 h 367"/>
                  <a:gd name="T28" fmla="*/ 690 w 739"/>
                  <a:gd name="T29" fmla="*/ 332 h 367"/>
                  <a:gd name="T30" fmla="*/ 739 w 739"/>
                  <a:gd name="T31" fmla="*/ 367 h 367"/>
                  <a:gd name="T32" fmla="*/ 739 w 739"/>
                  <a:gd name="T33" fmla="*/ 327 h 367"/>
                  <a:gd name="T34" fmla="*/ 724 w 739"/>
                  <a:gd name="T35" fmla="*/ 259 h 367"/>
                  <a:gd name="T36" fmla="*/ 695 w 739"/>
                  <a:gd name="T37" fmla="*/ 190 h 367"/>
                  <a:gd name="T38" fmla="*/ 656 w 739"/>
                  <a:gd name="T39" fmla="*/ 132 h 367"/>
                  <a:gd name="T40" fmla="*/ 607 w 739"/>
                  <a:gd name="T41" fmla="*/ 83 h 367"/>
                  <a:gd name="T42" fmla="*/ 548 w 739"/>
                  <a:gd name="T43" fmla="*/ 44 h 367"/>
                  <a:gd name="T44" fmla="*/ 480 w 739"/>
                  <a:gd name="T45" fmla="*/ 14 h 367"/>
                  <a:gd name="T46" fmla="*/ 407 w 739"/>
                  <a:gd name="T47" fmla="*/ 0 h 367"/>
                  <a:gd name="T48" fmla="*/ 372 w 739"/>
                  <a:gd name="T49" fmla="*/ 0 h 367"/>
                  <a:gd name="T50" fmla="*/ 299 w 739"/>
                  <a:gd name="T51" fmla="*/ 5 h 367"/>
                  <a:gd name="T52" fmla="*/ 226 w 739"/>
                  <a:gd name="T53" fmla="*/ 29 h 367"/>
                  <a:gd name="T54" fmla="*/ 167 w 739"/>
                  <a:gd name="T55" fmla="*/ 63 h 367"/>
                  <a:gd name="T56" fmla="*/ 108 w 739"/>
                  <a:gd name="T57" fmla="*/ 107 h 367"/>
                  <a:gd name="T58" fmla="*/ 64 w 739"/>
                  <a:gd name="T59" fmla="*/ 161 h 367"/>
                  <a:gd name="T60" fmla="*/ 30 w 739"/>
                  <a:gd name="T61" fmla="*/ 225 h 367"/>
                  <a:gd name="T62" fmla="*/ 10 w 739"/>
                  <a:gd name="T63" fmla="*/ 293 h 367"/>
                  <a:gd name="T64" fmla="*/ 0 w 739"/>
                  <a:gd name="T65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9" h="367">
                    <a:moveTo>
                      <a:pt x="54" y="367"/>
                    </a:moveTo>
                    <a:lnTo>
                      <a:pt x="54" y="367"/>
                    </a:lnTo>
                    <a:lnTo>
                      <a:pt x="54" y="332"/>
                    </a:lnTo>
                    <a:lnTo>
                      <a:pt x="59" y="303"/>
                    </a:lnTo>
                    <a:lnTo>
                      <a:pt x="64" y="274"/>
                    </a:lnTo>
                    <a:lnTo>
                      <a:pt x="79" y="244"/>
                    </a:lnTo>
                    <a:lnTo>
                      <a:pt x="89" y="215"/>
                    </a:lnTo>
                    <a:lnTo>
                      <a:pt x="108" y="190"/>
                    </a:lnTo>
                    <a:lnTo>
                      <a:pt x="147" y="142"/>
                    </a:lnTo>
                    <a:lnTo>
                      <a:pt x="191" y="102"/>
                    </a:lnTo>
                    <a:lnTo>
                      <a:pt x="221" y="88"/>
                    </a:lnTo>
                    <a:lnTo>
                      <a:pt x="245" y="73"/>
                    </a:lnTo>
                    <a:lnTo>
                      <a:pt x="274" y="63"/>
                    </a:lnTo>
                    <a:lnTo>
                      <a:pt x="309" y="54"/>
                    </a:lnTo>
                    <a:lnTo>
                      <a:pt x="338" y="49"/>
                    </a:lnTo>
                    <a:lnTo>
                      <a:pt x="372" y="49"/>
                    </a:lnTo>
                    <a:lnTo>
                      <a:pt x="372" y="49"/>
                    </a:lnTo>
                    <a:lnTo>
                      <a:pt x="402" y="49"/>
                    </a:lnTo>
                    <a:lnTo>
                      <a:pt x="436" y="54"/>
                    </a:lnTo>
                    <a:lnTo>
                      <a:pt x="465" y="63"/>
                    </a:lnTo>
                    <a:lnTo>
                      <a:pt x="495" y="73"/>
                    </a:lnTo>
                    <a:lnTo>
                      <a:pt x="524" y="88"/>
                    </a:lnTo>
                    <a:lnTo>
                      <a:pt x="548" y="102"/>
                    </a:lnTo>
                    <a:lnTo>
                      <a:pt x="597" y="142"/>
                    </a:lnTo>
                    <a:lnTo>
                      <a:pt x="636" y="190"/>
                    </a:lnTo>
                    <a:lnTo>
                      <a:pt x="651" y="215"/>
                    </a:lnTo>
                    <a:lnTo>
                      <a:pt x="666" y="244"/>
                    </a:lnTo>
                    <a:lnTo>
                      <a:pt x="676" y="274"/>
                    </a:lnTo>
                    <a:lnTo>
                      <a:pt x="685" y="303"/>
                    </a:lnTo>
                    <a:lnTo>
                      <a:pt x="690" y="332"/>
                    </a:lnTo>
                    <a:lnTo>
                      <a:pt x="690" y="367"/>
                    </a:lnTo>
                    <a:lnTo>
                      <a:pt x="739" y="367"/>
                    </a:lnTo>
                    <a:lnTo>
                      <a:pt x="739" y="367"/>
                    </a:lnTo>
                    <a:lnTo>
                      <a:pt x="739" y="327"/>
                    </a:lnTo>
                    <a:lnTo>
                      <a:pt x="734" y="293"/>
                    </a:lnTo>
                    <a:lnTo>
                      <a:pt x="724" y="259"/>
                    </a:lnTo>
                    <a:lnTo>
                      <a:pt x="710" y="225"/>
                    </a:lnTo>
                    <a:lnTo>
                      <a:pt x="695" y="190"/>
                    </a:lnTo>
                    <a:lnTo>
                      <a:pt x="676" y="161"/>
                    </a:lnTo>
                    <a:lnTo>
                      <a:pt x="656" y="132"/>
                    </a:lnTo>
                    <a:lnTo>
                      <a:pt x="632" y="107"/>
                    </a:lnTo>
                    <a:lnTo>
                      <a:pt x="607" y="83"/>
                    </a:lnTo>
                    <a:lnTo>
                      <a:pt x="578" y="63"/>
                    </a:lnTo>
                    <a:lnTo>
                      <a:pt x="548" y="44"/>
                    </a:lnTo>
                    <a:lnTo>
                      <a:pt x="514" y="29"/>
                    </a:lnTo>
                    <a:lnTo>
                      <a:pt x="480" y="14"/>
                    </a:lnTo>
                    <a:lnTo>
                      <a:pt x="446" y="5"/>
                    </a:lnTo>
                    <a:lnTo>
                      <a:pt x="407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33" y="0"/>
                    </a:lnTo>
                    <a:lnTo>
                      <a:pt x="299" y="5"/>
                    </a:lnTo>
                    <a:lnTo>
                      <a:pt x="260" y="14"/>
                    </a:lnTo>
                    <a:lnTo>
                      <a:pt x="226" y="29"/>
                    </a:lnTo>
                    <a:lnTo>
                      <a:pt x="196" y="44"/>
                    </a:lnTo>
                    <a:lnTo>
                      <a:pt x="167" y="63"/>
                    </a:lnTo>
                    <a:lnTo>
                      <a:pt x="137" y="83"/>
                    </a:lnTo>
                    <a:lnTo>
                      <a:pt x="108" y="107"/>
                    </a:lnTo>
                    <a:lnTo>
                      <a:pt x="89" y="132"/>
                    </a:lnTo>
                    <a:lnTo>
                      <a:pt x="64" y="161"/>
                    </a:lnTo>
                    <a:lnTo>
                      <a:pt x="45" y="190"/>
                    </a:lnTo>
                    <a:lnTo>
                      <a:pt x="30" y="225"/>
                    </a:lnTo>
                    <a:lnTo>
                      <a:pt x="20" y="259"/>
                    </a:lnTo>
                    <a:lnTo>
                      <a:pt x="10" y="293"/>
                    </a:lnTo>
                    <a:lnTo>
                      <a:pt x="5" y="327"/>
                    </a:lnTo>
                    <a:lnTo>
                      <a:pt x="0" y="367"/>
                    </a:lnTo>
                    <a:lnTo>
                      <a:pt x="54" y="36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2" name="Freeform 2073"/>
              <p:cNvSpPr>
                <a:spLocks/>
              </p:cNvSpPr>
              <p:nvPr/>
            </p:nvSpPr>
            <p:spPr bwMode="auto">
              <a:xfrm>
                <a:off x="2350" y="2040"/>
                <a:ext cx="460" cy="230"/>
              </a:xfrm>
              <a:custGeom>
                <a:avLst/>
                <a:gdLst>
                  <a:gd name="T0" fmla="*/ 30 w 460"/>
                  <a:gd name="T1" fmla="*/ 0 h 230"/>
                  <a:gd name="T2" fmla="*/ 30 w 460"/>
                  <a:gd name="T3" fmla="*/ 0 h 230"/>
                  <a:gd name="T4" fmla="*/ 35 w 460"/>
                  <a:gd name="T5" fmla="*/ 39 h 230"/>
                  <a:gd name="T6" fmla="*/ 44 w 460"/>
                  <a:gd name="T7" fmla="*/ 78 h 230"/>
                  <a:gd name="T8" fmla="*/ 64 w 460"/>
                  <a:gd name="T9" fmla="*/ 112 h 230"/>
                  <a:gd name="T10" fmla="*/ 88 w 460"/>
                  <a:gd name="T11" fmla="*/ 141 h 230"/>
                  <a:gd name="T12" fmla="*/ 118 w 460"/>
                  <a:gd name="T13" fmla="*/ 166 h 230"/>
                  <a:gd name="T14" fmla="*/ 152 w 460"/>
                  <a:gd name="T15" fmla="*/ 186 h 230"/>
                  <a:gd name="T16" fmla="*/ 186 w 460"/>
                  <a:gd name="T17" fmla="*/ 195 h 230"/>
                  <a:gd name="T18" fmla="*/ 230 w 460"/>
                  <a:gd name="T19" fmla="*/ 200 h 230"/>
                  <a:gd name="T20" fmla="*/ 230 w 460"/>
                  <a:gd name="T21" fmla="*/ 200 h 230"/>
                  <a:gd name="T22" fmla="*/ 269 w 460"/>
                  <a:gd name="T23" fmla="*/ 195 h 230"/>
                  <a:gd name="T24" fmla="*/ 309 w 460"/>
                  <a:gd name="T25" fmla="*/ 186 h 230"/>
                  <a:gd name="T26" fmla="*/ 338 w 460"/>
                  <a:gd name="T27" fmla="*/ 166 h 230"/>
                  <a:gd name="T28" fmla="*/ 372 w 460"/>
                  <a:gd name="T29" fmla="*/ 141 h 230"/>
                  <a:gd name="T30" fmla="*/ 392 w 460"/>
                  <a:gd name="T31" fmla="*/ 112 h 230"/>
                  <a:gd name="T32" fmla="*/ 411 w 460"/>
                  <a:gd name="T33" fmla="*/ 78 h 230"/>
                  <a:gd name="T34" fmla="*/ 426 w 460"/>
                  <a:gd name="T35" fmla="*/ 39 h 230"/>
                  <a:gd name="T36" fmla="*/ 426 w 460"/>
                  <a:gd name="T37" fmla="*/ 0 h 230"/>
                  <a:gd name="T38" fmla="*/ 460 w 460"/>
                  <a:gd name="T39" fmla="*/ 0 h 230"/>
                  <a:gd name="T40" fmla="*/ 460 w 460"/>
                  <a:gd name="T41" fmla="*/ 0 h 230"/>
                  <a:gd name="T42" fmla="*/ 455 w 460"/>
                  <a:gd name="T43" fmla="*/ 49 h 230"/>
                  <a:gd name="T44" fmla="*/ 441 w 460"/>
                  <a:gd name="T45" fmla="*/ 93 h 230"/>
                  <a:gd name="T46" fmla="*/ 421 w 460"/>
                  <a:gd name="T47" fmla="*/ 132 h 230"/>
                  <a:gd name="T48" fmla="*/ 392 w 460"/>
                  <a:gd name="T49" fmla="*/ 166 h 230"/>
                  <a:gd name="T50" fmla="*/ 357 w 460"/>
                  <a:gd name="T51" fmla="*/ 190 h 230"/>
                  <a:gd name="T52" fmla="*/ 318 w 460"/>
                  <a:gd name="T53" fmla="*/ 215 h 230"/>
                  <a:gd name="T54" fmla="*/ 274 w 460"/>
                  <a:gd name="T55" fmla="*/ 225 h 230"/>
                  <a:gd name="T56" fmla="*/ 230 w 460"/>
                  <a:gd name="T57" fmla="*/ 230 h 230"/>
                  <a:gd name="T58" fmla="*/ 230 w 460"/>
                  <a:gd name="T59" fmla="*/ 230 h 230"/>
                  <a:gd name="T60" fmla="*/ 181 w 460"/>
                  <a:gd name="T61" fmla="*/ 225 h 230"/>
                  <a:gd name="T62" fmla="*/ 137 w 460"/>
                  <a:gd name="T63" fmla="*/ 215 h 230"/>
                  <a:gd name="T64" fmla="*/ 98 w 460"/>
                  <a:gd name="T65" fmla="*/ 190 h 230"/>
                  <a:gd name="T66" fmla="*/ 64 w 460"/>
                  <a:gd name="T67" fmla="*/ 166 h 230"/>
                  <a:gd name="T68" fmla="*/ 39 w 460"/>
                  <a:gd name="T69" fmla="*/ 132 h 230"/>
                  <a:gd name="T70" fmla="*/ 15 w 460"/>
                  <a:gd name="T71" fmla="*/ 93 h 230"/>
                  <a:gd name="T72" fmla="*/ 5 w 460"/>
                  <a:gd name="T73" fmla="*/ 49 h 230"/>
                  <a:gd name="T74" fmla="*/ 0 w 460"/>
                  <a:gd name="T75" fmla="*/ 0 h 230"/>
                  <a:gd name="T76" fmla="*/ 30 w 460"/>
                  <a:gd name="T7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0"/>
                    </a:moveTo>
                    <a:lnTo>
                      <a:pt x="30" y="0"/>
                    </a:lnTo>
                    <a:lnTo>
                      <a:pt x="35" y="39"/>
                    </a:lnTo>
                    <a:lnTo>
                      <a:pt x="44" y="78"/>
                    </a:lnTo>
                    <a:lnTo>
                      <a:pt x="64" y="112"/>
                    </a:lnTo>
                    <a:lnTo>
                      <a:pt x="88" y="141"/>
                    </a:lnTo>
                    <a:lnTo>
                      <a:pt x="118" y="166"/>
                    </a:lnTo>
                    <a:lnTo>
                      <a:pt x="152" y="186"/>
                    </a:lnTo>
                    <a:lnTo>
                      <a:pt x="186" y="195"/>
                    </a:lnTo>
                    <a:lnTo>
                      <a:pt x="230" y="200"/>
                    </a:lnTo>
                    <a:lnTo>
                      <a:pt x="230" y="200"/>
                    </a:lnTo>
                    <a:lnTo>
                      <a:pt x="269" y="195"/>
                    </a:lnTo>
                    <a:lnTo>
                      <a:pt x="309" y="186"/>
                    </a:lnTo>
                    <a:lnTo>
                      <a:pt x="338" y="166"/>
                    </a:lnTo>
                    <a:lnTo>
                      <a:pt x="372" y="141"/>
                    </a:lnTo>
                    <a:lnTo>
                      <a:pt x="392" y="112"/>
                    </a:lnTo>
                    <a:lnTo>
                      <a:pt x="411" y="78"/>
                    </a:lnTo>
                    <a:lnTo>
                      <a:pt x="426" y="39"/>
                    </a:lnTo>
                    <a:lnTo>
                      <a:pt x="426" y="0"/>
                    </a:lnTo>
                    <a:lnTo>
                      <a:pt x="460" y="0"/>
                    </a:lnTo>
                    <a:lnTo>
                      <a:pt x="460" y="0"/>
                    </a:lnTo>
                    <a:lnTo>
                      <a:pt x="455" y="49"/>
                    </a:lnTo>
                    <a:lnTo>
                      <a:pt x="441" y="93"/>
                    </a:lnTo>
                    <a:lnTo>
                      <a:pt x="421" y="132"/>
                    </a:lnTo>
                    <a:lnTo>
                      <a:pt x="392" y="166"/>
                    </a:lnTo>
                    <a:lnTo>
                      <a:pt x="357" y="190"/>
                    </a:lnTo>
                    <a:lnTo>
                      <a:pt x="318" y="215"/>
                    </a:lnTo>
                    <a:lnTo>
                      <a:pt x="274" y="225"/>
                    </a:lnTo>
                    <a:lnTo>
                      <a:pt x="230" y="230"/>
                    </a:lnTo>
                    <a:lnTo>
                      <a:pt x="230" y="230"/>
                    </a:lnTo>
                    <a:lnTo>
                      <a:pt x="181" y="225"/>
                    </a:lnTo>
                    <a:lnTo>
                      <a:pt x="137" y="215"/>
                    </a:lnTo>
                    <a:lnTo>
                      <a:pt x="98" y="190"/>
                    </a:lnTo>
                    <a:lnTo>
                      <a:pt x="64" y="166"/>
                    </a:lnTo>
                    <a:lnTo>
                      <a:pt x="39" y="132"/>
                    </a:lnTo>
                    <a:lnTo>
                      <a:pt x="15" y="93"/>
                    </a:lnTo>
                    <a:lnTo>
                      <a:pt x="5" y="49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3" name="Freeform 2074"/>
              <p:cNvSpPr>
                <a:spLocks/>
              </p:cNvSpPr>
              <p:nvPr/>
            </p:nvSpPr>
            <p:spPr bwMode="auto">
              <a:xfrm>
                <a:off x="2350" y="1810"/>
                <a:ext cx="460" cy="230"/>
              </a:xfrm>
              <a:custGeom>
                <a:avLst/>
                <a:gdLst>
                  <a:gd name="T0" fmla="*/ 30 w 460"/>
                  <a:gd name="T1" fmla="*/ 230 h 230"/>
                  <a:gd name="T2" fmla="*/ 30 w 460"/>
                  <a:gd name="T3" fmla="*/ 230 h 230"/>
                  <a:gd name="T4" fmla="*/ 35 w 460"/>
                  <a:gd name="T5" fmla="*/ 190 h 230"/>
                  <a:gd name="T6" fmla="*/ 44 w 460"/>
                  <a:gd name="T7" fmla="*/ 151 h 230"/>
                  <a:gd name="T8" fmla="*/ 64 w 460"/>
                  <a:gd name="T9" fmla="*/ 117 h 230"/>
                  <a:gd name="T10" fmla="*/ 88 w 460"/>
                  <a:gd name="T11" fmla="*/ 88 h 230"/>
                  <a:gd name="T12" fmla="*/ 118 w 460"/>
                  <a:gd name="T13" fmla="*/ 63 h 230"/>
                  <a:gd name="T14" fmla="*/ 152 w 460"/>
                  <a:gd name="T15" fmla="*/ 49 h 230"/>
                  <a:gd name="T16" fmla="*/ 186 w 460"/>
                  <a:gd name="T17" fmla="*/ 34 h 230"/>
                  <a:gd name="T18" fmla="*/ 230 w 460"/>
                  <a:gd name="T19" fmla="*/ 29 h 230"/>
                  <a:gd name="T20" fmla="*/ 230 w 460"/>
                  <a:gd name="T21" fmla="*/ 29 h 230"/>
                  <a:gd name="T22" fmla="*/ 269 w 460"/>
                  <a:gd name="T23" fmla="*/ 34 h 230"/>
                  <a:gd name="T24" fmla="*/ 309 w 460"/>
                  <a:gd name="T25" fmla="*/ 49 h 230"/>
                  <a:gd name="T26" fmla="*/ 338 w 460"/>
                  <a:gd name="T27" fmla="*/ 63 h 230"/>
                  <a:gd name="T28" fmla="*/ 372 w 460"/>
                  <a:gd name="T29" fmla="*/ 88 h 230"/>
                  <a:gd name="T30" fmla="*/ 392 w 460"/>
                  <a:gd name="T31" fmla="*/ 117 h 230"/>
                  <a:gd name="T32" fmla="*/ 411 w 460"/>
                  <a:gd name="T33" fmla="*/ 151 h 230"/>
                  <a:gd name="T34" fmla="*/ 426 w 460"/>
                  <a:gd name="T35" fmla="*/ 190 h 230"/>
                  <a:gd name="T36" fmla="*/ 426 w 460"/>
                  <a:gd name="T37" fmla="*/ 230 h 230"/>
                  <a:gd name="T38" fmla="*/ 460 w 460"/>
                  <a:gd name="T39" fmla="*/ 230 h 230"/>
                  <a:gd name="T40" fmla="*/ 460 w 460"/>
                  <a:gd name="T41" fmla="*/ 230 h 230"/>
                  <a:gd name="T42" fmla="*/ 455 w 460"/>
                  <a:gd name="T43" fmla="*/ 186 h 230"/>
                  <a:gd name="T44" fmla="*/ 441 w 460"/>
                  <a:gd name="T45" fmla="*/ 142 h 230"/>
                  <a:gd name="T46" fmla="*/ 421 w 460"/>
                  <a:gd name="T47" fmla="*/ 102 h 230"/>
                  <a:gd name="T48" fmla="*/ 392 w 460"/>
                  <a:gd name="T49" fmla="*/ 68 h 230"/>
                  <a:gd name="T50" fmla="*/ 357 w 460"/>
                  <a:gd name="T51" fmla="*/ 39 h 230"/>
                  <a:gd name="T52" fmla="*/ 318 w 460"/>
                  <a:gd name="T53" fmla="*/ 19 h 230"/>
                  <a:gd name="T54" fmla="*/ 274 w 460"/>
                  <a:gd name="T55" fmla="*/ 5 h 230"/>
                  <a:gd name="T56" fmla="*/ 230 w 460"/>
                  <a:gd name="T57" fmla="*/ 0 h 230"/>
                  <a:gd name="T58" fmla="*/ 230 w 460"/>
                  <a:gd name="T59" fmla="*/ 0 h 230"/>
                  <a:gd name="T60" fmla="*/ 181 w 460"/>
                  <a:gd name="T61" fmla="*/ 5 h 230"/>
                  <a:gd name="T62" fmla="*/ 137 w 460"/>
                  <a:gd name="T63" fmla="*/ 19 h 230"/>
                  <a:gd name="T64" fmla="*/ 98 w 460"/>
                  <a:gd name="T65" fmla="*/ 39 h 230"/>
                  <a:gd name="T66" fmla="*/ 64 w 460"/>
                  <a:gd name="T67" fmla="*/ 68 h 230"/>
                  <a:gd name="T68" fmla="*/ 39 w 460"/>
                  <a:gd name="T69" fmla="*/ 102 h 230"/>
                  <a:gd name="T70" fmla="*/ 15 w 460"/>
                  <a:gd name="T71" fmla="*/ 142 h 230"/>
                  <a:gd name="T72" fmla="*/ 5 w 460"/>
                  <a:gd name="T73" fmla="*/ 186 h 230"/>
                  <a:gd name="T74" fmla="*/ 0 w 460"/>
                  <a:gd name="T75" fmla="*/ 230 h 230"/>
                  <a:gd name="T76" fmla="*/ 30 w 460"/>
                  <a:gd name="T77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230"/>
                    </a:moveTo>
                    <a:lnTo>
                      <a:pt x="30" y="230"/>
                    </a:lnTo>
                    <a:lnTo>
                      <a:pt x="35" y="190"/>
                    </a:lnTo>
                    <a:lnTo>
                      <a:pt x="44" y="151"/>
                    </a:lnTo>
                    <a:lnTo>
                      <a:pt x="64" y="117"/>
                    </a:lnTo>
                    <a:lnTo>
                      <a:pt x="88" y="88"/>
                    </a:lnTo>
                    <a:lnTo>
                      <a:pt x="118" y="63"/>
                    </a:lnTo>
                    <a:lnTo>
                      <a:pt x="152" y="49"/>
                    </a:lnTo>
                    <a:lnTo>
                      <a:pt x="186" y="34"/>
                    </a:lnTo>
                    <a:lnTo>
                      <a:pt x="230" y="29"/>
                    </a:lnTo>
                    <a:lnTo>
                      <a:pt x="230" y="29"/>
                    </a:lnTo>
                    <a:lnTo>
                      <a:pt x="269" y="34"/>
                    </a:lnTo>
                    <a:lnTo>
                      <a:pt x="309" y="49"/>
                    </a:lnTo>
                    <a:lnTo>
                      <a:pt x="338" y="63"/>
                    </a:lnTo>
                    <a:lnTo>
                      <a:pt x="372" y="88"/>
                    </a:lnTo>
                    <a:lnTo>
                      <a:pt x="392" y="117"/>
                    </a:lnTo>
                    <a:lnTo>
                      <a:pt x="411" y="151"/>
                    </a:lnTo>
                    <a:lnTo>
                      <a:pt x="426" y="190"/>
                    </a:lnTo>
                    <a:lnTo>
                      <a:pt x="426" y="230"/>
                    </a:lnTo>
                    <a:lnTo>
                      <a:pt x="460" y="230"/>
                    </a:lnTo>
                    <a:lnTo>
                      <a:pt x="460" y="230"/>
                    </a:lnTo>
                    <a:lnTo>
                      <a:pt x="455" y="186"/>
                    </a:lnTo>
                    <a:lnTo>
                      <a:pt x="441" y="142"/>
                    </a:lnTo>
                    <a:lnTo>
                      <a:pt x="421" y="102"/>
                    </a:lnTo>
                    <a:lnTo>
                      <a:pt x="392" y="68"/>
                    </a:lnTo>
                    <a:lnTo>
                      <a:pt x="357" y="39"/>
                    </a:lnTo>
                    <a:lnTo>
                      <a:pt x="318" y="19"/>
                    </a:lnTo>
                    <a:lnTo>
                      <a:pt x="274" y="5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181" y="5"/>
                    </a:lnTo>
                    <a:lnTo>
                      <a:pt x="137" y="19"/>
                    </a:lnTo>
                    <a:lnTo>
                      <a:pt x="98" y="39"/>
                    </a:lnTo>
                    <a:lnTo>
                      <a:pt x="64" y="68"/>
                    </a:lnTo>
                    <a:lnTo>
                      <a:pt x="39" y="102"/>
                    </a:lnTo>
                    <a:lnTo>
                      <a:pt x="15" y="142"/>
                    </a:lnTo>
                    <a:lnTo>
                      <a:pt x="5" y="186"/>
                    </a:lnTo>
                    <a:lnTo>
                      <a:pt x="0" y="230"/>
                    </a:lnTo>
                    <a:lnTo>
                      <a:pt x="30" y="23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4" name="Freeform 2075"/>
              <p:cNvSpPr>
                <a:spLocks/>
              </p:cNvSpPr>
              <p:nvPr/>
            </p:nvSpPr>
            <p:spPr bwMode="auto">
              <a:xfrm>
                <a:off x="2463" y="2040"/>
                <a:ext cx="230" cy="117"/>
              </a:xfrm>
              <a:custGeom>
                <a:avLst/>
                <a:gdLst>
                  <a:gd name="T0" fmla="*/ 15 w 230"/>
                  <a:gd name="T1" fmla="*/ 0 h 117"/>
                  <a:gd name="T2" fmla="*/ 15 w 230"/>
                  <a:gd name="T3" fmla="*/ 0 h 117"/>
                  <a:gd name="T4" fmla="*/ 19 w 230"/>
                  <a:gd name="T5" fmla="*/ 19 h 117"/>
                  <a:gd name="T6" fmla="*/ 24 w 230"/>
                  <a:gd name="T7" fmla="*/ 39 h 117"/>
                  <a:gd name="T8" fmla="*/ 34 w 230"/>
                  <a:gd name="T9" fmla="*/ 58 h 117"/>
                  <a:gd name="T10" fmla="*/ 44 w 230"/>
                  <a:gd name="T11" fmla="*/ 73 h 117"/>
                  <a:gd name="T12" fmla="*/ 59 w 230"/>
                  <a:gd name="T13" fmla="*/ 83 h 117"/>
                  <a:gd name="T14" fmla="*/ 78 w 230"/>
                  <a:gd name="T15" fmla="*/ 93 h 117"/>
                  <a:gd name="T16" fmla="*/ 98 w 230"/>
                  <a:gd name="T17" fmla="*/ 97 h 117"/>
                  <a:gd name="T18" fmla="*/ 117 w 230"/>
                  <a:gd name="T19" fmla="*/ 102 h 117"/>
                  <a:gd name="T20" fmla="*/ 117 w 230"/>
                  <a:gd name="T21" fmla="*/ 102 h 117"/>
                  <a:gd name="T22" fmla="*/ 137 w 230"/>
                  <a:gd name="T23" fmla="*/ 97 h 117"/>
                  <a:gd name="T24" fmla="*/ 156 w 230"/>
                  <a:gd name="T25" fmla="*/ 93 h 117"/>
                  <a:gd name="T26" fmla="*/ 171 w 230"/>
                  <a:gd name="T27" fmla="*/ 83 h 117"/>
                  <a:gd name="T28" fmla="*/ 186 w 230"/>
                  <a:gd name="T29" fmla="*/ 73 h 117"/>
                  <a:gd name="T30" fmla="*/ 200 w 230"/>
                  <a:gd name="T31" fmla="*/ 58 h 117"/>
                  <a:gd name="T32" fmla="*/ 205 w 230"/>
                  <a:gd name="T33" fmla="*/ 39 h 117"/>
                  <a:gd name="T34" fmla="*/ 215 w 230"/>
                  <a:gd name="T35" fmla="*/ 19 h 117"/>
                  <a:gd name="T36" fmla="*/ 215 w 230"/>
                  <a:gd name="T37" fmla="*/ 0 h 117"/>
                  <a:gd name="T38" fmla="*/ 230 w 230"/>
                  <a:gd name="T39" fmla="*/ 0 h 117"/>
                  <a:gd name="T40" fmla="*/ 230 w 230"/>
                  <a:gd name="T41" fmla="*/ 0 h 117"/>
                  <a:gd name="T42" fmla="*/ 230 w 230"/>
                  <a:gd name="T43" fmla="*/ 24 h 117"/>
                  <a:gd name="T44" fmla="*/ 220 w 230"/>
                  <a:gd name="T45" fmla="*/ 44 h 117"/>
                  <a:gd name="T46" fmla="*/ 210 w 230"/>
                  <a:gd name="T47" fmla="*/ 63 h 117"/>
                  <a:gd name="T48" fmla="*/ 196 w 230"/>
                  <a:gd name="T49" fmla="*/ 83 h 117"/>
                  <a:gd name="T50" fmla="*/ 181 w 230"/>
                  <a:gd name="T51" fmla="*/ 97 h 117"/>
                  <a:gd name="T52" fmla="*/ 161 w 230"/>
                  <a:gd name="T53" fmla="*/ 107 h 117"/>
                  <a:gd name="T54" fmla="*/ 137 w 230"/>
                  <a:gd name="T55" fmla="*/ 112 h 117"/>
                  <a:gd name="T56" fmla="*/ 117 w 230"/>
                  <a:gd name="T57" fmla="*/ 117 h 117"/>
                  <a:gd name="T58" fmla="*/ 117 w 230"/>
                  <a:gd name="T59" fmla="*/ 117 h 117"/>
                  <a:gd name="T60" fmla="*/ 93 w 230"/>
                  <a:gd name="T61" fmla="*/ 112 h 117"/>
                  <a:gd name="T62" fmla="*/ 73 w 230"/>
                  <a:gd name="T63" fmla="*/ 107 h 117"/>
                  <a:gd name="T64" fmla="*/ 54 w 230"/>
                  <a:gd name="T65" fmla="*/ 97 h 117"/>
                  <a:gd name="T66" fmla="*/ 34 w 230"/>
                  <a:gd name="T67" fmla="*/ 83 h 117"/>
                  <a:gd name="T68" fmla="*/ 19 w 230"/>
                  <a:gd name="T69" fmla="*/ 63 h 117"/>
                  <a:gd name="T70" fmla="*/ 10 w 230"/>
                  <a:gd name="T71" fmla="*/ 44 h 117"/>
                  <a:gd name="T72" fmla="*/ 5 w 230"/>
                  <a:gd name="T73" fmla="*/ 24 h 117"/>
                  <a:gd name="T74" fmla="*/ 0 w 230"/>
                  <a:gd name="T75" fmla="*/ 0 h 117"/>
                  <a:gd name="T76" fmla="*/ 15 w 230"/>
                  <a:gd name="T7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7">
                    <a:moveTo>
                      <a:pt x="15" y="0"/>
                    </a:moveTo>
                    <a:lnTo>
                      <a:pt x="15" y="0"/>
                    </a:lnTo>
                    <a:lnTo>
                      <a:pt x="19" y="19"/>
                    </a:lnTo>
                    <a:lnTo>
                      <a:pt x="24" y="39"/>
                    </a:lnTo>
                    <a:lnTo>
                      <a:pt x="34" y="58"/>
                    </a:lnTo>
                    <a:lnTo>
                      <a:pt x="44" y="73"/>
                    </a:lnTo>
                    <a:lnTo>
                      <a:pt x="59" y="83"/>
                    </a:lnTo>
                    <a:lnTo>
                      <a:pt x="78" y="93"/>
                    </a:lnTo>
                    <a:lnTo>
                      <a:pt x="98" y="97"/>
                    </a:lnTo>
                    <a:lnTo>
                      <a:pt x="117" y="102"/>
                    </a:lnTo>
                    <a:lnTo>
                      <a:pt x="117" y="102"/>
                    </a:lnTo>
                    <a:lnTo>
                      <a:pt x="137" y="97"/>
                    </a:lnTo>
                    <a:lnTo>
                      <a:pt x="156" y="93"/>
                    </a:lnTo>
                    <a:lnTo>
                      <a:pt x="171" y="83"/>
                    </a:lnTo>
                    <a:lnTo>
                      <a:pt x="186" y="73"/>
                    </a:lnTo>
                    <a:lnTo>
                      <a:pt x="200" y="58"/>
                    </a:lnTo>
                    <a:lnTo>
                      <a:pt x="205" y="3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24"/>
                    </a:lnTo>
                    <a:lnTo>
                      <a:pt x="220" y="44"/>
                    </a:lnTo>
                    <a:lnTo>
                      <a:pt x="210" y="63"/>
                    </a:lnTo>
                    <a:lnTo>
                      <a:pt x="196" y="83"/>
                    </a:lnTo>
                    <a:lnTo>
                      <a:pt x="181" y="97"/>
                    </a:lnTo>
                    <a:lnTo>
                      <a:pt x="161" y="107"/>
                    </a:lnTo>
                    <a:lnTo>
                      <a:pt x="137" y="112"/>
                    </a:lnTo>
                    <a:lnTo>
                      <a:pt x="117" y="117"/>
                    </a:lnTo>
                    <a:lnTo>
                      <a:pt x="117" y="117"/>
                    </a:lnTo>
                    <a:lnTo>
                      <a:pt x="93" y="112"/>
                    </a:lnTo>
                    <a:lnTo>
                      <a:pt x="73" y="107"/>
                    </a:lnTo>
                    <a:lnTo>
                      <a:pt x="54" y="97"/>
                    </a:lnTo>
                    <a:lnTo>
                      <a:pt x="34" y="83"/>
                    </a:lnTo>
                    <a:lnTo>
                      <a:pt x="19" y="63"/>
                    </a:lnTo>
                    <a:lnTo>
                      <a:pt x="10" y="44"/>
                    </a:lnTo>
                    <a:lnTo>
                      <a:pt x="5" y="24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5" name="Freeform 2076"/>
              <p:cNvSpPr>
                <a:spLocks/>
              </p:cNvSpPr>
              <p:nvPr/>
            </p:nvSpPr>
            <p:spPr bwMode="auto">
              <a:xfrm>
                <a:off x="2463" y="1927"/>
                <a:ext cx="230" cy="113"/>
              </a:xfrm>
              <a:custGeom>
                <a:avLst/>
                <a:gdLst>
                  <a:gd name="T0" fmla="*/ 15 w 230"/>
                  <a:gd name="T1" fmla="*/ 113 h 113"/>
                  <a:gd name="T2" fmla="*/ 15 w 230"/>
                  <a:gd name="T3" fmla="*/ 113 h 113"/>
                  <a:gd name="T4" fmla="*/ 19 w 230"/>
                  <a:gd name="T5" fmla="*/ 93 h 113"/>
                  <a:gd name="T6" fmla="*/ 24 w 230"/>
                  <a:gd name="T7" fmla="*/ 73 h 113"/>
                  <a:gd name="T8" fmla="*/ 34 w 230"/>
                  <a:gd name="T9" fmla="*/ 59 h 113"/>
                  <a:gd name="T10" fmla="*/ 44 w 230"/>
                  <a:gd name="T11" fmla="*/ 44 h 113"/>
                  <a:gd name="T12" fmla="*/ 59 w 230"/>
                  <a:gd name="T13" fmla="*/ 29 h 113"/>
                  <a:gd name="T14" fmla="*/ 78 w 230"/>
                  <a:gd name="T15" fmla="*/ 20 h 113"/>
                  <a:gd name="T16" fmla="*/ 98 w 230"/>
                  <a:gd name="T17" fmla="*/ 15 h 113"/>
                  <a:gd name="T18" fmla="*/ 117 w 230"/>
                  <a:gd name="T19" fmla="*/ 15 h 113"/>
                  <a:gd name="T20" fmla="*/ 117 w 230"/>
                  <a:gd name="T21" fmla="*/ 15 h 113"/>
                  <a:gd name="T22" fmla="*/ 137 w 230"/>
                  <a:gd name="T23" fmla="*/ 15 h 113"/>
                  <a:gd name="T24" fmla="*/ 156 w 230"/>
                  <a:gd name="T25" fmla="*/ 20 h 113"/>
                  <a:gd name="T26" fmla="*/ 171 w 230"/>
                  <a:gd name="T27" fmla="*/ 29 h 113"/>
                  <a:gd name="T28" fmla="*/ 186 w 230"/>
                  <a:gd name="T29" fmla="*/ 44 h 113"/>
                  <a:gd name="T30" fmla="*/ 200 w 230"/>
                  <a:gd name="T31" fmla="*/ 59 h 113"/>
                  <a:gd name="T32" fmla="*/ 205 w 230"/>
                  <a:gd name="T33" fmla="*/ 73 h 113"/>
                  <a:gd name="T34" fmla="*/ 215 w 230"/>
                  <a:gd name="T35" fmla="*/ 93 h 113"/>
                  <a:gd name="T36" fmla="*/ 215 w 230"/>
                  <a:gd name="T37" fmla="*/ 113 h 113"/>
                  <a:gd name="T38" fmla="*/ 230 w 230"/>
                  <a:gd name="T39" fmla="*/ 113 h 113"/>
                  <a:gd name="T40" fmla="*/ 230 w 230"/>
                  <a:gd name="T41" fmla="*/ 113 h 113"/>
                  <a:gd name="T42" fmla="*/ 230 w 230"/>
                  <a:gd name="T43" fmla="*/ 88 h 113"/>
                  <a:gd name="T44" fmla="*/ 220 w 230"/>
                  <a:gd name="T45" fmla="*/ 69 h 113"/>
                  <a:gd name="T46" fmla="*/ 210 w 230"/>
                  <a:gd name="T47" fmla="*/ 49 h 113"/>
                  <a:gd name="T48" fmla="*/ 196 w 230"/>
                  <a:gd name="T49" fmla="*/ 34 h 113"/>
                  <a:gd name="T50" fmla="*/ 181 w 230"/>
                  <a:gd name="T51" fmla="*/ 20 h 113"/>
                  <a:gd name="T52" fmla="*/ 161 w 230"/>
                  <a:gd name="T53" fmla="*/ 10 h 113"/>
                  <a:gd name="T54" fmla="*/ 137 w 230"/>
                  <a:gd name="T55" fmla="*/ 0 h 113"/>
                  <a:gd name="T56" fmla="*/ 117 w 230"/>
                  <a:gd name="T57" fmla="*/ 0 h 113"/>
                  <a:gd name="T58" fmla="*/ 117 w 230"/>
                  <a:gd name="T59" fmla="*/ 0 h 113"/>
                  <a:gd name="T60" fmla="*/ 93 w 230"/>
                  <a:gd name="T61" fmla="*/ 0 h 113"/>
                  <a:gd name="T62" fmla="*/ 73 w 230"/>
                  <a:gd name="T63" fmla="*/ 10 h 113"/>
                  <a:gd name="T64" fmla="*/ 54 w 230"/>
                  <a:gd name="T65" fmla="*/ 20 h 113"/>
                  <a:gd name="T66" fmla="*/ 34 w 230"/>
                  <a:gd name="T67" fmla="*/ 34 h 113"/>
                  <a:gd name="T68" fmla="*/ 19 w 230"/>
                  <a:gd name="T69" fmla="*/ 49 h 113"/>
                  <a:gd name="T70" fmla="*/ 10 w 230"/>
                  <a:gd name="T71" fmla="*/ 69 h 113"/>
                  <a:gd name="T72" fmla="*/ 5 w 230"/>
                  <a:gd name="T73" fmla="*/ 88 h 113"/>
                  <a:gd name="T74" fmla="*/ 0 w 230"/>
                  <a:gd name="T75" fmla="*/ 113 h 113"/>
                  <a:gd name="T76" fmla="*/ 15 w 230"/>
                  <a:gd name="T7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3">
                    <a:moveTo>
                      <a:pt x="15" y="113"/>
                    </a:moveTo>
                    <a:lnTo>
                      <a:pt x="15" y="113"/>
                    </a:lnTo>
                    <a:lnTo>
                      <a:pt x="19" y="93"/>
                    </a:lnTo>
                    <a:lnTo>
                      <a:pt x="24" y="73"/>
                    </a:lnTo>
                    <a:lnTo>
                      <a:pt x="34" y="59"/>
                    </a:lnTo>
                    <a:lnTo>
                      <a:pt x="44" y="44"/>
                    </a:lnTo>
                    <a:lnTo>
                      <a:pt x="59" y="29"/>
                    </a:lnTo>
                    <a:lnTo>
                      <a:pt x="78" y="20"/>
                    </a:lnTo>
                    <a:lnTo>
                      <a:pt x="98" y="15"/>
                    </a:lnTo>
                    <a:lnTo>
                      <a:pt x="117" y="15"/>
                    </a:lnTo>
                    <a:lnTo>
                      <a:pt x="117" y="15"/>
                    </a:lnTo>
                    <a:lnTo>
                      <a:pt x="137" y="15"/>
                    </a:lnTo>
                    <a:lnTo>
                      <a:pt x="156" y="20"/>
                    </a:lnTo>
                    <a:lnTo>
                      <a:pt x="171" y="29"/>
                    </a:lnTo>
                    <a:lnTo>
                      <a:pt x="186" y="44"/>
                    </a:lnTo>
                    <a:lnTo>
                      <a:pt x="200" y="59"/>
                    </a:lnTo>
                    <a:lnTo>
                      <a:pt x="205" y="73"/>
                    </a:lnTo>
                    <a:lnTo>
                      <a:pt x="215" y="93"/>
                    </a:lnTo>
                    <a:lnTo>
                      <a:pt x="215" y="113"/>
                    </a:lnTo>
                    <a:lnTo>
                      <a:pt x="230" y="113"/>
                    </a:lnTo>
                    <a:lnTo>
                      <a:pt x="230" y="113"/>
                    </a:lnTo>
                    <a:lnTo>
                      <a:pt x="230" y="88"/>
                    </a:lnTo>
                    <a:lnTo>
                      <a:pt x="220" y="69"/>
                    </a:lnTo>
                    <a:lnTo>
                      <a:pt x="210" y="49"/>
                    </a:lnTo>
                    <a:lnTo>
                      <a:pt x="196" y="34"/>
                    </a:lnTo>
                    <a:lnTo>
                      <a:pt x="181" y="20"/>
                    </a:lnTo>
                    <a:lnTo>
                      <a:pt x="161" y="10"/>
                    </a:lnTo>
                    <a:lnTo>
                      <a:pt x="13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73" y="10"/>
                    </a:lnTo>
                    <a:lnTo>
                      <a:pt x="54" y="20"/>
                    </a:lnTo>
                    <a:lnTo>
                      <a:pt x="34" y="34"/>
                    </a:lnTo>
                    <a:lnTo>
                      <a:pt x="19" y="49"/>
                    </a:lnTo>
                    <a:lnTo>
                      <a:pt x="10" y="69"/>
                    </a:lnTo>
                    <a:lnTo>
                      <a:pt x="5" y="88"/>
                    </a:lnTo>
                    <a:lnTo>
                      <a:pt x="0" y="113"/>
                    </a:lnTo>
                    <a:lnTo>
                      <a:pt x="15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6" name="Rectangle 2077"/>
              <p:cNvSpPr>
                <a:spLocks noChangeArrowheads="1"/>
              </p:cNvSpPr>
              <p:nvPr/>
            </p:nvSpPr>
            <p:spPr bwMode="auto">
              <a:xfrm>
                <a:off x="2150" y="2030"/>
                <a:ext cx="171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7" name="Rectangle 2078"/>
              <p:cNvSpPr>
                <a:spLocks noChangeArrowheads="1"/>
              </p:cNvSpPr>
              <p:nvPr/>
            </p:nvSpPr>
            <p:spPr bwMode="auto">
              <a:xfrm>
                <a:off x="2840" y="2030"/>
                <a:ext cx="166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8" name="Rectangle 2079"/>
              <p:cNvSpPr>
                <a:spLocks noChangeArrowheads="1"/>
              </p:cNvSpPr>
              <p:nvPr/>
            </p:nvSpPr>
            <p:spPr bwMode="auto">
              <a:xfrm>
                <a:off x="2570" y="1609"/>
                <a:ext cx="15" cy="17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9" name="Rectangle 2080"/>
              <p:cNvSpPr>
                <a:spLocks noChangeArrowheads="1"/>
              </p:cNvSpPr>
              <p:nvPr/>
            </p:nvSpPr>
            <p:spPr bwMode="auto">
              <a:xfrm>
                <a:off x="2570" y="2299"/>
                <a:ext cx="15" cy="16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0" name="Freeform 2081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1" name="Freeform 2082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2" name="Freeform 2083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3" name="Freeform 2084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4" name="Freeform 2085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5" name="Freeform 2086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6" name="Freeform 2087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7" name="Freeform 2088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8" name="Freeform 2089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9" name="Freeform 2090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0" name="Freeform 2091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1" name="Freeform 2092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2" name="Freeform 2093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3" name="Freeform 2094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4" name="Freeform 2095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5" name="Freeform 2096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6" name="Freeform 2097"/>
              <p:cNvSpPr>
                <a:spLocks/>
              </p:cNvSpPr>
              <p:nvPr/>
            </p:nvSpPr>
            <p:spPr bwMode="auto">
              <a:xfrm>
                <a:off x="2345" y="1487"/>
                <a:ext cx="690" cy="699"/>
              </a:xfrm>
              <a:custGeom>
                <a:avLst/>
                <a:gdLst>
                  <a:gd name="T0" fmla="*/ 690 w 690"/>
                  <a:gd name="T1" fmla="*/ 63 h 699"/>
                  <a:gd name="T2" fmla="*/ 245 w 690"/>
                  <a:gd name="T3" fmla="*/ 699 h 699"/>
                  <a:gd name="T4" fmla="*/ 0 w 690"/>
                  <a:gd name="T5" fmla="*/ 445 h 699"/>
                  <a:gd name="T6" fmla="*/ 74 w 690"/>
                  <a:gd name="T7" fmla="*/ 381 h 699"/>
                  <a:gd name="T8" fmla="*/ 245 w 690"/>
                  <a:gd name="T9" fmla="*/ 616 h 699"/>
                  <a:gd name="T10" fmla="*/ 612 w 690"/>
                  <a:gd name="T11" fmla="*/ 0 h 699"/>
                  <a:gd name="T12" fmla="*/ 690 w 690"/>
                  <a:gd name="T13" fmla="*/ 63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0" h="699">
                    <a:moveTo>
                      <a:pt x="690" y="63"/>
                    </a:moveTo>
                    <a:lnTo>
                      <a:pt x="245" y="699"/>
                    </a:lnTo>
                    <a:lnTo>
                      <a:pt x="0" y="445"/>
                    </a:lnTo>
                    <a:lnTo>
                      <a:pt x="74" y="381"/>
                    </a:lnTo>
                    <a:lnTo>
                      <a:pt x="245" y="616"/>
                    </a:lnTo>
                    <a:lnTo>
                      <a:pt x="612" y="0"/>
                    </a:lnTo>
                    <a:lnTo>
                      <a:pt x="690" y="6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7" name="Freeform 2098"/>
              <p:cNvSpPr>
                <a:spLocks/>
              </p:cNvSpPr>
              <p:nvPr/>
            </p:nvSpPr>
            <p:spPr bwMode="auto">
              <a:xfrm>
                <a:off x="2345" y="1550"/>
                <a:ext cx="690" cy="636"/>
              </a:xfrm>
              <a:custGeom>
                <a:avLst/>
                <a:gdLst>
                  <a:gd name="T0" fmla="*/ 690 w 690"/>
                  <a:gd name="T1" fmla="*/ 0 h 636"/>
                  <a:gd name="T2" fmla="*/ 245 w 690"/>
                  <a:gd name="T3" fmla="*/ 636 h 636"/>
                  <a:gd name="T4" fmla="*/ 0 w 690"/>
                  <a:gd name="T5" fmla="*/ 382 h 636"/>
                  <a:gd name="T6" fmla="*/ 240 w 690"/>
                  <a:gd name="T7" fmla="*/ 592 h 636"/>
                  <a:gd name="T8" fmla="*/ 690 w 690"/>
                  <a:gd name="T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0" h="636">
                    <a:moveTo>
                      <a:pt x="690" y="0"/>
                    </a:moveTo>
                    <a:lnTo>
                      <a:pt x="245" y="636"/>
                    </a:lnTo>
                    <a:lnTo>
                      <a:pt x="0" y="382"/>
                    </a:lnTo>
                    <a:lnTo>
                      <a:pt x="240" y="592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</p:grpSp>
      </p:grpSp>
      <p:pic>
        <p:nvPicPr>
          <p:cNvPr id="178181" name="Picture 5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3413" y="1722584"/>
            <a:ext cx="6371035" cy="3650570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olid"/>
            <a:miter lim="800000"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83" name="McKSticker"/>
          <p:cNvGrpSpPr/>
          <p:nvPr/>
        </p:nvGrpSpPr>
        <p:grpSpPr>
          <a:xfrm>
            <a:off x="6381702" y="1387714"/>
            <a:ext cx="2366482" cy="181588"/>
            <a:chOff x="6374293" y="285750"/>
            <a:chExt cx="2366482" cy="181588"/>
          </a:xfrm>
        </p:grpSpPr>
        <p:sp>
          <p:nvSpPr>
            <p:cNvPr id="84" name="StickerRectangle"/>
            <p:cNvSpPr>
              <a:spLocks noChangeArrowheads="1"/>
            </p:cNvSpPr>
            <p:nvPr/>
          </p:nvSpPr>
          <p:spPr bwMode="auto">
            <a:xfrm>
              <a:off x="6374293" y="285750"/>
              <a:ext cx="2366482" cy="1815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000" dirty="0" smtClean="0">
                  <a:solidFill>
                    <a:srgbClr val="808080"/>
                  </a:solidFill>
                  <a:latin typeface="+mn-lt"/>
                </a:rPr>
                <a:t>ПРИМЕР ЗАПОЛНЕННОГО ШАБЛОНА</a:t>
              </a:r>
              <a:endParaRPr lang="en-US" sz="10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85" name="AutoShape 31"/>
            <p:cNvCxnSpPr>
              <a:cxnSpLocks noChangeShapeType="1"/>
              <a:stCxn id="84" idx="2"/>
              <a:endCxn id="84" idx="4"/>
            </p:cNvCxnSpPr>
            <p:nvPr/>
          </p:nvCxnSpPr>
          <p:spPr bwMode="auto">
            <a:xfrm>
              <a:off x="6374293" y="285750"/>
              <a:ext cx="0" cy="18158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6" name="AutoShape 32"/>
            <p:cNvCxnSpPr>
              <a:cxnSpLocks noChangeShapeType="1"/>
              <a:stCxn id="84" idx="4"/>
              <a:endCxn id="84" idx="6"/>
            </p:cNvCxnSpPr>
            <p:nvPr/>
          </p:nvCxnSpPr>
          <p:spPr bwMode="auto">
            <a:xfrm>
              <a:off x="6374293" y="467338"/>
              <a:ext cx="236648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03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106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7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Открытие и подготовка ПСР-проекта</a:t>
              </a:r>
              <a:endParaRPr lang="ru-RU" sz="700" b="1" dirty="0"/>
            </a:p>
          </p:txBody>
        </p:sp>
      </p:grpSp>
      <p:grpSp>
        <p:nvGrpSpPr>
          <p:cNvPr id="108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109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0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111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112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3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114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5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16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Закрепление результатов и закрытие ПСР-проекта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17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8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9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20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5484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" name="Object 13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52771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90" name="think-cell Slide" r:id="rId10" imgW="270" imgH="270" progId="TCLayout.ActiveDocument.1">
                  <p:embed/>
                </p:oleObj>
              </mc:Choice>
              <mc:Fallback>
                <p:oleObj name="think-cell Slide" r:id="rId1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330438"/>
            <a:ext cx="6681176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Пояснения к реализации ПСР-проекта</a:t>
            </a:r>
            <a:endParaRPr lang="ru-RU" dirty="0"/>
          </a:p>
        </p:txBody>
      </p:sp>
      <p:sp>
        <p:nvSpPr>
          <p:cNvPr id="10" name="Rectangle 9"/>
          <p:cNvSpPr>
            <a:spLocks/>
          </p:cNvSpPr>
          <p:nvPr/>
        </p:nvSpPr>
        <p:spPr>
          <a:xfrm>
            <a:off x="304711" y="1860698"/>
            <a:ext cx="8286389" cy="3678865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491605" y="2171222"/>
            <a:ext cx="7971904" cy="1477328"/>
            <a:chOff x="321491" y="3310484"/>
            <a:chExt cx="7971904" cy="1477328"/>
          </a:xfrm>
        </p:grpSpPr>
        <p:grpSp>
          <p:nvGrpSpPr>
            <p:cNvPr id="119" name="Group 118"/>
            <p:cNvGrpSpPr/>
            <p:nvPr>
              <p:custDataLst>
                <p:tags r:id="rId6"/>
              </p:custDataLst>
            </p:nvPr>
          </p:nvGrpSpPr>
          <p:grpSpPr>
            <a:xfrm>
              <a:off x="321491" y="3325466"/>
              <a:ext cx="1879452" cy="1216215"/>
              <a:chOff x="321491" y="3325466"/>
              <a:chExt cx="1879452" cy="1216215"/>
            </a:xfrm>
          </p:grpSpPr>
          <p:sp>
            <p:nvSpPr>
              <p:cNvPr id="13" name="Freeform 12"/>
              <p:cNvSpPr/>
              <p:nvPr>
                <p:custDataLst>
                  <p:tags r:id="rId7"/>
                </p:custDataLst>
              </p:nvPr>
            </p:nvSpPr>
            <p:spPr bwMode="auto">
              <a:xfrm>
                <a:off x="321491" y="3325466"/>
                <a:ext cx="1879452" cy="1216215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70426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1"/>
                  <a:gd name="connsiteX1" fmla="*/ 1704267 w 1828800"/>
                  <a:gd name="connsiteY1" fmla="*/ 0 h 914401"/>
                  <a:gd name="connsiteX2" fmla="*/ 1828800 w 1828800"/>
                  <a:gd name="connsiteY2" fmla="*/ 457200 h 914401"/>
                  <a:gd name="connsiteX3" fmla="*/ 1704267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704267 w 1828800"/>
                  <a:gd name="connsiteY1" fmla="*/ 0 h 914401"/>
                  <a:gd name="connsiteX2" fmla="*/ 1828800 w 1828800"/>
                  <a:gd name="connsiteY2" fmla="*/ 457200 h 914401"/>
                  <a:gd name="connsiteX3" fmla="*/ 1704267 w 1828800"/>
                  <a:gd name="connsiteY3" fmla="*/ 914401 h 914401"/>
                  <a:gd name="connsiteX4" fmla="*/ 0 w 1828800"/>
                  <a:gd name="connsiteY4" fmla="*/ 914400 h 914401"/>
                  <a:gd name="connsiteX5" fmla="*/ 137176 w 1828800"/>
                  <a:gd name="connsiteY5" fmla="*/ 457200 h 914401"/>
                  <a:gd name="connsiteX0" fmla="*/ 0 w 1828800"/>
                  <a:gd name="connsiteY0" fmla="*/ 0 h 914401"/>
                  <a:gd name="connsiteX1" fmla="*/ 1691624 w 1828800"/>
                  <a:gd name="connsiteY1" fmla="*/ 0 h 914401"/>
                  <a:gd name="connsiteX2" fmla="*/ 1828800 w 1828800"/>
                  <a:gd name="connsiteY2" fmla="*/ 457200 h 914401"/>
                  <a:gd name="connsiteX3" fmla="*/ 1704267 w 1828800"/>
                  <a:gd name="connsiteY3" fmla="*/ 914401 h 914401"/>
                  <a:gd name="connsiteX4" fmla="*/ 0 w 1828800"/>
                  <a:gd name="connsiteY4" fmla="*/ 914400 h 914401"/>
                  <a:gd name="connsiteX5" fmla="*/ 137176 w 1828800"/>
                  <a:gd name="connsiteY5" fmla="*/ 457200 h 914401"/>
                  <a:gd name="connsiteX0" fmla="*/ 0 w 1828800"/>
                  <a:gd name="connsiteY0" fmla="*/ 0 h 914401"/>
                  <a:gd name="connsiteX1" fmla="*/ 1691624 w 1828800"/>
                  <a:gd name="connsiteY1" fmla="*/ 0 h 914401"/>
                  <a:gd name="connsiteX2" fmla="*/ 1828800 w 1828800"/>
                  <a:gd name="connsiteY2" fmla="*/ 457200 h 914401"/>
                  <a:gd name="connsiteX3" fmla="*/ 1691624 w 1828800"/>
                  <a:gd name="connsiteY3" fmla="*/ 914401 h 914401"/>
                  <a:gd name="connsiteX4" fmla="*/ 0 w 1828800"/>
                  <a:gd name="connsiteY4" fmla="*/ 914400 h 914401"/>
                  <a:gd name="connsiteX5" fmla="*/ 137176 w 1828800"/>
                  <a:gd name="connsiteY5" fmla="*/ 457200 h 914401"/>
                  <a:gd name="connsiteX0" fmla="*/ 0 w 1828800"/>
                  <a:gd name="connsiteY0" fmla="*/ 0 h 914401"/>
                  <a:gd name="connsiteX1" fmla="*/ 1691624 w 1828800"/>
                  <a:gd name="connsiteY1" fmla="*/ 0 h 914401"/>
                  <a:gd name="connsiteX2" fmla="*/ 1828800 w 1828800"/>
                  <a:gd name="connsiteY2" fmla="*/ 457200 h 914401"/>
                  <a:gd name="connsiteX3" fmla="*/ 1691624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691624 w 1828800"/>
                  <a:gd name="connsiteY1" fmla="*/ 0 h 914401"/>
                  <a:gd name="connsiteX2" fmla="*/ 1828800 w 1828800"/>
                  <a:gd name="connsiteY2" fmla="*/ 457200 h 914401"/>
                  <a:gd name="connsiteX3" fmla="*/ 1691624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691624 w 1828800"/>
                  <a:gd name="connsiteY1" fmla="*/ 0 h 914401"/>
                  <a:gd name="connsiteX2" fmla="*/ 1828800 w 1828800"/>
                  <a:gd name="connsiteY2" fmla="*/ 457200 h 914401"/>
                  <a:gd name="connsiteX3" fmla="*/ 1691624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691624 w 1828800"/>
                  <a:gd name="connsiteY1" fmla="*/ 0 h 914401"/>
                  <a:gd name="connsiteX2" fmla="*/ 1828800 w 1828800"/>
                  <a:gd name="connsiteY2" fmla="*/ 457200 h 914401"/>
                  <a:gd name="connsiteX3" fmla="*/ 1691624 w 1828800"/>
                  <a:gd name="connsiteY3" fmla="*/ 914401 h 914401"/>
                  <a:gd name="connsiteX4" fmla="*/ 0 w 1828800"/>
                  <a:gd name="connsiteY4" fmla="*/ 914400 h 914401"/>
                  <a:gd name="connsiteX5" fmla="*/ 135818 w 1828800"/>
                  <a:gd name="connsiteY5" fmla="*/ 457200 h 914401"/>
                  <a:gd name="connsiteX0" fmla="*/ 0 w 1828800"/>
                  <a:gd name="connsiteY0" fmla="*/ 0 h 914401"/>
                  <a:gd name="connsiteX1" fmla="*/ 1692982 w 1828800"/>
                  <a:gd name="connsiteY1" fmla="*/ 0 h 914401"/>
                  <a:gd name="connsiteX2" fmla="*/ 1828800 w 1828800"/>
                  <a:gd name="connsiteY2" fmla="*/ 457200 h 914401"/>
                  <a:gd name="connsiteX3" fmla="*/ 1691624 w 1828800"/>
                  <a:gd name="connsiteY3" fmla="*/ 914401 h 914401"/>
                  <a:gd name="connsiteX4" fmla="*/ 0 w 1828800"/>
                  <a:gd name="connsiteY4" fmla="*/ 914400 h 914401"/>
                  <a:gd name="connsiteX5" fmla="*/ 135818 w 1828800"/>
                  <a:gd name="connsiteY5" fmla="*/ 457200 h 914401"/>
                  <a:gd name="connsiteX0" fmla="*/ 0 w 1828800"/>
                  <a:gd name="connsiteY0" fmla="*/ 0 h 914401"/>
                  <a:gd name="connsiteX1" fmla="*/ 1692982 w 1828800"/>
                  <a:gd name="connsiteY1" fmla="*/ 0 h 914401"/>
                  <a:gd name="connsiteX2" fmla="*/ 1828800 w 1828800"/>
                  <a:gd name="connsiteY2" fmla="*/ 457200 h 914401"/>
                  <a:gd name="connsiteX3" fmla="*/ 1692982 w 1828800"/>
                  <a:gd name="connsiteY3" fmla="*/ 914401 h 914401"/>
                  <a:gd name="connsiteX4" fmla="*/ 0 w 1828800"/>
                  <a:gd name="connsiteY4" fmla="*/ 914400 h 914401"/>
                  <a:gd name="connsiteX5" fmla="*/ 135818 w 1828800"/>
                  <a:gd name="connsiteY5" fmla="*/ 457200 h 914401"/>
                  <a:gd name="connsiteX0" fmla="*/ 0 w 1828800"/>
                  <a:gd name="connsiteY0" fmla="*/ 0 h 914401"/>
                  <a:gd name="connsiteX1" fmla="*/ 1692982 w 1828800"/>
                  <a:gd name="connsiteY1" fmla="*/ 0 h 914401"/>
                  <a:gd name="connsiteX2" fmla="*/ 1828800 w 1828800"/>
                  <a:gd name="connsiteY2" fmla="*/ 457200 h 914401"/>
                  <a:gd name="connsiteX3" fmla="*/ 1692982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692982 w 1828800"/>
                  <a:gd name="connsiteY1" fmla="*/ 0 h 914401"/>
                  <a:gd name="connsiteX2" fmla="*/ 1828800 w 1828800"/>
                  <a:gd name="connsiteY2" fmla="*/ 457200 h 914401"/>
                  <a:gd name="connsiteX3" fmla="*/ 1692982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692982 w 1828800"/>
                  <a:gd name="connsiteY1" fmla="*/ 0 h 914401"/>
                  <a:gd name="connsiteX2" fmla="*/ 1828800 w 1828800"/>
                  <a:gd name="connsiteY2" fmla="*/ 457200 h 914401"/>
                  <a:gd name="connsiteX3" fmla="*/ 1692982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692982 w 1828800"/>
                  <a:gd name="connsiteY1" fmla="*/ 0 h 914401"/>
                  <a:gd name="connsiteX2" fmla="*/ 1828800 w 1828800"/>
                  <a:gd name="connsiteY2" fmla="*/ 457200 h 914401"/>
                  <a:gd name="connsiteX3" fmla="*/ 1692982 w 1828800"/>
                  <a:gd name="connsiteY3" fmla="*/ 914401 h 914401"/>
                  <a:gd name="connsiteX4" fmla="*/ 0 w 1828800"/>
                  <a:gd name="connsiteY4" fmla="*/ 914400 h 914401"/>
                  <a:gd name="connsiteX5" fmla="*/ 129010 w 1828800"/>
                  <a:gd name="connsiteY5" fmla="*/ 457200 h 914401"/>
                  <a:gd name="connsiteX0" fmla="*/ 0 w 1828800"/>
                  <a:gd name="connsiteY0" fmla="*/ 0 h 914401"/>
                  <a:gd name="connsiteX1" fmla="*/ 1699790 w 1828800"/>
                  <a:gd name="connsiteY1" fmla="*/ 0 h 914401"/>
                  <a:gd name="connsiteX2" fmla="*/ 1828800 w 1828800"/>
                  <a:gd name="connsiteY2" fmla="*/ 457200 h 914401"/>
                  <a:gd name="connsiteX3" fmla="*/ 1692982 w 1828800"/>
                  <a:gd name="connsiteY3" fmla="*/ 914401 h 914401"/>
                  <a:gd name="connsiteX4" fmla="*/ 0 w 1828800"/>
                  <a:gd name="connsiteY4" fmla="*/ 914400 h 914401"/>
                  <a:gd name="connsiteX5" fmla="*/ 129010 w 1828800"/>
                  <a:gd name="connsiteY5" fmla="*/ 457200 h 914401"/>
                  <a:gd name="connsiteX0" fmla="*/ 0 w 1828800"/>
                  <a:gd name="connsiteY0" fmla="*/ 0 h 914401"/>
                  <a:gd name="connsiteX1" fmla="*/ 1699790 w 1828800"/>
                  <a:gd name="connsiteY1" fmla="*/ 0 h 914401"/>
                  <a:gd name="connsiteX2" fmla="*/ 1828800 w 1828800"/>
                  <a:gd name="connsiteY2" fmla="*/ 457200 h 914401"/>
                  <a:gd name="connsiteX3" fmla="*/ 1699790 w 1828800"/>
                  <a:gd name="connsiteY3" fmla="*/ 914401 h 914401"/>
                  <a:gd name="connsiteX4" fmla="*/ 0 w 1828800"/>
                  <a:gd name="connsiteY4" fmla="*/ 914400 h 914401"/>
                  <a:gd name="connsiteX5" fmla="*/ 129010 w 1828800"/>
                  <a:gd name="connsiteY5" fmla="*/ 457200 h 914401"/>
                  <a:gd name="connsiteX0" fmla="*/ 0 w 1828800"/>
                  <a:gd name="connsiteY0" fmla="*/ 0 h 914401"/>
                  <a:gd name="connsiteX1" fmla="*/ 1699790 w 1828800"/>
                  <a:gd name="connsiteY1" fmla="*/ 0 h 914401"/>
                  <a:gd name="connsiteX2" fmla="*/ 1828800 w 1828800"/>
                  <a:gd name="connsiteY2" fmla="*/ 457200 h 914401"/>
                  <a:gd name="connsiteX3" fmla="*/ 1699790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699790 w 1828800"/>
                  <a:gd name="connsiteY1" fmla="*/ 0 h 914401"/>
                  <a:gd name="connsiteX2" fmla="*/ 1828800 w 1828800"/>
                  <a:gd name="connsiteY2" fmla="*/ 457200 h 914401"/>
                  <a:gd name="connsiteX3" fmla="*/ 1699790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699790 w 1828800"/>
                  <a:gd name="connsiteY1" fmla="*/ 0 h 914401"/>
                  <a:gd name="connsiteX2" fmla="*/ 1828800 w 1828800"/>
                  <a:gd name="connsiteY2" fmla="*/ 457200 h 914401"/>
                  <a:gd name="connsiteX3" fmla="*/ 1699790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699790 w 1828800"/>
                  <a:gd name="connsiteY1" fmla="*/ 0 h 914401"/>
                  <a:gd name="connsiteX2" fmla="*/ 1828800 w 1828800"/>
                  <a:gd name="connsiteY2" fmla="*/ 457200 h 914401"/>
                  <a:gd name="connsiteX3" fmla="*/ 1699790 w 1828800"/>
                  <a:gd name="connsiteY3" fmla="*/ 914401 h 914401"/>
                  <a:gd name="connsiteX4" fmla="*/ 0 w 1828800"/>
                  <a:gd name="connsiteY4" fmla="*/ 914400 h 914401"/>
                  <a:gd name="connsiteX5" fmla="*/ 134249 w 1828800"/>
                  <a:gd name="connsiteY5" fmla="*/ 457200 h 914401"/>
                  <a:gd name="connsiteX0" fmla="*/ 0 w 1828800"/>
                  <a:gd name="connsiteY0" fmla="*/ 0 h 914401"/>
                  <a:gd name="connsiteX1" fmla="*/ 1694552 w 1828800"/>
                  <a:gd name="connsiteY1" fmla="*/ 0 h 914401"/>
                  <a:gd name="connsiteX2" fmla="*/ 1828800 w 1828800"/>
                  <a:gd name="connsiteY2" fmla="*/ 457200 h 914401"/>
                  <a:gd name="connsiteX3" fmla="*/ 1699790 w 1828800"/>
                  <a:gd name="connsiteY3" fmla="*/ 914401 h 914401"/>
                  <a:gd name="connsiteX4" fmla="*/ 0 w 1828800"/>
                  <a:gd name="connsiteY4" fmla="*/ 914400 h 914401"/>
                  <a:gd name="connsiteX5" fmla="*/ 134249 w 1828800"/>
                  <a:gd name="connsiteY5" fmla="*/ 457200 h 914401"/>
                  <a:gd name="connsiteX0" fmla="*/ 0 w 1828800"/>
                  <a:gd name="connsiteY0" fmla="*/ 0 h 914401"/>
                  <a:gd name="connsiteX1" fmla="*/ 1694552 w 1828800"/>
                  <a:gd name="connsiteY1" fmla="*/ 0 h 914401"/>
                  <a:gd name="connsiteX2" fmla="*/ 1828800 w 1828800"/>
                  <a:gd name="connsiteY2" fmla="*/ 457200 h 914401"/>
                  <a:gd name="connsiteX3" fmla="*/ 1694552 w 1828800"/>
                  <a:gd name="connsiteY3" fmla="*/ 914401 h 914401"/>
                  <a:gd name="connsiteX4" fmla="*/ 0 w 1828800"/>
                  <a:gd name="connsiteY4" fmla="*/ 914400 h 914401"/>
                  <a:gd name="connsiteX5" fmla="*/ 134249 w 1828800"/>
                  <a:gd name="connsiteY5" fmla="*/ 457200 h 914401"/>
                  <a:gd name="connsiteX0" fmla="*/ 0 w 1828800"/>
                  <a:gd name="connsiteY0" fmla="*/ 0 h 914401"/>
                  <a:gd name="connsiteX1" fmla="*/ 1694552 w 1828800"/>
                  <a:gd name="connsiteY1" fmla="*/ 0 h 914401"/>
                  <a:gd name="connsiteX2" fmla="*/ 1828800 w 1828800"/>
                  <a:gd name="connsiteY2" fmla="*/ 457200 h 914401"/>
                  <a:gd name="connsiteX3" fmla="*/ 1694552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694552 w 1828800"/>
                  <a:gd name="connsiteY1" fmla="*/ 0 h 914401"/>
                  <a:gd name="connsiteX2" fmla="*/ 1828800 w 1828800"/>
                  <a:gd name="connsiteY2" fmla="*/ 457200 h 914401"/>
                  <a:gd name="connsiteX3" fmla="*/ 1694552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694552 w 1828800"/>
                  <a:gd name="connsiteY1" fmla="*/ 0 h 914401"/>
                  <a:gd name="connsiteX2" fmla="*/ 1828800 w 1828800"/>
                  <a:gd name="connsiteY2" fmla="*/ 457200 h 914401"/>
                  <a:gd name="connsiteX3" fmla="*/ 1694552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694552 w 1828800"/>
                  <a:gd name="connsiteY1" fmla="*/ 0 h 914401"/>
                  <a:gd name="connsiteX2" fmla="*/ 1828800 w 1828800"/>
                  <a:gd name="connsiteY2" fmla="*/ 457200 h 914401"/>
                  <a:gd name="connsiteX3" fmla="*/ 1694552 w 1828800"/>
                  <a:gd name="connsiteY3" fmla="*/ 914401 h 914401"/>
                  <a:gd name="connsiteX4" fmla="*/ 0 w 1828800"/>
                  <a:gd name="connsiteY4" fmla="*/ 914400 h 914401"/>
                  <a:gd name="connsiteX5" fmla="*/ 125267 w 1828800"/>
                  <a:gd name="connsiteY5" fmla="*/ 457201 h 914401"/>
                  <a:gd name="connsiteX0" fmla="*/ 0 w 1828800"/>
                  <a:gd name="connsiteY0" fmla="*/ 0 h 914401"/>
                  <a:gd name="connsiteX1" fmla="*/ 1703533 w 1828800"/>
                  <a:gd name="connsiteY1" fmla="*/ 0 h 914401"/>
                  <a:gd name="connsiteX2" fmla="*/ 1828800 w 1828800"/>
                  <a:gd name="connsiteY2" fmla="*/ 457200 h 914401"/>
                  <a:gd name="connsiteX3" fmla="*/ 1694552 w 1828800"/>
                  <a:gd name="connsiteY3" fmla="*/ 914401 h 914401"/>
                  <a:gd name="connsiteX4" fmla="*/ 0 w 1828800"/>
                  <a:gd name="connsiteY4" fmla="*/ 914400 h 914401"/>
                  <a:gd name="connsiteX5" fmla="*/ 125267 w 1828800"/>
                  <a:gd name="connsiteY5" fmla="*/ 457201 h 914401"/>
                  <a:gd name="connsiteX0" fmla="*/ 0 w 1828800"/>
                  <a:gd name="connsiteY0" fmla="*/ 0 h 914401"/>
                  <a:gd name="connsiteX1" fmla="*/ 1703533 w 1828800"/>
                  <a:gd name="connsiteY1" fmla="*/ 0 h 914401"/>
                  <a:gd name="connsiteX2" fmla="*/ 1828800 w 1828800"/>
                  <a:gd name="connsiteY2" fmla="*/ 457200 h 914401"/>
                  <a:gd name="connsiteX3" fmla="*/ 1703533 w 1828800"/>
                  <a:gd name="connsiteY3" fmla="*/ 914401 h 914401"/>
                  <a:gd name="connsiteX4" fmla="*/ 0 w 1828800"/>
                  <a:gd name="connsiteY4" fmla="*/ 914400 h 914401"/>
                  <a:gd name="connsiteX5" fmla="*/ 125267 w 1828800"/>
                  <a:gd name="connsiteY5" fmla="*/ 457201 h 914401"/>
                  <a:gd name="connsiteX0" fmla="*/ 0 w 1828800"/>
                  <a:gd name="connsiteY0" fmla="*/ 0 h 914401"/>
                  <a:gd name="connsiteX1" fmla="*/ 1703533 w 1828800"/>
                  <a:gd name="connsiteY1" fmla="*/ 0 h 914401"/>
                  <a:gd name="connsiteX2" fmla="*/ 1828800 w 1828800"/>
                  <a:gd name="connsiteY2" fmla="*/ 457200 h 914401"/>
                  <a:gd name="connsiteX3" fmla="*/ 1703533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1 h 914401"/>
                  <a:gd name="connsiteX0" fmla="*/ 0 w 1828800"/>
                  <a:gd name="connsiteY0" fmla="*/ 0 h 914401"/>
                  <a:gd name="connsiteX1" fmla="*/ 1703533 w 1828800"/>
                  <a:gd name="connsiteY1" fmla="*/ 0 h 914401"/>
                  <a:gd name="connsiteX2" fmla="*/ 1828800 w 1828800"/>
                  <a:gd name="connsiteY2" fmla="*/ 457200 h 914401"/>
                  <a:gd name="connsiteX3" fmla="*/ 1703533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1 h 914401"/>
                  <a:gd name="connsiteX0" fmla="*/ 0 w 1828800"/>
                  <a:gd name="connsiteY0" fmla="*/ 0 h 914401"/>
                  <a:gd name="connsiteX1" fmla="*/ 1703533 w 1828800"/>
                  <a:gd name="connsiteY1" fmla="*/ 0 h 914401"/>
                  <a:gd name="connsiteX2" fmla="*/ 1828800 w 1828800"/>
                  <a:gd name="connsiteY2" fmla="*/ 457200 h 914401"/>
                  <a:gd name="connsiteX3" fmla="*/ 1703533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1 h 914401"/>
                  <a:gd name="connsiteX0" fmla="*/ 0 w 1828800"/>
                  <a:gd name="connsiteY0" fmla="*/ 0 h 914401"/>
                  <a:gd name="connsiteX1" fmla="*/ 1703533 w 1828800"/>
                  <a:gd name="connsiteY1" fmla="*/ 0 h 914401"/>
                  <a:gd name="connsiteX2" fmla="*/ 1828800 w 1828800"/>
                  <a:gd name="connsiteY2" fmla="*/ 457200 h 914401"/>
                  <a:gd name="connsiteX3" fmla="*/ 1703533 w 1828800"/>
                  <a:gd name="connsiteY3" fmla="*/ 914401 h 914401"/>
                  <a:gd name="connsiteX4" fmla="*/ 0 w 1828800"/>
                  <a:gd name="connsiteY4" fmla="*/ 914400 h 914401"/>
                  <a:gd name="connsiteX5" fmla="*/ 119567 w 1828800"/>
                  <a:gd name="connsiteY5" fmla="*/ 457201 h 914401"/>
                  <a:gd name="connsiteX0" fmla="*/ 0 w 1828800"/>
                  <a:gd name="connsiteY0" fmla="*/ 0 h 914401"/>
                  <a:gd name="connsiteX1" fmla="*/ 1709233 w 1828800"/>
                  <a:gd name="connsiteY1" fmla="*/ 0 h 914401"/>
                  <a:gd name="connsiteX2" fmla="*/ 1828800 w 1828800"/>
                  <a:gd name="connsiteY2" fmla="*/ 457200 h 914401"/>
                  <a:gd name="connsiteX3" fmla="*/ 1703533 w 1828800"/>
                  <a:gd name="connsiteY3" fmla="*/ 914401 h 914401"/>
                  <a:gd name="connsiteX4" fmla="*/ 0 w 1828800"/>
                  <a:gd name="connsiteY4" fmla="*/ 914400 h 914401"/>
                  <a:gd name="connsiteX5" fmla="*/ 119567 w 1828800"/>
                  <a:gd name="connsiteY5" fmla="*/ 457201 h 914401"/>
                  <a:gd name="connsiteX0" fmla="*/ 0 w 1828800"/>
                  <a:gd name="connsiteY0" fmla="*/ 0 h 914401"/>
                  <a:gd name="connsiteX1" fmla="*/ 1709233 w 1828800"/>
                  <a:gd name="connsiteY1" fmla="*/ 0 h 914401"/>
                  <a:gd name="connsiteX2" fmla="*/ 1828800 w 1828800"/>
                  <a:gd name="connsiteY2" fmla="*/ 457200 h 914401"/>
                  <a:gd name="connsiteX3" fmla="*/ 1709233 w 1828800"/>
                  <a:gd name="connsiteY3" fmla="*/ 914401 h 914401"/>
                  <a:gd name="connsiteX4" fmla="*/ 0 w 1828800"/>
                  <a:gd name="connsiteY4" fmla="*/ 914400 h 914401"/>
                  <a:gd name="connsiteX5" fmla="*/ 119567 w 1828800"/>
                  <a:gd name="connsiteY5" fmla="*/ 457201 h 914401"/>
                  <a:gd name="connsiteX0" fmla="*/ 0 w 1828800"/>
                  <a:gd name="connsiteY0" fmla="*/ 0 h 914401"/>
                  <a:gd name="connsiteX1" fmla="*/ 1709233 w 1828800"/>
                  <a:gd name="connsiteY1" fmla="*/ 0 h 914401"/>
                  <a:gd name="connsiteX2" fmla="*/ 1828800 w 1828800"/>
                  <a:gd name="connsiteY2" fmla="*/ 457200 h 914401"/>
                  <a:gd name="connsiteX3" fmla="*/ 1709233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1 h 914401"/>
                  <a:gd name="connsiteX0" fmla="*/ 0 w 1828800"/>
                  <a:gd name="connsiteY0" fmla="*/ 0 h 914401"/>
                  <a:gd name="connsiteX1" fmla="*/ 1709233 w 1828800"/>
                  <a:gd name="connsiteY1" fmla="*/ 0 h 914401"/>
                  <a:gd name="connsiteX2" fmla="*/ 1828800 w 1828800"/>
                  <a:gd name="connsiteY2" fmla="*/ 457200 h 914401"/>
                  <a:gd name="connsiteX3" fmla="*/ 1709233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1 h 914401"/>
                  <a:gd name="connsiteX0" fmla="*/ 0 w 1828800"/>
                  <a:gd name="connsiteY0" fmla="*/ 0 h 914401"/>
                  <a:gd name="connsiteX1" fmla="*/ 1709233 w 1828800"/>
                  <a:gd name="connsiteY1" fmla="*/ 0 h 914401"/>
                  <a:gd name="connsiteX2" fmla="*/ 1828800 w 1828800"/>
                  <a:gd name="connsiteY2" fmla="*/ 457200 h 914401"/>
                  <a:gd name="connsiteX3" fmla="*/ 1709233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1 h 91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1">
                    <a:moveTo>
                      <a:pt x="0" y="0"/>
                    </a:moveTo>
                    <a:lnTo>
                      <a:pt x="1709233" y="0"/>
                    </a:lnTo>
                    <a:lnTo>
                      <a:pt x="1828800" y="457200"/>
                    </a:lnTo>
                    <a:lnTo>
                      <a:pt x="1709233" y="914401"/>
                    </a:lnTo>
                    <a:lnTo>
                      <a:pt x="0" y="914400"/>
                    </a:lnTo>
                    <a:lnTo>
                      <a:pt x="0" y="45720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endParaRPr lang="en-US" b="1" dirty="0"/>
              </a:p>
            </p:txBody>
          </p:sp>
          <p:sp>
            <p:nvSpPr>
              <p:cNvPr id="14" name="Rectangle 4"/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404190" y="3843979"/>
                <a:ext cx="1534744" cy="1659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6125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ru-RU" b="1" dirty="0" smtClean="0"/>
                  <a:t>Что делать если ПСР-проект является отраслевым?</a:t>
                </a:r>
                <a:endParaRPr lang="en-US" b="1" dirty="0"/>
              </a:p>
            </p:txBody>
          </p:sp>
        </p:grpSp>
        <p:sp>
          <p:nvSpPr>
            <p:cNvPr id="34" name="Rectangle 34"/>
            <p:cNvSpPr txBox="1"/>
            <p:nvPr/>
          </p:nvSpPr>
          <p:spPr>
            <a:xfrm>
              <a:off x="2200946" y="3310484"/>
              <a:ext cx="6092449" cy="14773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dirty="0">
                  <a:solidFill>
                    <a:srgbClr val="000000"/>
                  </a:solidFill>
                </a:rPr>
                <a:t>В случае отраслевых проектов рекомендуется разделить проект на две </a:t>
              </a:r>
              <a:r>
                <a:rPr lang="ru-RU" dirty="0" smtClean="0">
                  <a:solidFill>
                    <a:srgbClr val="000000"/>
                  </a:solidFill>
                </a:rPr>
                <a:t>фазы</a:t>
              </a:r>
            </a:p>
            <a:p>
              <a:pPr lvl="2"/>
              <a:r>
                <a:rPr lang="ru-RU" dirty="0" smtClean="0">
                  <a:solidFill>
                    <a:srgbClr val="000000"/>
                  </a:solidFill>
                </a:rPr>
                <a:t>Пилотирование </a:t>
              </a:r>
              <a:r>
                <a:rPr lang="ru-RU" dirty="0">
                  <a:solidFill>
                    <a:srgbClr val="000000"/>
                  </a:solidFill>
                </a:rPr>
                <a:t>на выбранном подразделении (до 6 мес.) </a:t>
              </a:r>
              <a:r>
                <a:rPr lang="ru-RU" dirty="0" smtClean="0">
                  <a:solidFill>
                    <a:srgbClr val="000000"/>
                  </a:solidFill>
                </a:rPr>
                <a:t>в</a:t>
              </a:r>
              <a:r>
                <a:rPr lang="en-US" dirty="0" smtClean="0">
                  <a:solidFill>
                    <a:srgbClr val="000000"/>
                  </a:solidFill>
                </a:rPr>
                <a:t> </a:t>
              </a:r>
              <a:r>
                <a:rPr lang="ru-RU" dirty="0" smtClean="0">
                  <a:solidFill>
                    <a:srgbClr val="000000"/>
                  </a:solidFill>
                </a:rPr>
                <a:t>соответствии </a:t>
              </a:r>
              <a:r>
                <a:rPr lang="ru-RU" dirty="0">
                  <a:solidFill>
                    <a:srgbClr val="000000"/>
                  </a:solidFill>
                </a:rPr>
                <a:t>с данной </a:t>
              </a:r>
              <a:r>
                <a:rPr lang="ru-RU" dirty="0" smtClean="0">
                  <a:solidFill>
                    <a:srgbClr val="000000"/>
                  </a:solidFill>
                </a:rPr>
                <a:t>методологией</a:t>
              </a:r>
            </a:p>
            <a:p>
              <a:pPr lvl="2"/>
              <a:r>
                <a:rPr lang="ru-RU" dirty="0">
                  <a:solidFill>
                    <a:srgbClr val="000000"/>
                  </a:solidFill>
                </a:rPr>
                <a:t>Тиражирование </a:t>
              </a:r>
              <a:r>
                <a:rPr lang="ru-RU" dirty="0" smtClean="0">
                  <a:solidFill>
                    <a:srgbClr val="000000"/>
                  </a:solidFill>
                </a:rPr>
                <a:t>результатов </a:t>
              </a:r>
              <a:r>
                <a:rPr lang="ru-RU" dirty="0">
                  <a:solidFill>
                    <a:srgbClr val="000000"/>
                  </a:solidFill>
                </a:rPr>
                <a:t>пилота </a:t>
              </a:r>
              <a:r>
                <a:rPr lang="ru-RU" dirty="0" smtClean="0">
                  <a:solidFill>
                    <a:srgbClr val="000000"/>
                  </a:solidFill>
                </a:rPr>
                <a:t>на другие подразделения (дополнительно </a:t>
              </a:r>
              <a:r>
                <a:rPr lang="ru-RU" dirty="0">
                  <a:solidFill>
                    <a:srgbClr val="000000"/>
                  </a:solidFill>
                </a:rPr>
                <a:t>до 5 </a:t>
              </a:r>
              <a:r>
                <a:rPr lang="ru-RU" dirty="0" smtClean="0">
                  <a:solidFill>
                    <a:srgbClr val="000000"/>
                  </a:solidFill>
                </a:rPr>
                <a:t>мес.)</a:t>
              </a:r>
              <a:endParaRPr lang="ru-RU" dirty="0">
                <a:solidFill>
                  <a:srgbClr val="000000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512872" y="4068060"/>
            <a:ext cx="7833678" cy="1226953"/>
            <a:chOff x="349382" y="4701531"/>
            <a:chExt cx="8375628" cy="1226953"/>
          </a:xfrm>
        </p:grpSpPr>
        <p:grpSp>
          <p:nvGrpSpPr>
            <p:cNvPr id="120" name="Group 119"/>
            <p:cNvGrpSpPr/>
            <p:nvPr>
              <p:custDataLst>
                <p:tags r:id="rId3"/>
              </p:custDataLst>
            </p:nvPr>
          </p:nvGrpSpPr>
          <p:grpSpPr>
            <a:xfrm>
              <a:off x="349382" y="4716513"/>
              <a:ext cx="1986738" cy="1211971"/>
              <a:chOff x="349382" y="4716513"/>
              <a:chExt cx="1986738" cy="1211971"/>
            </a:xfrm>
          </p:grpSpPr>
          <p:sp>
            <p:nvSpPr>
              <p:cNvPr id="16" name="Freeform 15"/>
              <p:cNvSpPr/>
              <p:nvPr>
                <p:custDataLst>
                  <p:tags r:id="rId4"/>
                </p:custDataLst>
              </p:nvPr>
            </p:nvSpPr>
            <p:spPr bwMode="auto">
              <a:xfrm>
                <a:off x="349382" y="4716513"/>
                <a:ext cx="1986738" cy="1211971"/>
              </a:xfrm>
              <a:custGeom>
                <a:avLst/>
                <a:gdLst>
                  <a:gd name="connsiteX0" fmla="*/ 0 w 1828800"/>
                  <a:gd name="connsiteY0" fmla="*/ 0 h 914400"/>
                  <a:gd name="connsiteX1" fmla="*/ 1664208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0"/>
                  <a:gd name="connsiteX1" fmla="*/ 1704267 w 1828800"/>
                  <a:gd name="connsiteY1" fmla="*/ 0 h 914400"/>
                  <a:gd name="connsiteX2" fmla="*/ 1828800 w 1828800"/>
                  <a:gd name="connsiteY2" fmla="*/ 457200 h 914400"/>
                  <a:gd name="connsiteX3" fmla="*/ 1664208 w 1828800"/>
                  <a:gd name="connsiteY3" fmla="*/ 914400 h 914400"/>
                  <a:gd name="connsiteX4" fmla="*/ 0 w 1828800"/>
                  <a:gd name="connsiteY4" fmla="*/ 914400 h 914400"/>
                  <a:gd name="connsiteX5" fmla="*/ 0 w 1828800"/>
                  <a:gd name="connsiteY5" fmla="*/ 457200 h 914400"/>
                  <a:gd name="connsiteX0" fmla="*/ 0 w 1828800"/>
                  <a:gd name="connsiteY0" fmla="*/ 0 h 914401"/>
                  <a:gd name="connsiteX1" fmla="*/ 1704267 w 1828800"/>
                  <a:gd name="connsiteY1" fmla="*/ 0 h 914401"/>
                  <a:gd name="connsiteX2" fmla="*/ 1828800 w 1828800"/>
                  <a:gd name="connsiteY2" fmla="*/ 457200 h 914401"/>
                  <a:gd name="connsiteX3" fmla="*/ 1704267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704267 w 1828800"/>
                  <a:gd name="connsiteY1" fmla="*/ 0 h 914401"/>
                  <a:gd name="connsiteX2" fmla="*/ 1828800 w 1828800"/>
                  <a:gd name="connsiteY2" fmla="*/ 457200 h 914401"/>
                  <a:gd name="connsiteX3" fmla="*/ 1704267 w 1828800"/>
                  <a:gd name="connsiteY3" fmla="*/ 914401 h 914401"/>
                  <a:gd name="connsiteX4" fmla="*/ 0 w 1828800"/>
                  <a:gd name="connsiteY4" fmla="*/ 914400 h 914401"/>
                  <a:gd name="connsiteX5" fmla="*/ 137176 w 1828800"/>
                  <a:gd name="connsiteY5" fmla="*/ 457200 h 914401"/>
                  <a:gd name="connsiteX0" fmla="*/ 0 w 1828800"/>
                  <a:gd name="connsiteY0" fmla="*/ 0 h 914401"/>
                  <a:gd name="connsiteX1" fmla="*/ 1691625 w 1828800"/>
                  <a:gd name="connsiteY1" fmla="*/ 0 h 914401"/>
                  <a:gd name="connsiteX2" fmla="*/ 1828800 w 1828800"/>
                  <a:gd name="connsiteY2" fmla="*/ 457200 h 914401"/>
                  <a:gd name="connsiteX3" fmla="*/ 1704267 w 1828800"/>
                  <a:gd name="connsiteY3" fmla="*/ 914401 h 914401"/>
                  <a:gd name="connsiteX4" fmla="*/ 0 w 1828800"/>
                  <a:gd name="connsiteY4" fmla="*/ 914400 h 914401"/>
                  <a:gd name="connsiteX5" fmla="*/ 137176 w 1828800"/>
                  <a:gd name="connsiteY5" fmla="*/ 457200 h 914401"/>
                  <a:gd name="connsiteX0" fmla="*/ 0 w 1828800"/>
                  <a:gd name="connsiteY0" fmla="*/ 0 h 914401"/>
                  <a:gd name="connsiteX1" fmla="*/ 1691625 w 1828800"/>
                  <a:gd name="connsiteY1" fmla="*/ 0 h 914401"/>
                  <a:gd name="connsiteX2" fmla="*/ 1828800 w 1828800"/>
                  <a:gd name="connsiteY2" fmla="*/ 457200 h 914401"/>
                  <a:gd name="connsiteX3" fmla="*/ 1691625 w 1828800"/>
                  <a:gd name="connsiteY3" fmla="*/ 914401 h 914401"/>
                  <a:gd name="connsiteX4" fmla="*/ 0 w 1828800"/>
                  <a:gd name="connsiteY4" fmla="*/ 914400 h 914401"/>
                  <a:gd name="connsiteX5" fmla="*/ 137176 w 1828800"/>
                  <a:gd name="connsiteY5" fmla="*/ 457200 h 914401"/>
                  <a:gd name="connsiteX0" fmla="*/ 0 w 1828800"/>
                  <a:gd name="connsiteY0" fmla="*/ 0 h 914401"/>
                  <a:gd name="connsiteX1" fmla="*/ 1691625 w 1828800"/>
                  <a:gd name="connsiteY1" fmla="*/ 0 h 914401"/>
                  <a:gd name="connsiteX2" fmla="*/ 1828800 w 1828800"/>
                  <a:gd name="connsiteY2" fmla="*/ 457200 h 914401"/>
                  <a:gd name="connsiteX3" fmla="*/ 1691625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691625 w 1828800"/>
                  <a:gd name="connsiteY1" fmla="*/ 0 h 914401"/>
                  <a:gd name="connsiteX2" fmla="*/ 1828800 w 1828800"/>
                  <a:gd name="connsiteY2" fmla="*/ 457200 h 914401"/>
                  <a:gd name="connsiteX3" fmla="*/ 1691625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691625 w 1828800"/>
                  <a:gd name="connsiteY1" fmla="*/ 0 h 914401"/>
                  <a:gd name="connsiteX2" fmla="*/ 1828800 w 1828800"/>
                  <a:gd name="connsiteY2" fmla="*/ 457200 h 914401"/>
                  <a:gd name="connsiteX3" fmla="*/ 1691625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691625 w 1828800"/>
                  <a:gd name="connsiteY1" fmla="*/ 0 h 914401"/>
                  <a:gd name="connsiteX2" fmla="*/ 1828800 w 1828800"/>
                  <a:gd name="connsiteY2" fmla="*/ 457200 h 914401"/>
                  <a:gd name="connsiteX3" fmla="*/ 1691625 w 1828800"/>
                  <a:gd name="connsiteY3" fmla="*/ 914401 h 914401"/>
                  <a:gd name="connsiteX4" fmla="*/ 0 w 1828800"/>
                  <a:gd name="connsiteY4" fmla="*/ 914400 h 914401"/>
                  <a:gd name="connsiteX5" fmla="*/ 135818 w 1828800"/>
                  <a:gd name="connsiteY5" fmla="*/ 457200 h 914401"/>
                  <a:gd name="connsiteX0" fmla="*/ 0 w 1828800"/>
                  <a:gd name="connsiteY0" fmla="*/ 0 h 914401"/>
                  <a:gd name="connsiteX1" fmla="*/ 1692982 w 1828800"/>
                  <a:gd name="connsiteY1" fmla="*/ 0 h 914401"/>
                  <a:gd name="connsiteX2" fmla="*/ 1828800 w 1828800"/>
                  <a:gd name="connsiteY2" fmla="*/ 457200 h 914401"/>
                  <a:gd name="connsiteX3" fmla="*/ 1691625 w 1828800"/>
                  <a:gd name="connsiteY3" fmla="*/ 914401 h 914401"/>
                  <a:gd name="connsiteX4" fmla="*/ 0 w 1828800"/>
                  <a:gd name="connsiteY4" fmla="*/ 914400 h 914401"/>
                  <a:gd name="connsiteX5" fmla="*/ 135818 w 1828800"/>
                  <a:gd name="connsiteY5" fmla="*/ 457200 h 914401"/>
                  <a:gd name="connsiteX0" fmla="*/ 0 w 1828800"/>
                  <a:gd name="connsiteY0" fmla="*/ 0 h 914401"/>
                  <a:gd name="connsiteX1" fmla="*/ 1692982 w 1828800"/>
                  <a:gd name="connsiteY1" fmla="*/ 0 h 914401"/>
                  <a:gd name="connsiteX2" fmla="*/ 1828800 w 1828800"/>
                  <a:gd name="connsiteY2" fmla="*/ 457200 h 914401"/>
                  <a:gd name="connsiteX3" fmla="*/ 1692982 w 1828800"/>
                  <a:gd name="connsiteY3" fmla="*/ 914401 h 914401"/>
                  <a:gd name="connsiteX4" fmla="*/ 0 w 1828800"/>
                  <a:gd name="connsiteY4" fmla="*/ 914400 h 914401"/>
                  <a:gd name="connsiteX5" fmla="*/ 135818 w 1828800"/>
                  <a:gd name="connsiteY5" fmla="*/ 457200 h 914401"/>
                  <a:gd name="connsiteX0" fmla="*/ 0 w 1828800"/>
                  <a:gd name="connsiteY0" fmla="*/ 0 h 914401"/>
                  <a:gd name="connsiteX1" fmla="*/ 1692982 w 1828800"/>
                  <a:gd name="connsiteY1" fmla="*/ 0 h 914401"/>
                  <a:gd name="connsiteX2" fmla="*/ 1828800 w 1828800"/>
                  <a:gd name="connsiteY2" fmla="*/ 457200 h 914401"/>
                  <a:gd name="connsiteX3" fmla="*/ 1692982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692982 w 1828800"/>
                  <a:gd name="connsiteY1" fmla="*/ 0 h 914401"/>
                  <a:gd name="connsiteX2" fmla="*/ 1828800 w 1828800"/>
                  <a:gd name="connsiteY2" fmla="*/ 457200 h 914401"/>
                  <a:gd name="connsiteX3" fmla="*/ 1692982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692982 w 1828800"/>
                  <a:gd name="connsiteY1" fmla="*/ 0 h 914401"/>
                  <a:gd name="connsiteX2" fmla="*/ 1828800 w 1828800"/>
                  <a:gd name="connsiteY2" fmla="*/ 457200 h 914401"/>
                  <a:gd name="connsiteX3" fmla="*/ 1692982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692982 w 1828800"/>
                  <a:gd name="connsiteY1" fmla="*/ 0 h 914401"/>
                  <a:gd name="connsiteX2" fmla="*/ 1828800 w 1828800"/>
                  <a:gd name="connsiteY2" fmla="*/ 457200 h 914401"/>
                  <a:gd name="connsiteX3" fmla="*/ 1692982 w 1828800"/>
                  <a:gd name="connsiteY3" fmla="*/ 914401 h 914401"/>
                  <a:gd name="connsiteX4" fmla="*/ 0 w 1828800"/>
                  <a:gd name="connsiteY4" fmla="*/ 914400 h 914401"/>
                  <a:gd name="connsiteX5" fmla="*/ 129010 w 1828800"/>
                  <a:gd name="connsiteY5" fmla="*/ 457200 h 914401"/>
                  <a:gd name="connsiteX0" fmla="*/ 0 w 1828800"/>
                  <a:gd name="connsiteY0" fmla="*/ 0 h 914401"/>
                  <a:gd name="connsiteX1" fmla="*/ 1699790 w 1828800"/>
                  <a:gd name="connsiteY1" fmla="*/ 0 h 914401"/>
                  <a:gd name="connsiteX2" fmla="*/ 1828800 w 1828800"/>
                  <a:gd name="connsiteY2" fmla="*/ 457200 h 914401"/>
                  <a:gd name="connsiteX3" fmla="*/ 1692982 w 1828800"/>
                  <a:gd name="connsiteY3" fmla="*/ 914401 h 914401"/>
                  <a:gd name="connsiteX4" fmla="*/ 0 w 1828800"/>
                  <a:gd name="connsiteY4" fmla="*/ 914400 h 914401"/>
                  <a:gd name="connsiteX5" fmla="*/ 129010 w 1828800"/>
                  <a:gd name="connsiteY5" fmla="*/ 457200 h 914401"/>
                  <a:gd name="connsiteX0" fmla="*/ 0 w 1828800"/>
                  <a:gd name="connsiteY0" fmla="*/ 0 h 914401"/>
                  <a:gd name="connsiteX1" fmla="*/ 1699790 w 1828800"/>
                  <a:gd name="connsiteY1" fmla="*/ 0 h 914401"/>
                  <a:gd name="connsiteX2" fmla="*/ 1828800 w 1828800"/>
                  <a:gd name="connsiteY2" fmla="*/ 457200 h 914401"/>
                  <a:gd name="connsiteX3" fmla="*/ 1699790 w 1828800"/>
                  <a:gd name="connsiteY3" fmla="*/ 914401 h 914401"/>
                  <a:gd name="connsiteX4" fmla="*/ 0 w 1828800"/>
                  <a:gd name="connsiteY4" fmla="*/ 914400 h 914401"/>
                  <a:gd name="connsiteX5" fmla="*/ 129010 w 1828800"/>
                  <a:gd name="connsiteY5" fmla="*/ 457200 h 914401"/>
                  <a:gd name="connsiteX0" fmla="*/ 0 w 1828800"/>
                  <a:gd name="connsiteY0" fmla="*/ 0 h 914401"/>
                  <a:gd name="connsiteX1" fmla="*/ 1699790 w 1828800"/>
                  <a:gd name="connsiteY1" fmla="*/ 0 h 914401"/>
                  <a:gd name="connsiteX2" fmla="*/ 1828800 w 1828800"/>
                  <a:gd name="connsiteY2" fmla="*/ 457200 h 914401"/>
                  <a:gd name="connsiteX3" fmla="*/ 1699790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699790 w 1828800"/>
                  <a:gd name="connsiteY1" fmla="*/ 0 h 914401"/>
                  <a:gd name="connsiteX2" fmla="*/ 1828800 w 1828800"/>
                  <a:gd name="connsiteY2" fmla="*/ 457200 h 914401"/>
                  <a:gd name="connsiteX3" fmla="*/ 1699790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699790 w 1828800"/>
                  <a:gd name="connsiteY1" fmla="*/ 0 h 914401"/>
                  <a:gd name="connsiteX2" fmla="*/ 1828800 w 1828800"/>
                  <a:gd name="connsiteY2" fmla="*/ 457200 h 914401"/>
                  <a:gd name="connsiteX3" fmla="*/ 1699790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699790 w 1828800"/>
                  <a:gd name="connsiteY1" fmla="*/ 0 h 914401"/>
                  <a:gd name="connsiteX2" fmla="*/ 1828800 w 1828800"/>
                  <a:gd name="connsiteY2" fmla="*/ 457200 h 914401"/>
                  <a:gd name="connsiteX3" fmla="*/ 1699790 w 1828800"/>
                  <a:gd name="connsiteY3" fmla="*/ 914401 h 914401"/>
                  <a:gd name="connsiteX4" fmla="*/ 0 w 1828800"/>
                  <a:gd name="connsiteY4" fmla="*/ 914400 h 914401"/>
                  <a:gd name="connsiteX5" fmla="*/ 134249 w 1828800"/>
                  <a:gd name="connsiteY5" fmla="*/ 457200 h 914401"/>
                  <a:gd name="connsiteX0" fmla="*/ 0 w 1828800"/>
                  <a:gd name="connsiteY0" fmla="*/ 0 h 914401"/>
                  <a:gd name="connsiteX1" fmla="*/ 1694552 w 1828800"/>
                  <a:gd name="connsiteY1" fmla="*/ 0 h 914401"/>
                  <a:gd name="connsiteX2" fmla="*/ 1828800 w 1828800"/>
                  <a:gd name="connsiteY2" fmla="*/ 457200 h 914401"/>
                  <a:gd name="connsiteX3" fmla="*/ 1699790 w 1828800"/>
                  <a:gd name="connsiteY3" fmla="*/ 914401 h 914401"/>
                  <a:gd name="connsiteX4" fmla="*/ 0 w 1828800"/>
                  <a:gd name="connsiteY4" fmla="*/ 914400 h 914401"/>
                  <a:gd name="connsiteX5" fmla="*/ 134249 w 1828800"/>
                  <a:gd name="connsiteY5" fmla="*/ 457200 h 914401"/>
                  <a:gd name="connsiteX0" fmla="*/ 0 w 1828800"/>
                  <a:gd name="connsiteY0" fmla="*/ 0 h 914401"/>
                  <a:gd name="connsiteX1" fmla="*/ 1694552 w 1828800"/>
                  <a:gd name="connsiteY1" fmla="*/ 0 h 914401"/>
                  <a:gd name="connsiteX2" fmla="*/ 1828800 w 1828800"/>
                  <a:gd name="connsiteY2" fmla="*/ 457200 h 914401"/>
                  <a:gd name="connsiteX3" fmla="*/ 1694552 w 1828800"/>
                  <a:gd name="connsiteY3" fmla="*/ 914401 h 914401"/>
                  <a:gd name="connsiteX4" fmla="*/ 0 w 1828800"/>
                  <a:gd name="connsiteY4" fmla="*/ 914400 h 914401"/>
                  <a:gd name="connsiteX5" fmla="*/ 134249 w 1828800"/>
                  <a:gd name="connsiteY5" fmla="*/ 457200 h 914401"/>
                  <a:gd name="connsiteX0" fmla="*/ 0 w 1828800"/>
                  <a:gd name="connsiteY0" fmla="*/ 0 h 914401"/>
                  <a:gd name="connsiteX1" fmla="*/ 1694552 w 1828800"/>
                  <a:gd name="connsiteY1" fmla="*/ 0 h 914401"/>
                  <a:gd name="connsiteX2" fmla="*/ 1828800 w 1828800"/>
                  <a:gd name="connsiteY2" fmla="*/ 457200 h 914401"/>
                  <a:gd name="connsiteX3" fmla="*/ 1694552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694552 w 1828800"/>
                  <a:gd name="connsiteY1" fmla="*/ 0 h 914401"/>
                  <a:gd name="connsiteX2" fmla="*/ 1828800 w 1828800"/>
                  <a:gd name="connsiteY2" fmla="*/ 457200 h 914401"/>
                  <a:gd name="connsiteX3" fmla="*/ 1694552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694552 w 1828800"/>
                  <a:gd name="connsiteY1" fmla="*/ 0 h 914401"/>
                  <a:gd name="connsiteX2" fmla="*/ 1828800 w 1828800"/>
                  <a:gd name="connsiteY2" fmla="*/ 457200 h 914401"/>
                  <a:gd name="connsiteX3" fmla="*/ 1694552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0 h 914401"/>
                  <a:gd name="connsiteX0" fmla="*/ 0 w 1828800"/>
                  <a:gd name="connsiteY0" fmla="*/ 0 h 914401"/>
                  <a:gd name="connsiteX1" fmla="*/ 1694552 w 1828800"/>
                  <a:gd name="connsiteY1" fmla="*/ 0 h 914401"/>
                  <a:gd name="connsiteX2" fmla="*/ 1828800 w 1828800"/>
                  <a:gd name="connsiteY2" fmla="*/ 457200 h 914401"/>
                  <a:gd name="connsiteX3" fmla="*/ 1694552 w 1828800"/>
                  <a:gd name="connsiteY3" fmla="*/ 914401 h 914401"/>
                  <a:gd name="connsiteX4" fmla="*/ 0 w 1828800"/>
                  <a:gd name="connsiteY4" fmla="*/ 914400 h 914401"/>
                  <a:gd name="connsiteX5" fmla="*/ 125267 w 1828800"/>
                  <a:gd name="connsiteY5" fmla="*/ 457201 h 914401"/>
                  <a:gd name="connsiteX0" fmla="*/ 0 w 1828800"/>
                  <a:gd name="connsiteY0" fmla="*/ 0 h 914401"/>
                  <a:gd name="connsiteX1" fmla="*/ 1703533 w 1828800"/>
                  <a:gd name="connsiteY1" fmla="*/ 0 h 914401"/>
                  <a:gd name="connsiteX2" fmla="*/ 1828800 w 1828800"/>
                  <a:gd name="connsiteY2" fmla="*/ 457200 h 914401"/>
                  <a:gd name="connsiteX3" fmla="*/ 1694552 w 1828800"/>
                  <a:gd name="connsiteY3" fmla="*/ 914401 h 914401"/>
                  <a:gd name="connsiteX4" fmla="*/ 0 w 1828800"/>
                  <a:gd name="connsiteY4" fmla="*/ 914400 h 914401"/>
                  <a:gd name="connsiteX5" fmla="*/ 125267 w 1828800"/>
                  <a:gd name="connsiteY5" fmla="*/ 457201 h 914401"/>
                  <a:gd name="connsiteX0" fmla="*/ 0 w 1828800"/>
                  <a:gd name="connsiteY0" fmla="*/ 0 h 914401"/>
                  <a:gd name="connsiteX1" fmla="*/ 1703533 w 1828800"/>
                  <a:gd name="connsiteY1" fmla="*/ 0 h 914401"/>
                  <a:gd name="connsiteX2" fmla="*/ 1828800 w 1828800"/>
                  <a:gd name="connsiteY2" fmla="*/ 457200 h 914401"/>
                  <a:gd name="connsiteX3" fmla="*/ 1703533 w 1828800"/>
                  <a:gd name="connsiteY3" fmla="*/ 914401 h 914401"/>
                  <a:gd name="connsiteX4" fmla="*/ 0 w 1828800"/>
                  <a:gd name="connsiteY4" fmla="*/ 914400 h 914401"/>
                  <a:gd name="connsiteX5" fmla="*/ 125267 w 1828800"/>
                  <a:gd name="connsiteY5" fmla="*/ 457201 h 914401"/>
                  <a:gd name="connsiteX0" fmla="*/ 0 w 1828800"/>
                  <a:gd name="connsiteY0" fmla="*/ 0 h 914401"/>
                  <a:gd name="connsiteX1" fmla="*/ 1703533 w 1828800"/>
                  <a:gd name="connsiteY1" fmla="*/ 0 h 914401"/>
                  <a:gd name="connsiteX2" fmla="*/ 1828800 w 1828800"/>
                  <a:gd name="connsiteY2" fmla="*/ 457200 h 914401"/>
                  <a:gd name="connsiteX3" fmla="*/ 1703533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1 h 914401"/>
                  <a:gd name="connsiteX0" fmla="*/ 0 w 1828800"/>
                  <a:gd name="connsiteY0" fmla="*/ 0 h 914401"/>
                  <a:gd name="connsiteX1" fmla="*/ 1703533 w 1828800"/>
                  <a:gd name="connsiteY1" fmla="*/ 0 h 914401"/>
                  <a:gd name="connsiteX2" fmla="*/ 1828800 w 1828800"/>
                  <a:gd name="connsiteY2" fmla="*/ 457200 h 914401"/>
                  <a:gd name="connsiteX3" fmla="*/ 1703533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1 h 914401"/>
                  <a:gd name="connsiteX0" fmla="*/ 0 w 1828800"/>
                  <a:gd name="connsiteY0" fmla="*/ 0 h 914401"/>
                  <a:gd name="connsiteX1" fmla="*/ 1703533 w 1828800"/>
                  <a:gd name="connsiteY1" fmla="*/ 0 h 914401"/>
                  <a:gd name="connsiteX2" fmla="*/ 1828800 w 1828800"/>
                  <a:gd name="connsiteY2" fmla="*/ 457200 h 914401"/>
                  <a:gd name="connsiteX3" fmla="*/ 1703533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1 h 914401"/>
                  <a:gd name="connsiteX0" fmla="*/ 0 w 1828800"/>
                  <a:gd name="connsiteY0" fmla="*/ 0 h 914401"/>
                  <a:gd name="connsiteX1" fmla="*/ 1703533 w 1828800"/>
                  <a:gd name="connsiteY1" fmla="*/ 0 h 914401"/>
                  <a:gd name="connsiteX2" fmla="*/ 1828800 w 1828800"/>
                  <a:gd name="connsiteY2" fmla="*/ 457200 h 914401"/>
                  <a:gd name="connsiteX3" fmla="*/ 1703533 w 1828800"/>
                  <a:gd name="connsiteY3" fmla="*/ 914401 h 914401"/>
                  <a:gd name="connsiteX4" fmla="*/ 0 w 1828800"/>
                  <a:gd name="connsiteY4" fmla="*/ 914400 h 914401"/>
                  <a:gd name="connsiteX5" fmla="*/ 119567 w 1828800"/>
                  <a:gd name="connsiteY5" fmla="*/ 457201 h 914401"/>
                  <a:gd name="connsiteX0" fmla="*/ 0 w 1828800"/>
                  <a:gd name="connsiteY0" fmla="*/ 0 h 914401"/>
                  <a:gd name="connsiteX1" fmla="*/ 1709233 w 1828800"/>
                  <a:gd name="connsiteY1" fmla="*/ 0 h 914401"/>
                  <a:gd name="connsiteX2" fmla="*/ 1828800 w 1828800"/>
                  <a:gd name="connsiteY2" fmla="*/ 457200 h 914401"/>
                  <a:gd name="connsiteX3" fmla="*/ 1703533 w 1828800"/>
                  <a:gd name="connsiteY3" fmla="*/ 914401 h 914401"/>
                  <a:gd name="connsiteX4" fmla="*/ 0 w 1828800"/>
                  <a:gd name="connsiteY4" fmla="*/ 914400 h 914401"/>
                  <a:gd name="connsiteX5" fmla="*/ 119567 w 1828800"/>
                  <a:gd name="connsiteY5" fmla="*/ 457201 h 914401"/>
                  <a:gd name="connsiteX0" fmla="*/ 0 w 1828800"/>
                  <a:gd name="connsiteY0" fmla="*/ 0 h 914401"/>
                  <a:gd name="connsiteX1" fmla="*/ 1709233 w 1828800"/>
                  <a:gd name="connsiteY1" fmla="*/ 0 h 914401"/>
                  <a:gd name="connsiteX2" fmla="*/ 1828800 w 1828800"/>
                  <a:gd name="connsiteY2" fmla="*/ 457200 h 914401"/>
                  <a:gd name="connsiteX3" fmla="*/ 1709233 w 1828800"/>
                  <a:gd name="connsiteY3" fmla="*/ 914401 h 914401"/>
                  <a:gd name="connsiteX4" fmla="*/ 0 w 1828800"/>
                  <a:gd name="connsiteY4" fmla="*/ 914400 h 914401"/>
                  <a:gd name="connsiteX5" fmla="*/ 119567 w 1828800"/>
                  <a:gd name="connsiteY5" fmla="*/ 457201 h 914401"/>
                  <a:gd name="connsiteX0" fmla="*/ 0 w 1828800"/>
                  <a:gd name="connsiteY0" fmla="*/ 0 h 914401"/>
                  <a:gd name="connsiteX1" fmla="*/ 1709233 w 1828800"/>
                  <a:gd name="connsiteY1" fmla="*/ 0 h 914401"/>
                  <a:gd name="connsiteX2" fmla="*/ 1828800 w 1828800"/>
                  <a:gd name="connsiteY2" fmla="*/ 457200 h 914401"/>
                  <a:gd name="connsiteX3" fmla="*/ 1709233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1 h 914401"/>
                  <a:gd name="connsiteX0" fmla="*/ 0 w 1828800"/>
                  <a:gd name="connsiteY0" fmla="*/ 0 h 914401"/>
                  <a:gd name="connsiteX1" fmla="*/ 1709233 w 1828800"/>
                  <a:gd name="connsiteY1" fmla="*/ 0 h 914401"/>
                  <a:gd name="connsiteX2" fmla="*/ 1828800 w 1828800"/>
                  <a:gd name="connsiteY2" fmla="*/ 457200 h 914401"/>
                  <a:gd name="connsiteX3" fmla="*/ 1709233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1 h 914401"/>
                  <a:gd name="connsiteX0" fmla="*/ 0 w 1828800"/>
                  <a:gd name="connsiteY0" fmla="*/ 0 h 914401"/>
                  <a:gd name="connsiteX1" fmla="*/ 1709233 w 1828800"/>
                  <a:gd name="connsiteY1" fmla="*/ 0 h 914401"/>
                  <a:gd name="connsiteX2" fmla="*/ 1828800 w 1828800"/>
                  <a:gd name="connsiteY2" fmla="*/ 457200 h 914401"/>
                  <a:gd name="connsiteX3" fmla="*/ 1709233 w 1828800"/>
                  <a:gd name="connsiteY3" fmla="*/ 914401 h 914401"/>
                  <a:gd name="connsiteX4" fmla="*/ 0 w 1828800"/>
                  <a:gd name="connsiteY4" fmla="*/ 914400 h 914401"/>
                  <a:gd name="connsiteX5" fmla="*/ 0 w 1828800"/>
                  <a:gd name="connsiteY5" fmla="*/ 457201 h 91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828800" h="914401">
                    <a:moveTo>
                      <a:pt x="0" y="0"/>
                    </a:moveTo>
                    <a:lnTo>
                      <a:pt x="1709233" y="0"/>
                    </a:lnTo>
                    <a:lnTo>
                      <a:pt x="1828800" y="457200"/>
                    </a:lnTo>
                    <a:lnTo>
                      <a:pt x="1709233" y="914401"/>
                    </a:lnTo>
                    <a:lnTo>
                      <a:pt x="0" y="914400"/>
                    </a:lnTo>
                    <a:lnTo>
                      <a:pt x="0" y="45720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</p:spPr>
            <p:txBody>
              <a:bodyPr wrap="none" rtlCol="0" anchor="ctr">
                <a:noAutofit/>
              </a:bodyPr>
              <a:lstStyle/>
              <a:p>
                <a:pPr algn="ctr"/>
                <a:endParaRPr lang="en-US" b="1" dirty="0"/>
              </a:p>
            </p:txBody>
          </p:sp>
          <p:sp>
            <p:nvSpPr>
              <p:cNvPr id="17" name="Rectangle 4"/>
              <p:cNvSpPr txBox="1"/>
              <p:nvPr>
                <p:custDataLst>
                  <p:tags r:id="rId5"/>
                </p:custDataLst>
              </p:nvPr>
            </p:nvSpPr>
            <p:spPr>
              <a:xfrm>
                <a:off x="434287" y="5235025"/>
                <a:ext cx="1754050" cy="16592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6125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ru-RU" b="1" dirty="0" smtClean="0"/>
                  <a:t>Кто согласовывает изменения параметров ПСР-проекта?</a:t>
                </a:r>
                <a:endParaRPr lang="en-US" b="1" dirty="0"/>
              </a:p>
            </p:txBody>
          </p:sp>
        </p:grpSp>
        <p:sp>
          <p:nvSpPr>
            <p:cNvPr id="38" name="Rectangle 38"/>
            <p:cNvSpPr txBox="1"/>
            <p:nvPr/>
          </p:nvSpPr>
          <p:spPr>
            <a:xfrm>
              <a:off x="2336120" y="4701531"/>
              <a:ext cx="6388890" cy="98488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dirty="0">
                  <a:solidFill>
                    <a:srgbClr val="000000"/>
                  </a:solidFill>
                </a:rPr>
                <a:t>При принятии ключевых </a:t>
              </a:r>
              <a:r>
                <a:rPr lang="ru-RU" dirty="0" smtClean="0">
                  <a:solidFill>
                    <a:srgbClr val="000000"/>
                  </a:solidFill>
                </a:rPr>
                <a:t>решений и при изменении основных параметров проекта (сроки, цель и пр.), необходимо согласование владельцем процесса и программным офисом ПСР</a:t>
              </a:r>
              <a:endParaRPr lang="ru-RU" dirty="0">
                <a:solidFill>
                  <a:srgbClr val="000000"/>
                </a:solidFill>
              </a:endParaRPr>
            </a:p>
          </p:txBody>
        </p:sp>
      </p:grpSp>
      <p:cxnSp>
        <p:nvCxnSpPr>
          <p:cNvPr id="130" name="Straight Connector 129"/>
          <p:cNvCxnSpPr>
            <a:cxnSpLocks/>
          </p:cNvCxnSpPr>
          <p:nvPr/>
        </p:nvCxnSpPr>
        <p:spPr>
          <a:xfrm>
            <a:off x="417175" y="3852993"/>
            <a:ext cx="8046334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925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2686357"/>
            <a:ext cx="6681176" cy="553998"/>
          </a:xfrm>
        </p:spPr>
        <p:txBody>
          <a:bodyPr/>
          <a:lstStyle/>
          <a:p>
            <a:r>
              <a:rPr lang="ru-RU" sz="3600" dirty="0"/>
              <a:t>Приложение</a:t>
            </a:r>
            <a:r>
              <a:rPr lang="ru-RU" sz="3600" dirty="0" smtClean="0"/>
              <a:t>: Шаблоны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8923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900099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05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231900" y="184245"/>
            <a:ext cx="6681176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Инструкция по использованию слайдов с шаблонами в Приложении</a:t>
            </a:r>
            <a:endParaRPr lang="en-US" dirty="0"/>
          </a:p>
        </p:txBody>
      </p:sp>
      <p:sp>
        <p:nvSpPr>
          <p:cNvPr id="15" name="McK 1. On-page tracker"/>
          <p:cNvSpPr>
            <a:spLocks noChangeArrowheads="1"/>
          </p:cNvSpPr>
          <p:nvPr/>
        </p:nvSpPr>
        <p:spPr bwMode="auto">
          <a:xfrm>
            <a:off x="1231900" y="26988"/>
            <a:ext cx="129926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>
                <a:solidFill>
                  <a:srgbClr val="808080"/>
                </a:solidFill>
                <a:latin typeface="+mn-lt"/>
              </a:rPr>
              <a:t>ПРИЛОЖЕНИЕ</a:t>
            </a:r>
          </a:p>
        </p:txBody>
      </p:sp>
      <p:sp>
        <p:nvSpPr>
          <p:cNvPr id="5127" name="Rectangle 12"/>
          <p:cNvSpPr>
            <a:spLocks noChangeArrowheads="1"/>
          </p:cNvSpPr>
          <p:nvPr/>
        </p:nvSpPr>
        <p:spPr bwMode="auto">
          <a:xfrm>
            <a:off x="268719" y="1356626"/>
            <a:ext cx="8424000" cy="1292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>
            <a:lvl1pPr marL="342900" indent="-342900" defTabSz="895350" eaLnBrk="0" hangingPunct="0">
              <a:buClr>
                <a:schemeClr val="tx2"/>
              </a:buClr>
              <a:defRPr sz="1400">
                <a:solidFill>
                  <a:srgbClr val="737373"/>
                </a:solidFill>
                <a:latin typeface="Arial" charset="0"/>
              </a:defRPr>
            </a:lvl1pPr>
            <a:lvl2pPr marL="193675" indent="-192088" defTabSz="895350" eaLnBrk="0" hangingPunct="0">
              <a:buClr>
                <a:srgbClr val="737373"/>
              </a:buClr>
              <a:buFont typeface="Arial" charset="0"/>
              <a:buChar char="▪"/>
              <a:defRPr sz="1400">
                <a:solidFill>
                  <a:srgbClr val="737373"/>
                </a:solidFill>
                <a:latin typeface="Arial" charset="0"/>
              </a:defRPr>
            </a:lvl2pPr>
            <a:lvl3pPr marL="457200" indent="-261938" defTabSz="895350" eaLnBrk="0" hangingPunct="0">
              <a:buClr>
                <a:srgbClr val="737373"/>
              </a:buClr>
              <a:buFont typeface="Arial" charset="0"/>
              <a:buChar char="&gt;"/>
              <a:defRPr sz="1400">
                <a:solidFill>
                  <a:srgbClr val="737373"/>
                </a:solidFill>
                <a:latin typeface="Arial" charset="0"/>
              </a:defRPr>
            </a:lvl3pPr>
            <a:lvl4pPr marL="614363" indent="-155575" defTabSz="895350" eaLnBrk="0" hangingPunct="0">
              <a:buClr>
                <a:srgbClr val="737373"/>
              </a:buClr>
              <a:buFont typeface="Arial" charset="0"/>
              <a:buChar char="–"/>
              <a:defRPr sz="1400">
                <a:solidFill>
                  <a:srgbClr val="737373"/>
                </a:solidFill>
                <a:latin typeface="Arial" charset="0"/>
              </a:defRPr>
            </a:lvl4pPr>
            <a:lvl5pPr marL="746125" indent="-130175" defTabSz="895350" eaLnBrk="0" hangingPunct="0">
              <a:buClr>
                <a:srgbClr val="737373"/>
              </a:buClr>
              <a:buFont typeface="Arial" charset="0"/>
              <a:buChar char="-"/>
              <a:defRPr sz="1400">
                <a:solidFill>
                  <a:srgbClr val="737373"/>
                </a:solidFill>
                <a:latin typeface="Arial" charset="0"/>
              </a:defRPr>
            </a:lvl5pPr>
            <a:lvl6pPr marL="12033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37373"/>
              </a:buClr>
              <a:buFont typeface="Arial" charset="0"/>
              <a:buChar char="-"/>
              <a:defRPr sz="1400">
                <a:solidFill>
                  <a:srgbClr val="737373"/>
                </a:solidFill>
                <a:latin typeface="Arial" charset="0"/>
              </a:defRPr>
            </a:lvl6pPr>
            <a:lvl7pPr marL="16605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37373"/>
              </a:buClr>
              <a:buFont typeface="Arial" charset="0"/>
              <a:buChar char="-"/>
              <a:defRPr sz="1400">
                <a:solidFill>
                  <a:srgbClr val="737373"/>
                </a:solidFill>
                <a:latin typeface="Arial" charset="0"/>
              </a:defRPr>
            </a:lvl7pPr>
            <a:lvl8pPr marL="21177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37373"/>
              </a:buClr>
              <a:buFont typeface="Arial" charset="0"/>
              <a:buChar char="-"/>
              <a:defRPr sz="1400">
                <a:solidFill>
                  <a:srgbClr val="737373"/>
                </a:solidFill>
                <a:latin typeface="Arial" charset="0"/>
              </a:defRPr>
            </a:lvl8pPr>
            <a:lvl9pPr marL="2574925" indent="-130175" defTabSz="895350" eaLnBrk="0" fontAlgn="base" hangingPunct="0">
              <a:spcBef>
                <a:spcPct val="0"/>
              </a:spcBef>
              <a:spcAft>
                <a:spcPct val="0"/>
              </a:spcAft>
              <a:buClr>
                <a:srgbClr val="737373"/>
              </a:buClr>
              <a:buFont typeface="Arial" charset="0"/>
              <a:buChar char="-"/>
              <a:defRPr sz="1400">
                <a:solidFill>
                  <a:srgbClr val="737373"/>
                </a:solidFill>
                <a:latin typeface="Arial" charset="0"/>
              </a:defRPr>
            </a:lvl9pPr>
          </a:lstStyle>
          <a:p>
            <a:pPr lvl="1" eaLnBrk="1" hangingPunct="1">
              <a:buClr>
                <a:schemeClr val="tx2"/>
              </a:buClr>
            </a:pPr>
            <a:r>
              <a:rPr lang="ru-RU" sz="1200" dirty="0" smtClean="0">
                <a:solidFill>
                  <a:schemeClr val="tx1"/>
                </a:solidFill>
              </a:rPr>
              <a:t>Каждый слайд является рабочим/редактируемым шаблоном, который рекомендуется использовать при реализации проекта.</a:t>
            </a:r>
          </a:p>
          <a:p>
            <a:pPr lvl="1" eaLnBrk="1" hangingPunct="1">
              <a:buClr>
                <a:schemeClr val="tx2"/>
              </a:buClr>
            </a:pPr>
            <a:r>
              <a:rPr lang="ru-RU" sz="1200" dirty="0" smtClean="0">
                <a:solidFill>
                  <a:schemeClr val="tx1"/>
                </a:solidFill>
              </a:rPr>
              <a:t>Каждый шаблон представлен в редактируемом формате презентации </a:t>
            </a:r>
            <a:r>
              <a:rPr lang="en-US" sz="1200" dirty="0" smtClean="0">
                <a:solidFill>
                  <a:schemeClr val="tx1"/>
                </a:solidFill>
              </a:rPr>
              <a:t>PowerPoint</a:t>
            </a:r>
            <a:r>
              <a:rPr lang="ru-RU" sz="1200" dirty="0" smtClean="0">
                <a:solidFill>
                  <a:schemeClr val="tx1"/>
                </a:solidFill>
              </a:rPr>
              <a:t> (для отчетной презентации), а также иногда в дополнительном формате – </a:t>
            </a:r>
            <a:r>
              <a:rPr lang="en-US" sz="1200" dirty="0" smtClean="0">
                <a:solidFill>
                  <a:schemeClr val="tx1"/>
                </a:solidFill>
              </a:rPr>
              <a:t>Word </a:t>
            </a:r>
            <a:r>
              <a:rPr lang="ru-RU" sz="1200" dirty="0" smtClean="0">
                <a:solidFill>
                  <a:schemeClr val="tx1"/>
                </a:solidFill>
              </a:rPr>
              <a:t>или </a:t>
            </a:r>
            <a:r>
              <a:rPr lang="en-US" sz="1200" dirty="0" smtClean="0">
                <a:solidFill>
                  <a:schemeClr val="tx1"/>
                </a:solidFill>
              </a:rPr>
              <a:t>Excel</a:t>
            </a:r>
            <a:r>
              <a:rPr lang="ru-RU" sz="1200" dirty="0" smtClean="0">
                <a:solidFill>
                  <a:schemeClr val="tx1"/>
                </a:solidFill>
              </a:rPr>
              <a:t>, который более удобен для внутреннего использования командой, хотя также может быть использован для отчета (для этого рекомендуется использовать функционал "Копировать" в </a:t>
            </a:r>
            <a:r>
              <a:rPr lang="en-US" sz="1200" dirty="0" smtClean="0">
                <a:solidFill>
                  <a:schemeClr val="tx1"/>
                </a:solidFill>
              </a:rPr>
              <a:t>Excel</a:t>
            </a:r>
            <a:r>
              <a:rPr lang="ru-RU" sz="1200" dirty="0" smtClean="0">
                <a:solidFill>
                  <a:schemeClr val="tx1"/>
                </a:solidFill>
              </a:rPr>
              <a:t>, и затем "Вставить как картинку" в отчетной презентации </a:t>
            </a:r>
            <a:r>
              <a:rPr lang="en-US" sz="1200" dirty="0" smtClean="0">
                <a:solidFill>
                  <a:schemeClr val="tx1"/>
                </a:solidFill>
              </a:rPr>
              <a:t>PowerPoint</a:t>
            </a:r>
            <a:r>
              <a:rPr lang="ru-RU" sz="1200" dirty="0" smtClean="0">
                <a:solidFill>
                  <a:schemeClr val="tx1"/>
                </a:solidFill>
              </a:rPr>
              <a:t>)</a:t>
            </a:r>
            <a:endParaRPr lang="en-US" sz="1200" dirty="0" smtClean="0">
              <a:solidFill>
                <a:schemeClr val="tx1"/>
              </a:solidFill>
            </a:endParaRPr>
          </a:p>
          <a:p>
            <a:pPr lvl="1" eaLnBrk="1" hangingPunct="1">
              <a:buClr>
                <a:schemeClr val="tx2"/>
              </a:buClr>
            </a:pPr>
            <a:r>
              <a:rPr lang="ru-RU" sz="1200" dirty="0" smtClean="0">
                <a:solidFill>
                  <a:schemeClr val="tx1"/>
                </a:solidFill>
              </a:rPr>
              <a:t>Дополнительный формат прикреплен к соответствующему слайд и может быть открыт путем двойного нажатия</a:t>
            </a: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21" name="AutoShape 249"/>
          <p:cNvCxnSpPr>
            <a:cxnSpLocks noChangeShapeType="1"/>
            <a:stCxn id="22" idx="4"/>
            <a:endCxn id="22" idx="6"/>
          </p:cNvCxnSpPr>
          <p:nvPr/>
        </p:nvCxnSpPr>
        <p:spPr bwMode="auto">
          <a:xfrm>
            <a:off x="268719" y="1305352"/>
            <a:ext cx="842400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AutoShape 250"/>
          <p:cNvSpPr>
            <a:spLocks noChangeArrowheads="1"/>
          </p:cNvSpPr>
          <p:nvPr/>
        </p:nvSpPr>
        <p:spPr bwMode="auto">
          <a:xfrm>
            <a:off x="268719" y="1101858"/>
            <a:ext cx="8424000" cy="20349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200" b="1" dirty="0" smtClean="0"/>
              <a:t>Описание</a:t>
            </a:r>
          </a:p>
        </p:txBody>
      </p:sp>
      <p:sp>
        <p:nvSpPr>
          <p:cNvPr id="4" name="Rectangle 3"/>
          <p:cNvSpPr/>
          <p:nvPr/>
        </p:nvSpPr>
        <p:spPr>
          <a:xfrm>
            <a:off x="142719" y="955452"/>
            <a:ext cx="8676000" cy="5296492"/>
          </a:xfrm>
          <a:prstGeom prst="rect">
            <a:avLst/>
          </a:prstGeom>
          <a:noFill/>
          <a:ln w="190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pic>
        <p:nvPicPr>
          <p:cNvPr id="102893" name="Picture 49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9812" y="2740307"/>
            <a:ext cx="4521015" cy="3427743"/>
          </a:xfrm>
          <a:prstGeom prst="rect">
            <a:avLst/>
          </a:prstGeom>
          <a:noFill/>
          <a:ln w="12700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Rectangular Callout 23"/>
          <p:cNvSpPr>
            <a:spLocks/>
          </p:cNvSpPr>
          <p:nvPr/>
        </p:nvSpPr>
        <p:spPr>
          <a:xfrm>
            <a:off x="304079" y="3162179"/>
            <a:ext cx="1870295" cy="900000"/>
          </a:xfrm>
          <a:prstGeom prst="wedgeRectCallout">
            <a:avLst>
              <a:gd name="adj1" fmla="val 87854"/>
              <a:gd name="adj2" fmla="val -87614"/>
            </a:avLst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Указатель сверху обозначает подэтап, на котором используется данный шаблон</a:t>
            </a:r>
          </a:p>
        </p:txBody>
      </p:sp>
      <p:sp>
        <p:nvSpPr>
          <p:cNvPr id="25" name="Rectangular Callout 24"/>
          <p:cNvSpPr>
            <a:spLocks/>
          </p:cNvSpPr>
          <p:nvPr/>
        </p:nvSpPr>
        <p:spPr>
          <a:xfrm>
            <a:off x="6893359" y="2930309"/>
            <a:ext cx="1764000" cy="1047435"/>
          </a:xfrm>
          <a:prstGeom prst="wedgeRectCallout">
            <a:avLst>
              <a:gd name="adj1" fmla="val -79393"/>
              <a:gd name="adj2" fmla="val -41080"/>
            </a:avLst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Прикрепленный шаблон в формате </a:t>
            </a:r>
            <a:r>
              <a:rPr lang="en-US" sz="1200" dirty="0">
                <a:solidFill>
                  <a:schemeClr val="tx1"/>
                </a:solidFill>
              </a:rPr>
              <a:t>Excel/Word </a:t>
            </a:r>
            <a:r>
              <a:rPr lang="ru-RU" sz="1200" dirty="0">
                <a:solidFill>
                  <a:schemeClr val="tx1"/>
                </a:solidFill>
              </a:rPr>
              <a:t>может быть открыт двойным нажатием</a:t>
            </a:r>
          </a:p>
        </p:txBody>
      </p:sp>
      <p:sp>
        <p:nvSpPr>
          <p:cNvPr id="26" name="Rectangular Callout 25"/>
          <p:cNvSpPr>
            <a:spLocks/>
          </p:cNvSpPr>
          <p:nvPr/>
        </p:nvSpPr>
        <p:spPr>
          <a:xfrm>
            <a:off x="304079" y="4265622"/>
            <a:ext cx="1870295" cy="1062814"/>
          </a:xfrm>
          <a:prstGeom prst="wedgeRectCallout">
            <a:avLst>
              <a:gd name="adj1" fmla="val 71064"/>
              <a:gd name="adj2" fmla="val -24632"/>
            </a:avLst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"Тело" шаблона в формате </a:t>
            </a:r>
            <a:r>
              <a:rPr lang="en-US" sz="1200" dirty="0">
                <a:solidFill>
                  <a:schemeClr val="tx1"/>
                </a:solidFill>
              </a:rPr>
              <a:t>PPT</a:t>
            </a:r>
            <a:r>
              <a:rPr lang="ru-RU" sz="1200" dirty="0">
                <a:solidFill>
                  <a:schemeClr val="tx1"/>
                </a:solidFill>
              </a:rPr>
              <a:t>, который можно использовать для конкретного ПСР-проекта</a:t>
            </a:r>
          </a:p>
        </p:txBody>
      </p:sp>
      <p:sp>
        <p:nvSpPr>
          <p:cNvPr id="16" name="Rectangular Callout 15"/>
          <p:cNvSpPr>
            <a:spLocks/>
          </p:cNvSpPr>
          <p:nvPr/>
        </p:nvSpPr>
        <p:spPr>
          <a:xfrm>
            <a:off x="6893359" y="5105114"/>
            <a:ext cx="1764000" cy="576000"/>
          </a:xfrm>
          <a:prstGeom prst="wedgeRectCallout">
            <a:avLst>
              <a:gd name="adj1" fmla="val -102499"/>
              <a:gd name="adj2" fmla="val 89169"/>
            </a:avLst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Указатель внизу обозначает этап</a:t>
            </a:r>
          </a:p>
        </p:txBody>
      </p:sp>
    </p:spTree>
    <p:extLst>
      <p:ext uri="{BB962C8B-B14F-4D97-AF65-F5344CB8AC3E}">
        <p14:creationId xmlns:p14="http://schemas.microsoft.com/office/powerpoint/2010/main" val="37235273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489933"/>
            <a:ext cx="6681176" cy="292388"/>
          </a:xfrm>
        </p:spPr>
        <p:txBody>
          <a:bodyPr/>
          <a:lstStyle/>
          <a:p>
            <a:r>
              <a:rPr lang="ru-RU" dirty="0" smtClean="0"/>
              <a:t>Анализ процессов и проблем</a:t>
            </a:r>
            <a:endParaRPr lang="ru-RU" dirty="0"/>
          </a:p>
        </p:txBody>
      </p:sp>
      <p:cxnSp>
        <p:nvCxnSpPr>
          <p:cNvPr id="5" name="AutoShape 249"/>
          <p:cNvCxnSpPr>
            <a:cxnSpLocks noChangeShapeType="1"/>
            <a:stCxn id="6" idx="4"/>
            <a:endCxn id="6" idx="6"/>
          </p:cNvCxnSpPr>
          <p:nvPr/>
        </p:nvCxnSpPr>
        <p:spPr bwMode="auto">
          <a:xfrm>
            <a:off x="115319" y="1291630"/>
            <a:ext cx="8723312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" name="AutoShape 250"/>
          <p:cNvSpPr>
            <a:spLocks noChangeArrowheads="1"/>
          </p:cNvSpPr>
          <p:nvPr/>
        </p:nvSpPr>
        <p:spPr bwMode="auto">
          <a:xfrm>
            <a:off x="115319" y="1088430"/>
            <a:ext cx="8723312" cy="20320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200" b="1" dirty="0" smtClean="0"/>
              <a:t>Таблица </a:t>
            </a:r>
            <a:r>
              <a:rPr lang="ru-RU" sz="1200" b="1" dirty="0"/>
              <a:t>проблем </a:t>
            </a:r>
            <a:r>
              <a:rPr lang="ru-RU" sz="1200" b="1" dirty="0" smtClean="0"/>
              <a:t>и процессов </a:t>
            </a:r>
            <a:endParaRPr lang="ru-RU" sz="1200" dirty="0">
              <a:solidFill>
                <a:srgbClr val="808080"/>
              </a:solidFill>
            </a:endParaRPr>
          </a:p>
        </p:txBody>
      </p:sp>
      <p:grpSp>
        <p:nvGrpSpPr>
          <p:cNvPr id="8" name="Group 36"/>
          <p:cNvGrpSpPr>
            <a:grpSpLocks/>
          </p:cNvGrpSpPr>
          <p:nvPr/>
        </p:nvGrpSpPr>
        <p:grpSpPr bwMode="auto">
          <a:xfrm>
            <a:off x="191519" y="1937060"/>
            <a:ext cx="765175" cy="203200"/>
            <a:chOff x="915" y="902"/>
            <a:chExt cx="482" cy="128"/>
          </a:xfrm>
        </p:grpSpPr>
        <p:cxnSp>
          <p:nvCxnSpPr>
            <p:cNvPr id="10" name="AutoShape 249"/>
            <p:cNvCxnSpPr>
              <a:cxnSpLocks noChangeShapeType="1"/>
              <a:stCxn id="11" idx="4"/>
              <a:endCxn id="11" idx="6"/>
            </p:cNvCxnSpPr>
            <p:nvPr/>
          </p:nvCxnSpPr>
          <p:spPr bwMode="auto">
            <a:xfrm>
              <a:off x="915" y="1030"/>
              <a:ext cx="482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" name="AutoShape 250"/>
            <p:cNvSpPr>
              <a:spLocks noChangeArrowheads="1"/>
            </p:cNvSpPr>
            <p:nvPr/>
          </p:nvSpPr>
          <p:spPr bwMode="auto">
            <a:xfrm>
              <a:off x="915" y="902"/>
              <a:ext cx="482" cy="1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r>
                <a:rPr lang="ru-RU" sz="1200" b="1" dirty="0" smtClean="0"/>
                <a:t>Проблема</a:t>
              </a:r>
              <a:endParaRPr lang="ru-RU" sz="1200" dirty="0">
                <a:solidFill>
                  <a:srgbClr val="808080"/>
                </a:solidFill>
              </a:endParaRPr>
            </a:p>
          </p:txBody>
        </p:sp>
      </p:grpSp>
      <p:sp>
        <p:nvSpPr>
          <p:cNvPr id="9" name="Rectangle 67"/>
          <p:cNvSpPr txBox="1">
            <a:spLocks/>
          </p:cNvSpPr>
          <p:nvPr/>
        </p:nvSpPr>
        <p:spPr>
          <a:xfrm>
            <a:off x="191519" y="2222830"/>
            <a:ext cx="76517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dirty="0" smtClean="0"/>
              <a:t>Риск срыва сроков строи-тельства АЭС</a:t>
            </a:r>
            <a:endParaRPr lang="en-US" sz="1200" dirty="0"/>
          </a:p>
        </p:txBody>
      </p:sp>
      <p:grpSp>
        <p:nvGrpSpPr>
          <p:cNvPr id="13" name="Group 36"/>
          <p:cNvGrpSpPr>
            <a:grpSpLocks/>
          </p:cNvGrpSpPr>
          <p:nvPr/>
        </p:nvGrpSpPr>
        <p:grpSpPr bwMode="auto">
          <a:xfrm>
            <a:off x="1017030" y="1937060"/>
            <a:ext cx="1207137" cy="203200"/>
            <a:chOff x="923" y="902"/>
            <a:chExt cx="470" cy="128"/>
          </a:xfrm>
        </p:grpSpPr>
        <p:cxnSp>
          <p:nvCxnSpPr>
            <p:cNvPr id="15" name="AutoShape 249"/>
            <p:cNvCxnSpPr>
              <a:cxnSpLocks noChangeShapeType="1"/>
              <a:stCxn id="16" idx="4"/>
              <a:endCxn id="16" idx="6"/>
            </p:cNvCxnSpPr>
            <p:nvPr/>
          </p:nvCxnSpPr>
          <p:spPr bwMode="auto">
            <a:xfrm>
              <a:off x="923" y="1030"/>
              <a:ext cx="47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AutoShape 250"/>
            <p:cNvSpPr>
              <a:spLocks noChangeArrowheads="1"/>
            </p:cNvSpPr>
            <p:nvPr/>
          </p:nvSpPr>
          <p:spPr bwMode="auto">
            <a:xfrm>
              <a:off x="923" y="902"/>
              <a:ext cx="470" cy="1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r>
                <a:rPr lang="ru-RU" sz="1200" b="1" dirty="0" smtClean="0"/>
                <a:t>Процесс</a:t>
              </a:r>
              <a:endParaRPr lang="ru-RU" sz="1200" dirty="0">
                <a:solidFill>
                  <a:srgbClr val="808080"/>
                </a:solidFill>
              </a:endParaRPr>
            </a:p>
          </p:txBody>
        </p:sp>
      </p:grpSp>
      <p:sp>
        <p:nvSpPr>
          <p:cNvPr id="14" name="Rectangle 67"/>
          <p:cNvSpPr txBox="1">
            <a:spLocks/>
          </p:cNvSpPr>
          <p:nvPr/>
        </p:nvSpPr>
        <p:spPr>
          <a:xfrm>
            <a:off x="1021034" y="2222830"/>
            <a:ext cx="1209397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dirty="0" smtClean="0"/>
              <a:t>Согласование решения о применении импортных материалов при изготовлении оборудования для АЭС</a:t>
            </a:r>
            <a:endParaRPr lang="en-US" sz="1200" dirty="0"/>
          </a:p>
        </p:txBody>
      </p:sp>
      <p:grpSp>
        <p:nvGrpSpPr>
          <p:cNvPr id="18" name="Group 36"/>
          <p:cNvGrpSpPr>
            <a:grpSpLocks/>
          </p:cNvGrpSpPr>
          <p:nvPr/>
        </p:nvGrpSpPr>
        <p:grpSpPr bwMode="auto">
          <a:xfrm>
            <a:off x="2366967" y="1752910"/>
            <a:ext cx="939759" cy="387350"/>
            <a:chOff x="915" y="786"/>
            <a:chExt cx="490" cy="244"/>
          </a:xfrm>
        </p:grpSpPr>
        <p:cxnSp>
          <p:nvCxnSpPr>
            <p:cNvPr id="20" name="AutoShape 249"/>
            <p:cNvCxnSpPr>
              <a:cxnSpLocks noChangeShapeType="1"/>
              <a:stCxn id="21" idx="4"/>
              <a:endCxn id="21" idx="6"/>
            </p:cNvCxnSpPr>
            <p:nvPr/>
          </p:nvCxnSpPr>
          <p:spPr bwMode="auto">
            <a:xfrm>
              <a:off x="915" y="1030"/>
              <a:ext cx="49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1" name="AutoShape 250"/>
            <p:cNvSpPr>
              <a:spLocks noChangeArrowheads="1"/>
            </p:cNvSpPr>
            <p:nvPr/>
          </p:nvSpPr>
          <p:spPr bwMode="auto">
            <a:xfrm>
              <a:off x="915" y="786"/>
              <a:ext cx="490" cy="24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r>
                <a:rPr lang="ru-RU" sz="1200" b="1" dirty="0" smtClean="0"/>
                <a:t>Границы процесса</a:t>
              </a:r>
              <a:endParaRPr lang="ru-RU" sz="1200" dirty="0">
                <a:solidFill>
                  <a:srgbClr val="808080"/>
                </a:solidFill>
              </a:endParaRPr>
            </a:p>
          </p:txBody>
        </p:sp>
      </p:grpSp>
      <p:sp>
        <p:nvSpPr>
          <p:cNvPr id="19" name="Rectangle 67"/>
          <p:cNvSpPr txBox="1">
            <a:spLocks/>
          </p:cNvSpPr>
          <p:nvPr/>
        </p:nvSpPr>
        <p:spPr>
          <a:xfrm>
            <a:off x="2366967" y="2222830"/>
            <a:ext cx="93975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dirty="0" smtClean="0"/>
              <a:t>От создания проекта решения до </a:t>
            </a:r>
            <a:r>
              <a:rPr lang="ru-RU" sz="1200" dirty="0" err="1" smtClean="0"/>
              <a:t>утвержде-ния</a:t>
            </a:r>
            <a:endParaRPr lang="en-US" sz="1200" dirty="0"/>
          </a:p>
        </p:txBody>
      </p:sp>
      <p:grpSp>
        <p:nvGrpSpPr>
          <p:cNvPr id="23" name="Group 36"/>
          <p:cNvGrpSpPr>
            <a:grpSpLocks/>
          </p:cNvGrpSpPr>
          <p:nvPr/>
        </p:nvGrpSpPr>
        <p:grpSpPr bwMode="auto">
          <a:xfrm>
            <a:off x="3443262" y="1937061"/>
            <a:ext cx="1565749" cy="203200"/>
            <a:chOff x="902" y="902"/>
            <a:chExt cx="515" cy="128"/>
          </a:xfrm>
        </p:grpSpPr>
        <p:cxnSp>
          <p:nvCxnSpPr>
            <p:cNvPr id="25" name="AutoShape 249"/>
            <p:cNvCxnSpPr>
              <a:cxnSpLocks noChangeShapeType="1"/>
              <a:stCxn id="26" idx="4"/>
              <a:endCxn id="26" idx="6"/>
            </p:cNvCxnSpPr>
            <p:nvPr/>
          </p:nvCxnSpPr>
          <p:spPr bwMode="auto">
            <a:xfrm>
              <a:off x="902" y="1030"/>
              <a:ext cx="515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" name="AutoShape 250"/>
            <p:cNvSpPr>
              <a:spLocks noChangeArrowheads="1"/>
            </p:cNvSpPr>
            <p:nvPr/>
          </p:nvSpPr>
          <p:spPr bwMode="auto">
            <a:xfrm>
              <a:off x="902" y="902"/>
              <a:ext cx="515" cy="1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r>
                <a:rPr lang="ru-RU" sz="1200" b="1" dirty="0" smtClean="0"/>
                <a:t>Периметр проекта</a:t>
              </a:r>
              <a:endParaRPr lang="ru-RU" sz="12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4" name="Rectangle 67"/>
          <p:cNvSpPr txBox="1">
            <a:spLocks/>
          </p:cNvSpPr>
          <p:nvPr/>
        </p:nvSpPr>
        <p:spPr>
          <a:xfrm>
            <a:off x="3443262" y="2222830"/>
            <a:ext cx="1565749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dirty="0" smtClean="0"/>
              <a:t>ЦА КРЭА, АЭС КРЭА, АЭМ-технологии, гидропресс, ЦНИИТМАШ,</a:t>
            </a:r>
            <a:br>
              <a:rPr lang="ru-RU" sz="1200" dirty="0" smtClean="0"/>
            </a:br>
            <a:r>
              <a:rPr lang="ru-RU" sz="1200" dirty="0" smtClean="0"/>
              <a:t>АЭПы, ГК</a:t>
            </a:r>
            <a:endParaRPr lang="en-US" sz="1200" dirty="0"/>
          </a:p>
        </p:txBody>
      </p:sp>
      <p:grpSp>
        <p:nvGrpSpPr>
          <p:cNvPr id="28" name="Group 36"/>
          <p:cNvGrpSpPr>
            <a:grpSpLocks/>
          </p:cNvGrpSpPr>
          <p:nvPr/>
        </p:nvGrpSpPr>
        <p:grpSpPr bwMode="auto">
          <a:xfrm>
            <a:off x="5145547" y="1567174"/>
            <a:ext cx="992823" cy="573088"/>
            <a:chOff x="902" y="669"/>
            <a:chExt cx="515" cy="361"/>
          </a:xfrm>
        </p:grpSpPr>
        <p:cxnSp>
          <p:nvCxnSpPr>
            <p:cNvPr id="30" name="AutoShape 249"/>
            <p:cNvCxnSpPr>
              <a:cxnSpLocks noChangeShapeType="1"/>
              <a:stCxn id="31" idx="4"/>
              <a:endCxn id="31" idx="6"/>
            </p:cNvCxnSpPr>
            <p:nvPr/>
          </p:nvCxnSpPr>
          <p:spPr bwMode="auto">
            <a:xfrm>
              <a:off x="902" y="1030"/>
              <a:ext cx="515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AutoShape 250"/>
            <p:cNvSpPr>
              <a:spLocks noChangeArrowheads="1"/>
            </p:cNvSpPr>
            <p:nvPr/>
          </p:nvSpPr>
          <p:spPr bwMode="auto">
            <a:xfrm>
              <a:off x="902" y="669"/>
              <a:ext cx="515" cy="36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r>
                <a:rPr lang="ru-RU" sz="1200" b="1" dirty="0" smtClean="0"/>
                <a:t>Продукты (услуги) процесса</a:t>
              </a:r>
              <a:endParaRPr lang="ru-RU" sz="1200" dirty="0">
                <a:solidFill>
                  <a:srgbClr val="808080"/>
                </a:solidFill>
              </a:endParaRPr>
            </a:p>
          </p:txBody>
        </p:sp>
      </p:grpSp>
      <p:sp>
        <p:nvSpPr>
          <p:cNvPr id="29" name="Rectangle 67"/>
          <p:cNvSpPr txBox="1">
            <a:spLocks/>
          </p:cNvSpPr>
          <p:nvPr/>
        </p:nvSpPr>
        <p:spPr>
          <a:xfrm>
            <a:off x="5145547" y="2222830"/>
            <a:ext cx="99282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dirty="0" smtClean="0"/>
              <a:t>Решение о применении импортных материалов</a:t>
            </a:r>
            <a:endParaRPr lang="en-US" sz="1200" dirty="0"/>
          </a:p>
        </p:txBody>
      </p:sp>
      <p:grpSp>
        <p:nvGrpSpPr>
          <p:cNvPr id="33" name="Group 36"/>
          <p:cNvGrpSpPr>
            <a:grpSpLocks/>
          </p:cNvGrpSpPr>
          <p:nvPr/>
        </p:nvGrpSpPr>
        <p:grpSpPr bwMode="auto">
          <a:xfrm>
            <a:off x="6284678" y="1752911"/>
            <a:ext cx="1351950" cy="387350"/>
            <a:chOff x="935" y="786"/>
            <a:chExt cx="505" cy="244"/>
          </a:xfrm>
        </p:grpSpPr>
        <p:cxnSp>
          <p:nvCxnSpPr>
            <p:cNvPr id="35" name="AutoShape 249"/>
            <p:cNvCxnSpPr>
              <a:cxnSpLocks noChangeShapeType="1"/>
              <a:stCxn id="36" idx="4"/>
              <a:endCxn id="36" idx="6"/>
            </p:cNvCxnSpPr>
            <p:nvPr/>
          </p:nvCxnSpPr>
          <p:spPr bwMode="auto">
            <a:xfrm>
              <a:off x="935" y="1030"/>
              <a:ext cx="505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AutoShape 250"/>
            <p:cNvSpPr>
              <a:spLocks noChangeArrowheads="1"/>
            </p:cNvSpPr>
            <p:nvPr/>
          </p:nvSpPr>
          <p:spPr bwMode="auto">
            <a:xfrm>
              <a:off x="935" y="786"/>
              <a:ext cx="505" cy="24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r>
                <a:rPr lang="ru-RU" sz="1200" b="1" dirty="0" smtClean="0"/>
                <a:t>Заказчики процесса</a:t>
              </a:r>
              <a:endParaRPr lang="ru-RU" sz="1200" dirty="0">
                <a:solidFill>
                  <a:srgbClr val="808080"/>
                </a:solidFill>
              </a:endParaRPr>
            </a:p>
          </p:txBody>
        </p:sp>
      </p:grpSp>
      <p:sp>
        <p:nvSpPr>
          <p:cNvPr id="34" name="Rectangle 67"/>
          <p:cNvSpPr txBox="1">
            <a:spLocks/>
          </p:cNvSpPr>
          <p:nvPr/>
        </p:nvSpPr>
        <p:spPr>
          <a:xfrm>
            <a:off x="6274906" y="2222830"/>
            <a:ext cx="134856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dirty="0" smtClean="0"/>
              <a:t>Компании–произ-водители, закупа-ющие импортное сырье, оборудо-вание, материалы, и оформляющие решения о применении</a:t>
            </a:r>
            <a:endParaRPr lang="en-US" sz="1200" dirty="0"/>
          </a:p>
        </p:txBody>
      </p:sp>
      <p:grpSp>
        <p:nvGrpSpPr>
          <p:cNvPr id="38" name="Group 36"/>
          <p:cNvGrpSpPr>
            <a:grpSpLocks/>
          </p:cNvGrpSpPr>
          <p:nvPr/>
        </p:nvGrpSpPr>
        <p:grpSpPr bwMode="auto">
          <a:xfrm>
            <a:off x="7725537" y="1752911"/>
            <a:ext cx="1065469" cy="387350"/>
            <a:chOff x="902" y="786"/>
            <a:chExt cx="562" cy="244"/>
          </a:xfrm>
        </p:grpSpPr>
        <p:cxnSp>
          <p:nvCxnSpPr>
            <p:cNvPr id="40" name="AutoShape 249"/>
            <p:cNvCxnSpPr>
              <a:cxnSpLocks noChangeShapeType="1"/>
              <a:stCxn id="41" idx="4"/>
              <a:endCxn id="41" idx="6"/>
            </p:cNvCxnSpPr>
            <p:nvPr/>
          </p:nvCxnSpPr>
          <p:spPr bwMode="auto">
            <a:xfrm>
              <a:off x="902" y="1030"/>
              <a:ext cx="562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AutoShape 250"/>
            <p:cNvSpPr>
              <a:spLocks noChangeArrowheads="1"/>
            </p:cNvSpPr>
            <p:nvPr/>
          </p:nvSpPr>
          <p:spPr bwMode="auto">
            <a:xfrm>
              <a:off x="902" y="786"/>
              <a:ext cx="562" cy="24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r>
                <a:rPr lang="ru-RU" sz="1200" b="1" dirty="0" smtClean="0"/>
                <a:t>Владелец процесса</a:t>
              </a:r>
              <a:endParaRPr lang="ru-RU" sz="1200" dirty="0">
                <a:solidFill>
                  <a:srgbClr val="808080"/>
                </a:solidFill>
              </a:endParaRPr>
            </a:p>
          </p:txBody>
        </p:sp>
      </p:grpSp>
      <p:sp>
        <p:nvSpPr>
          <p:cNvPr id="39" name="Rectangle 67"/>
          <p:cNvSpPr txBox="1">
            <a:spLocks/>
          </p:cNvSpPr>
          <p:nvPr/>
        </p:nvSpPr>
        <p:spPr>
          <a:xfrm>
            <a:off x="7725537" y="2222830"/>
            <a:ext cx="1065469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dirty="0" smtClean="0"/>
              <a:t>ГК Департамент технического регулирования</a:t>
            </a:r>
            <a:endParaRPr lang="en-US" sz="1200" dirty="0"/>
          </a:p>
        </p:txBody>
      </p:sp>
      <p:sp>
        <p:nvSpPr>
          <p:cNvPr id="42" name="Rectangle 41"/>
          <p:cNvSpPr/>
          <p:nvPr/>
        </p:nvSpPr>
        <p:spPr>
          <a:xfrm>
            <a:off x="115319" y="1383023"/>
            <a:ext cx="8723312" cy="4388383"/>
          </a:xfrm>
          <a:prstGeom prst="rect">
            <a:avLst/>
          </a:prstGeom>
          <a:noFill/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191519" y="3918857"/>
            <a:ext cx="8599487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 67"/>
          <p:cNvSpPr txBox="1">
            <a:spLocks/>
          </p:cNvSpPr>
          <p:nvPr/>
        </p:nvSpPr>
        <p:spPr>
          <a:xfrm>
            <a:off x="191519" y="3949540"/>
            <a:ext cx="7651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dirty="0" smtClean="0"/>
              <a:t>…</a:t>
            </a:r>
            <a:endParaRPr lang="en-US" sz="1200" dirty="0"/>
          </a:p>
        </p:txBody>
      </p:sp>
      <p:sp>
        <p:nvSpPr>
          <p:cNvPr id="46" name="Rectangle 67"/>
          <p:cNvSpPr txBox="1">
            <a:spLocks/>
          </p:cNvSpPr>
          <p:nvPr/>
        </p:nvSpPr>
        <p:spPr>
          <a:xfrm>
            <a:off x="1021034" y="3949540"/>
            <a:ext cx="120939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dirty="0" smtClean="0"/>
              <a:t>…</a:t>
            </a:r>
            <a:endParaRPr lang="en-US" sz="1200" dirty="0"/>
          </a:p>
        </p:txBody>
      </p:sp>
      <p:sp>
        <p:nvSpPr>
          <p:cNvPr id="47" name="Rectangle 67"/>
          <p:cNvSpPr txBox="1">
            <a:spLocks/>
          </p:cNvSpPr>
          <p:nvPr/>
        </p:nvSpPr>
        <p:spPr>
          <a:xfrm>
            <a:off x="2366967" y="3949540"/>
            <a:ext cx="93975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dirty="0"/>
              <a:t>…</a:t>
            </a:r>
            <a:endParaRPr lang="en-US" sz="1200" dirty="0"/>
          </a:p>
        </p:txBody>
      </p:sp>
      <p:sp>
        <p:nvSpPr>
          <p:cNvPr id="48" name="Rectangle 67"/>
          <p:cNvSpPr txBox="1">
            <a:spLocks/>
          </p:cNvSpPr>
          <p:nvPr/>
        </p:nvSpPr>
        <p:spPr>
          <a:xfrm>
            <a:off x="3443262" y="3949540"/>
            <a:ext cx="156574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dirty="0"/>
              <a:t>…</a:t>
            </a:r>
            <a:endParaRPr lang="en-US" sz="1200" dirty="0"/>
          </a:p>
        </p:txBody>
      </p:sp>
      <p:sp>
        <p:nvSpPr>
          <p:cNvPr id="49" name="Rectangle 67"/>
          <p:cNvSpPr txBox="1">
            <a:spLocks/>
          </p:cNvSpPr>
          <p:nvPr/>
        </p:nvSpPr>
        <p:spPr>
          <a:xfrm>
            <a:off x="5145547" y="3949540"/>
            <a:ext cx="9928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dirty="0"/>
              <a:t>…</a:t>
            </a:r>
            <a:endParaRPr lang="en-US" sz="1200" dirty="0"/>
          </a:p>
        </p:txBody>
      </p:sp>
      <p:sp>
        <p:nvSpPr>
          <p:cNvPr id="50" name="Rectangle 67"/>
          <p:cNvSpPr txBox="1">
            <a:spLocks/>
          </p:cNvSpPr>
          <p:nvPr/>
        </p:nvSpPr>
        <p:spPr>
          <a:xfrm>
            <a:off x="6274906" y="3949540"/>
            <a:ext cx="13485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dirty="0"/>
              <a:t>…</a:t>
            </a:r>
            <a:endParaRPr lang="en-US" sz="1200" dirty="0"/>
          </a:p>
        </p:txBody>
      </p:sp>
      <p:sp>
        <p:nvSpPr>
          <p:cNvPr id="51" name="Rectangle 67"/>
          <p:cNvSpPr txBox="1">
            <a:spLocks/>
          </p:cNvSpPr>
          <p:nvPr/>
        </p:nvSpPr>
        <p:spPr>
          <a:xfrm>
            <a:off x="7725537" y="3949540"/>
            <a:ext cx="10654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dirty="0"/>
              <a:t>…</a:t>
            </a:r>
            <a:endParaRPr lang="en-US" sz="1200" dirty="0"/>
          </a:p>
        </p:txBody>
      </p:sp>
      <p:cxnSp>
        <p:nvCxnSpPr>
          <p:cNvPr id="52" name="Straight Connector 51"/>
          <p:cNvCxnSpPr/>
          <p:nvPr/>
        </p:nvCxnSpPr>
        <p:spPr>
          <a:xfrm>
            <a:off x="191519" y="4429496"/>
            <a:ext cx="8599487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67"/>
          <p:cNvSpPr txBox="1">
            <a:spLocks/>
          </p:cNvSpPr>
          <p:nvPr/>
        </p:nvSpPr>
        <p:spPr>
          <a:xfrm>
            <a:off x="191519" y="4460179"/>
            <a:ext cx="7651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dirty="0" smtClean="0"/>
              <a:t>…</a:t>
            </a:r>
            <a:endParaRPr lang="en-US" sz="1200" dirty="0"/>
          </a:p>
        </p:txBody>
      </p:sp>
      <p:sp>
        <p:nvSpPr>
          <p:cNvPr id="54" name="Rectangle 67"/>
          <p:cNvSpPr txBox="1">
            <a:spLocks/>
          </p:cNvSpPr>
          <p:nvPr/>
        </p:nvSpPr>
        <p:spPr>
          <a:xfrm>
            <a:off x="1021034" y="4460179"/>
            <a:ext cx="120939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dirty="0" smtClean="0"/>
              <a:t>…</a:t>
            </a:r>
            <a:endParaRPr lang="en-US" sz="1200" dirty="0"/>
          </a:p>
        </p:txBody>
      </p:sp>
      <p:sp>
        <p:nvSpPr>
          <p:cNvPr id="55" name="Rectangle 67"/>
          <p:cNvSpPr txBox="1">
            <a:spLocks/>
          </p:cNvSpPr>
          <p:nvPr/>
        </p:nvSpPr>
        <p:spPr>
          <a:xfrm>
            <a:off x="2366967" y="4460179"/>
            <a:ext cx="93975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dirty="0"/>
              <a:t>…</a:t>
            </a:r>
            <a:endParaRPr lang="en-US" sz="1200" dirty="0"/>
          </a:p>
        </p:txBody>
      </p:sp>
      <p:sp>
        <p:nvSpPr>
          <p:cNvPr id="56" name="Rectangle 67"/>
          <p:cNvSpPr txBox="1">
            <a:spLocks/>
          </p:cNvSpPr>
          <p:nvPr/>
        </p:nvSpPr>
        <p:spPr>
          <a:xfrm>
            <a:off x="3443262" y="4460179"/>
            <a:ext cx="156574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dirty="0"/>
              <a:t>…</a:t>
            </a:r>
            <a:endParaRPr lang="en-US" sz="1200" dirty="0"/>
          </a:p>
        </p:txBody>
      </p:sp>
      <p:sp>
        <p:nvSpPr>
          <p:cNvPr id="57" name="Rectangle 67"/>
          <p:cNvSpPr txBox="1">
            <a:spLocks/>
          </p:cNvSpPr>
          <p:nvPr/>
        </p:nvSpPr>
        <p:spPr>
          <a:xfrm>
            <a:off x="5145547" y="4460179"/>
            <a:ext cx="99282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dirty="0"/>
              <a:t>…</a:t>
            </a:r>
            <a:endParaRPr lang="en-US" sz="1200" dirty="0"/>
          </a:p>
        </p:txBody>
      </p:sp>
      <p:sp>
        <p:nvSpPr>
          <p:cNvPr id="58" name="Rectangle 67"/>
          <p:cNvSpPr txBox="1">
            <a:spLocks/>
          </p:cNvSpPr>
          <p:nvPr/>
        </p:nvSpPr>
        <p:spPr>
          <a:xfrm>
            <a:off x="6274906" y="4460179"/>
            <a:ext cx="134856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dirty="0"/>
              <a:t>…</a:t>
            </a:r>
            <a:endParaRPr lang="en-US" sz="1200" dirty="0"/>
          </a:p>
        </p:txBody>
      </p:sp>
      <p:sp>
        <p:nvSpPr>
          <p:cNvPr id="59" name="Rectangle 67"/>
          <p:cNvSpPr txBox="1">
            <a:spLocks/>
          </p:cNvSpPr>
          <p:nvPr/>
        </p:nvSpPr>
        <p:spPr>
          <a:xfrm>
            <a:off x="7725537" y="4460179"/>
            <a:ext cx="1065469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dirty="0"/>
              <a:t>…</a:t>
            </a:r>
            <a:endParaRPr lang="en-US" sz="1200" dirty="0"/>
          </a:p>
        </p:txBody>
      </p:sp>
      <p:sp>
        <p:nvSpPr>
          <p:cNvPr id="60" name="McK 1. On-page tracker"/>
          <p:cNvSpPr>
            <a:spLocks noChangeArrowheads="1"/>
          </p:cNvSpPr>
          <p:nvPr/>
        </p:nvSpPr>
        <p:spPr bwMode="auto">
          <a:xfrm>
            <a:off x="1231900" y="26988"/>
            <a:ext cx="46741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+mn-lt"/>
              </a:rPr>
              <a:t>1.</a:t>
            </a:r>
            <a:r>
              <a:rPr lang="en-US" sz="1400" dirty="0" smtClean="0">
                <a:solidFill>
                  <a:srgbClr val="808080"/>
                </a:solidFill>
                <a:latin typeface="+mn-lt"/>
              </a:rPr>
              <a:t>1</a:t>
            </a:r>
            <a:r>
              <a:rPr lang="ru-RU" sz="1400" dirty="0" smtClean="0">
                <a:solidFill>
                  <a:srgbClr val="808080"/>
                </a:solidFill>
                <a:latin typeface="+mn-lt"/>
              </a:rPr>
              <a:t> Определение проблемы и выбор темы проекта</a:t>
            </a:r>
          </a:p>
          <a:p>
            <a:r>
              <a:rPr lang="ru-RU" sz="1400" dirty="0" smtClean="0">
                <a:solidFill>
                  <a:srgbClr val="808080"/>
                </a:solidFill>
                <a:latin typeface="+mn-lt"/>
              </a:rPr>
              <a:t>1.2 Определение периметра проекта и границ процесса</a:t>
            </a:r>
            <a:endParaRPr lang="ru-RU" sz="1400" dirty="0">
              <a:solidFill>
                <a:srgbClr val="808080"/>
              </a:solidFill>
              <a:latin typeface="+mn-lt"/>
            </a:endParaRPr>
          </a:p>
        </p:txBody>
      </p:sp>
      <p:grpSp>
        <p:nvGrpSpPr>
          <p:cNvPr id="77" name="Group 186"/>
          <p:cNvGrpSpPr/>
          <p:nvPr>
            <p:custDataLst>
              <p:tags r:id="rId1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accent6">
              <a:lumMod val="75000"/>
            </a:schemeClr>
          </a:solidFill>
        </p:grpSpPr>
        <p:sp>
          <p:nvSpPr>
            <p:cNvPr id="78" name="Freeform 187"/>
            <p:cNvSpPr/>
            <p:nvPr>
              <p:custDataLst>
                <p:tags r:id="rId11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9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Открытие и подготовка ПСР-проекта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189"/>
          <p:cNvGrpSpPr/>
          <p:nvPr>
            <p:custDataLst>
              <p:tags r:id="rId2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1" name="Freeform 190"/>
            <p:cNvSpPr/>
            <p:nvPr>
              <p:custDataLst>
                <p:tags r:id="rId9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2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83" name="Group 192"/>
          <p:cNvGrpSpPr/>
          <p:nvPr>
            <p:custDataLst>
              <p:tags r:id="rId3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4" name="Freeform 193"/>
            <p:cNvSpPr/>
            <p:nvPr>
              <p:custDataLst>
                <p:tags r:id="rId7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5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86" name="Group 195"/>
          <p:cNvGrpSpPr/>
          <p:nvPr>
            <p:custDataLst>
              <p:tags r:id="rId4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7" name="Freeform 196"/>
            <p:cNvSpPr/>
            <p:nvPr>
              <p:custDataLst>
                <p:tags r:id="rId5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8" name="Rectangle 25"/>
            <p:cNvSpPr txBox="1"/>
            <p:nvPr>
              <p:custDataLst>
                <p:tags r:id="rId6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89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0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1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2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801282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4730167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7307" name="think-cell Slide" r:id="rId17" imgW="270" imgH="270" progId="TCLayout.ActiveDocument.1">
                  <p:embed/>
                </p:oleObj>
              </mc:Choice>
              <mc:Fallback>
                <p:oleObj name="think-cell Slide" r:id="rId1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5646608" y="1278729"/>
            <a:ext cx="0" cy="3527426"/>
          </a:xfrm>
          <a:prstGeom prst="line">
            <a:avLst/>
          </a:prstGeom>
          <a:ln w="38100">
            <a:gradFill>
              <a:gsLst>
                <a:gs pos="0">
                  <a:schemeClr val="accent2"/>
                </a:gs>
                <a:gs pos="9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>
            <a:off x="6737750" y="1278729"/>
            <a:ext cx="0" cy="3527426"/>
          </a:xfrm>
          <a:prstGeom prst="line">
            <a:avLst/>
          </a:prstGeom>
          <a:ln w="38100">
            <a:gradFill>
              <a:gsLst>
                <a:gs pos="0">
                  <a:schemeClr val="accent2"/>
                </a:gs>
                <a:gs pos="9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>
            <a:off x="7828892" y="1278729"/>
            <a:ext cx="0" cy="3527426"/>
          </a:xfrm>
          <a:prstGeom prst="line">
            <a:avLst/>
          </a:prstGeom>
          <a:ln w="38100">
            <a:gradFill>
              <a:gsLst>
                <a:gs pos="0">
                  <a:schemeClr val="accent2"/>
                </a:gs>
                <a:gs pos="90000">
                  <a:schemeClr val="bg1"/>
                </a:gs>
                <a:gs pos="100000">
                  <a:schemeClr val="bg1"/>
                </a:gs>
              </a:gsLst>
              <a:lin ang="5400000" scaled="0"/>
            </a:gra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Прямоугольник 75"/>
          <p:cNvSpPr/>
          <p:nvPr/>
        </p:nvSpPr>
        <p:spPr>
          <a:xfrm>
            <a:off x="4629949" y="4812421"/>
            <a:ext cx="12698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kern="0" dirty="0">
                <a:solidFill>
                  <a:srgbClr val="000000"/>
                </a:solidFill>
              </a:rPr>
              <a:t>Комментарии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56294" y="5794759"/>
            <a:ext cx="1712674" cy="275153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sz="1200" b="1" dirty="0"/>
              <a:t>Итого: средний бал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04574" y="5084123"/>
            <a:ext cx="2840976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/>
          <p:cNvCxnSpPr/>
          <p:nvPr/>
        </p:nvCxnSpPr>
        <p:spPr>
          <a:xfrm>
            <a:off x="4629949" y="5295847"/>
            <a:ext cx="421560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4629949" y="5507570"/>
            <a:ext cx="421560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/>
          <p:cNvCxnSpPr/>
          <p:nvPr/>
        </p:nvCxnSpPr>
        <p:spPr>
          <a:xfrm>
            <a:off x="4629949" y="5719294"/>
            <a:ext cx="4215601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McK 1. On-page tracker"/>
          <p:cNvSpPr>
            <a:spLocks noChangeArrowheads="1"/>
          </p:cNvSpPr>
          <p:nvPr/>
        </p:nvSpPr>
        <p:spPr bwMode="auto">
          <a:xfrm>
            <a:off x="1231900" y="26988"/>
            <a:ext cx="36897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+mn-lt"/>
              </a:rPr>
              <a:t>1.3 Анкетирование №1 заказчиков процесса</a:t>
            </a:r>
            <a:endParaRPr lang="ru-RU" sz="140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31900" y="330438"/>
            <a:ext cx="6681176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Анкетирование №1 </a:t>
            </a:r>
            <a:r>
              <a:rPr lang="ru-RU" dirty="0" smtClean="0"/>
              <a:t>заказчиков по процессу «…»</a:t>
            </a:r>
            <a:endParaRPr lang="ru-RU" dirty="0"/>
          </a:p>
        </p:txBody>
      </p:sp>
      <p:sp>
        <p:nvSpPr>
          <p:cNvPr id="116" name="TextBox 115"/>
          <p:cNvSpPr txBox="1">
            <a:spLocks/>
          </p:cNvSpPr>
          <p:nvPr/>
        </p:nvSpPr>
        <p:spPr>
          <a:xfrm>
            <a:off x="127014" y="4812421"/>
            <a:ext cx="493992" cy="1257491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9611" tIns="44806" rIns="89611" bIns="44806" rtlCol="0" anchor="ctr"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Комментарии</a:t>
            </a:r>
          </a:p>
        </p:txBody>
      </p:sp>
      <p:sp>
        <p:nvSpPr>
          <p:cNvPr id="11" name="Rectangle 11"/>
          <p:cNvSpPr txBox="1">
            <a:spLocks/>
          </p:cNvSpPr>
          <p:nvPr/>
        </p:nvSpPr>
        <p:spPr>
          <a:xfrm>
            <a:off x="914103" y="4812421"/>
            <a:ext cx="35289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kern="0" dirty="0">
                <a:solidFill>
                  <a:srgbClr val="000000"/>
                </a:solidFill>
              </a:rPr>
              <a:t>В случае ответа "Нет"/ </a:t>
            </a:r>
            <a:r>
              <a:rPr lang="en-US" sz="1200" kern="0" dirty="0" smtClean="0">
                <a:solidFill>
                  <a:srgbClr val="000000"/>
                </a:solidFill>
              </a:rPr>
              <a:t/>
            </a:r>
            <a:br>
              <a:rPr lang="en-US" sz="1200" kern="0" dirty="0" smtClean="0">
                <a:solidFill>
                  <a:srgbClr val="000000"/>
                </a:solidFill>
              </a:rPr>
            </a:br>
            <a:r>
              <a:rPr lang="ru-RU" sz="1200" kern="0" dirty="0" smtClean="0">
                <a:solidFill>
                  <a:srgbClr val="000000"/>
                </a:solidFill>
              </a:rPr>
              <a:t>"</a:t>
            </a:r>
            <a:r>
              <a:rPr lang="ru-RU" sz="1200" kern="0" dirty="0">
                <a:solidFill>
                  <a:srgbClr val="000000"/>
                </a:solidFill>
              </a:rPr>
              <a:t>Скорее нет" </a:t>
            </a:r>
            <a:r>
              <a:rPr lang="ru-RU" sz="1200" kern="0" dirty="0" smtClean="0">
                <a:solidFill>
                  <a:srgbClr val="000000"/>
                </a:solidFill>
              </a:rPr>
              <a:t>– прокомментируйте</a:t>
            </a:r>
          </a:p>
          <a:p>
            <a:pPr marL="195262" lvl="2" indent="0">
              <a:buNone/>
            </a:pPr>
            <a:r>
              <a:rPr lang="ru-RU" sz="1200" kern="0" dirty="0" smtClean="0">
                <a:solidFill>
                  <a:srgbClr val="000000"/>
                </a:solidFill>
              </a:rPr>
              <a:t>Есть </a:t>
            </a:r>
            <a:r>
              <a:rPr lang="ru-RU" sz="1200" kern="0" dirty="0">
                <a:solidFill>
                  <a:srgbClr val="000000"/>
                </a:solidFill>
              </a:rPr>
              <a:t>ли у Вас предложения по совершенствованию процесса?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96" name="Oval 30"/>
          <p:cNvSpPr>
            <a:spLocks noChangeArrowheads="1"/>
          </p:cNvSpPr>
          <p:nvPr/>
        </p:nvSpPr>
        <p:spPr bwMode="auto">
          <a:xfrm>
            <a:off x="723191" y="4812421"/>
            <a:ext cx="279604" cy="2738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89611" tIns="44806" rIns="89611" bIns="44806" anchor="ctr">
            <a:no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6</a:t>
            </a:r>
            <a:endParaRPr lang="ru-RU" sz="1200" b="1" dirty="0">
              <a:solidFill>
                <a:schemeClr val="bg1"/>
              </a:solidFill>
            </a:endParaRPr>
          </a:p>
        </p:txBody>
      </p:sp>
      <p:cxnSp>
        <p:nvCxnSpPr>
          <p:cNvPr id="124" name="AutoShape 249"/>
          <p:cNvCxnSpPr>
            <a:cxnSpLocks noChangeShapeType="1"/>
            <a:stCxn id="125" idx="4"/>
            <a:endCxn id="125" idx="6"/>
          </p:cNvCxnSpPr>
          <p:nvPr/>
        </p:nvCxnSpPr>
        <p:spPr bwMode="auto">
          <a:xfrm>
            <a:off x="914103" y="1278729"/>
            <a:ext cx="3528932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5" name="AutoShape 250"/>
          <p:cNvSpPr>
            <a:spLocks noChangeArrowheads="1"/>
          </p:cNvSpPr>
          <p:nvPr/>
        </p:nvSpPr>
        <p:spPr bwMode="auto">
          <a:xfrm>
            <a:off x="914103" y="1075529"/>
            <a:ext cx="3528932" cy="20320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200" b="1" dirty="0"/>
              <a:t>Вопросы</a:t>
            </a:r>
          </a:p>
        </p:txBody>
      </p:sp>
      <p:cxnSp>
        <p:nvCxnSpPr>
          <p:cNvPr id="128" name="AutoShape 249"/>
          <p:cNvCxnSpPr>
            <a:cxnSpLocks noChangeShapeType="1"/>
            <a:stCxn id="129" idx="4"/>
            <a:endCxn id="129" idx="6"/>
          </p:cNvCxnSpPr>
          <p:nvPr/>
        </p:nvCxnSpPr>
        <p:spPr bwMode="auto">
          <a:xfrm>
            <a:off x="4629949" y="1278729"/>
            <a:ext cx="942176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9" name="AutoShape 250"/>
          <p:cNvSpPr>
            <a:spLocks noChangeArrowheads="1"/>
          </p:cNvSpPr>
          <p:nvPr/>
        </p:nvSpPr>
        <p:spPr bwMode="auto">
          <a:xfrm>
            <a:off x="4629949" y="1075529"/>
            <a:ext cx="942176" cy="20320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200" b="1" dirty="0"/>
              <a:t>Нет</a:t>
            </a:r>
          </a:p>
        </p:txBody>
      </p:sp>
      <p:cxnSp>
        <p:nvCxnSpPr>
          <p:cNvPr id="131" name="AutoShape 249"/>
          <p:cNvCxnSpPr>
            <a:cxnSpLocks noChangeShapeType="1"/>
            <a:stCxn id="132" idx="4"/>
            <a:endCxn id="132" idx="6"/>
          </p:cNvCxnSpPr>
          <p:nvPr/>
        </p:nvCxnSpPr>
        <p:spPr bwMode="auto">
          <a:xfrm>
            <a:off x="5721091" y="1278729"/>
            <a:ext cx="942176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2" name="AutoShape 250"/>
          <p:cNvSpPr>
            <a:spLocks noChangeArrowheads="1"/>
          </p:cNvSpPr>
          <p:nvPr/>
        </p:nvSpPr>
        <p:spPr bwMode="auto">
          <a:xfrm>
            <a:off x="5721091" y="1075529"/>
            <a:ext cx="942176" cy="20320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200" b="1" dirty="0"/>
              <a:t> Скорее нет</a:t>
            </a:r>
          </a:p>
        </p:txBody>
      </p:sp>
      <p:cxnSp>
        <p:nvCxnSpPr>
          <p:cNvPr id="134" name="AutoShape 249"/>
          <p:cNvCxnSpPr>
            <a:cxnSpLocks noChangeShapeType="1"/>
            <a:stCxn id="135" idx="4"/>
            <a:endCxn id="135" idx="6"/>
          </p:cNvCxnSpPr>
          <p:nvPr/>
        </p:nvCxnSpPr>
        <p:spPr bwMode="auto">
          <a:xfrm>
            <a:off x="6812233" y="1278729"/>
            <a:ext cx="942176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5" name="AutoShape 250"/>
          <p:cNvSpPr>
            <a:spLocks noChangeArrowheads="1"/>
          </p:cNvSpPr>
          <p:nvPr/>
        </p:nvSpPr>
        <p:spPr bwMode="auto">
          <a:xfrm>
            <a:off x="6812233" y="1075529"/>
            <a:ext cx="942176" cy="20320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200" b="1" dirty="0"/>
              <a:t> Скорее да</a:t>
            </a:r>
          </a:p>
        </p:txBody>
      </p:sp>
      <p:cxnSp>
        <p:nvCxnSpPr>
          <p:cNvPr id="137" name="AutoShape 249"/>
          <p:cNvCxnSpPr>
            <a:cxnSpLocks noChangeShapeType="1"/>
            <a:stCxn id="138" idx="4"/>
            <a:endCxn id="138" idx="6"/>
          </p:cNvCxnSpPr>
          <p:nvPr/>
        </p:nvCxnSpPr>
        <p:spPr bwMode="auto">
          <a:xfrm>
            <a:off x="7903374" y="1278729"/>
            <a:ext cx="942176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38" name="AutoShape 250"/>
          <p:cNvSpPr>
            <a:spLocks noChangeArrowheads="1"/>
          </p:cNvSpPr>
          <p:nvPr/>
        </p:nvSpPr>
        <p:spPr bwMode="auto">
          <a:xfrm>
            <a:off x="7903374" y="1075529"/>
            <a:ext cx="942176" cy="203200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200" b="1" dirty="0"/>
              <a:t> Да</a:t>
            </a:r>
          </a:p>
        </p:txBody>
      </p:sp>
      <p:sp>
        <p:nvSpPr>
          <p:cNvPr id="158" name="Line 11"/>
          <p:cNvSpPr>
            <a:spLocks noChangeShapeType="1"/>
          </p:cNvSpPr>
          <p:nvPr/>
        </p:nvSpPr>
        <p:spPr bwMode="auto">
          <a:xfrm>
            <a:off x="4420280" y="4088296"/>
            <a:ext cx="0" cy="4652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159" name="Line 31"/>
          <p:cNvSpPr>
            <a:spLocks noChangeShapeType="1"/>
          </p:cNvSpPr>
          <p:nvPr/>
        </p:nvSpPr>
        <p:spPr bwMode="auto">
          <a:xfrm>
            <a:off x="914103" y="2071183"/>
            <a:ext cx="7931447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160" name="Line 32"/>
          <p:cNvSpPr>
            <a:spLocks noChangeShapeType="1"/>
          </p:cNvSpPr>
          <p:nvPr/>
        </p:nvSpPr>
        <p:spPr bwMode="auto">
          <a:xfrm>
            <a:off x="914103" y="2662593"/>
            <a:ext cx="7931447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161" name="Line 33"/>
          <p:cNvSpPr>
            <a:spLocks noChangeShapeType="1"/>
          </p:cNvSpPr>
          <p:nvPr/>
        </p:nvSpPr>
        <p:spPr bwMode="auto">
          <a:xfrm flipH="1">
            <a:off x="127014" y="3254003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162" name="Line 34"/>
          <p:cNvSpPr>
            <a:spLocks noChangeShapeType="1"/>
          </p:cNvSpPr>
          <p:nvPr/>
        </p:nvSpPr>
        <p:spPr bwMode="auto">
          <a:xfrm flipV="1">
            <a:off x="914103" y="4030079"/>
            <a:ext cx="7931447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163" name="Group 162"/>
          <p:cNvGrpSpPr/>
          <p:nvPr/>
        </p:nvGrpSpPr>
        <p:grpSpPr>
          <a:xfrm>
            <a:off x="4629949" y="2243972"/>
            <a:ext cx="4215601" cy="245832"/>
            <a:chOff x="4771892" y="1999887"/>
            <a:chExt cx="3987528" cy="245832"/>
          </a:xfrm>
        </p:grpSpPr>
        <p:sp>
          <p:nvSpPr>
            <p:cNvPr id="164" name="Rectangle 54"/>
            <p:cNvSpPr>
              <a:spLocks noChangeArrowheads="1"/>
            </p:cNvSpPr>
            <p:nvPr/>
          </p:nvSpPr>
          <p:spPr bwMode="auto">
            <a:xfrm>
              <a:off x="4771892" y="2034895"/>
              <a:ext cx="3987528" cy="17581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5" name="Oval 55"/>
            <p:cNvSpPr>
              <a:spLocks noChangeArrowheads="1"/>
            </p:cNvSpPr>
            <p:nvPr/>
          </p:nvSpPr>
          <p:spPr bwMode="auto">
            <a:xfrm>
              <a:off x="8030515" y="1999887"/>
              <a:ext cx="528974" cy="24583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4</a:t>
              </a:r>
              <a:endParaRPr lang="ru-RU" sz="12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66" name="Group 165"/>
          <p:cNvGrpSpPr/>
          <p:nvPr/>
        </p:nvGrpSpPr>
        <p:grpSpPr>
          <a:xfrm>
            <a:off x="4629949" y="2835382"/>
            <a:ext cx="4215601" cy="245832"/>
            <a:chOff x="4771892" y="2595067"/>
            <a:chExt cx="3987528" cy="245832"/>
          </a:xfrm>
        </p:grpSpPr>
        <p:sp>
          <p:nvSpPr>
            <p:cNvPr id="167" name="Rectangle 71"/>
            <p:cNvSpPr>
              <a:spLocks noChangeArrowheads="1"/>
            </p:cNvSpPr>
            <p:nvPr/>
          </p:nvSpPr>
          <p:spPr bwMode="auto">
            <a:xfrm>
              <a:off x="4771892" y="2630075"/>
              <a:ext cx="3987528" cy="17581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68" name="Oval 72"/>
            <p:cNvSpPr>
              <a:spLocks noChangeArrowheads="1"/>
            </p:cNvSpPr>
            <p:nvPr/>
          </p:nvSpPr>
          <p:spPr bwMode="auto">
            <a:xfrm>
              <a:off x="6995249" y="2595067"/>
              <a:ext cx="528974" cy="24583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  <a:endParaRPr lang="ru-RU" sz="12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69" name="Group 168"/>
          <p:cNvGrpSpPr/>
          <p:nvPr/>
        </p:nvGrpSpPr>
        <p:grpSpPr>
          <a:xfrm>
            <a:off x="4629949" y="3519125"/>
            <a:ext cx="4215601" cy="245832"/>
            <a:chOff x="4771892" y="3219589"/>
            <a:chExt cx="3987528" cy="245832"/>
          </a:xfrm>
        </p:grpSpPr>
        <p:sp>
          <p:nvSpPr>
            <p:cNvPr id="170" name="Rectangle 88"/>
            <p:cNvSpPr>
              <a:spLocks noChangeArrowheads="1"/>
            </p:cNvSpPr>
            <p:nvPr/>
          </p:nvSpPr>
          <p:spPr bwMode="auto">
            <a:xfrm>
              <a:off x="4771892" y="3254597"/>
              <a:ext cx="3987528" cy="17581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1" name="Oval 89"/>
            <p:cNvSpPr>
              <a:spLocks noChangeArrowheads="1"/>
            </p:cNvSpPr>
            <p:nvPr/>
          </p:nvSpPr>
          <p:spPr bwMode="auto">
            <a:xfrm>
              <a:off x="5985115" y="3219589"/>
              <a:ext cx="528974" cy="24583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  <a:endParaRPr lang="ru-RU" sz="12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72" name="Group 171"/>
          <p:cNvGrpSpPr>
            <a:grpSpLocks/>
          </p:cNvGrpSpPr>
          <p:nvPr/>
        </p:nvGrpSpPr>
        <p:grpSpPr>
          <a:xfrm>
            <a:off x="4629949" y="4242813"/>
            <a:ext cx="4215601" cy="245832"/>
            <a:chOff x="4771892" y="3961800"/>
            <a:chExt cx="3987528" cy="245832"/>
          </a:xfrm>
        </p:grpSpPr>
        <p:sp>
          <p:nvSpPr>
            <p:cNvPr id="173" name="Rectangle 105"/>
            <p:cNvSpPr>
              <a:spLocks noChangeArrowheads="1"/>
            </p:cNvSpPr>
            <p:nvPr/>
          </p:nvSpPr>
          <p:spPr bwMode="auto">
            <a:xfrm>
              <a:off x="4771892" y="3996808"/>
              <a:ext cx="3987528" cy="17581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4" name="Oval 106"/>
            <p:cNvSpPr>
              <a:spLocks noChangeArrowheads="1"/>
            </p:cNvSpPr>
            <p:nvPr/>
          </p:nvSpPr>
          <p:spPr bwMode="auto">
            <a:xfrm>
              <a:off x="6995249" y="3961800"/>
              <a:ext cx="528974" cy="24583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  <a:endParaRPr lang="ru-RU" sz="12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175" name="Text Box 123"/>
          <p:cNvSpPr txBox="1">
            <a:spLocks noChangeArrowheads="1"/>
          </p:cNvSpPr>
          <p:nvPr/>
        </p:nvSpPr>
        <p:spPr bwMode="auto">
          <a:xfrm>
            <a:off x="4988865" y="1381612"/>
            <a:ext cx="84960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6112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endParaRPr lang="ru-RU" sz="1200" i="1" kern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6" name="TextBox 175"/>
          <p:cNvSpPr txBox="1">
            <a:spLocks/>
          </p:cNvSpPr>
          <p:nvPr/>
        </p:nvSpPr>
        <p:spPr>
          <a:xfrm>
            <a:off x="127014" y="3354182"/>
            <a:ext cx="493992" cy="1247020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9611" tIns="44806" rIns="89611" bIns="44806" rtlCol="0" anchor="ctr"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Поддержка пользователей</a:t>
            </a:r>
          </a:p>
        </p:txBody>
      </p:sp>
      <p:sp>
        <p:nvSpPr>
          <p:cNvPr id="177" name="Text Box 123"/>
          <p:cNvSpPr txBox="1">
            <a:spLocks noChangeArrowheads="1"/>
          </p:cNvSpPr>
          <p:nvPr/>
        </p:nvSpPr>
        <p:spPr bwMode="auto">
          <a:xfrm>
            <a:off x="6103237" y="1381612"/>
            <a:ext cx="84960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6112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1200" i="1" kern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8" name="Text Box 123"/>
          <p:cNvSpPr txBox="1">
            <a:spLocks noChangeArrowheads="1"/>
          </p:cNvSpPr>
          <p:nvPr/>
        </p:nvSpPr>
        <p:spPr bwMode="auto">
          <a:xfrm>
            <a:off x="7217609" y="1381612"/>
            <a:ext cx="84960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6112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179" name="Text Box 123"/>
          <p:cNvSpPr txBox="1">
            <a:spLocks noChangeArrowheads="1"/>
          </p:cNvSpPr>
          <p:nvPr/>
        </p:nvSpPr>
        <p:spPr bwMode="auto">
          <a:xfrm>
            <a:off x="8331982" y="1381612"/>
            <a:ext cx="84960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6112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grpSp>
        <p:nvGrpSpPr>
          <p:cNvPr id="180" name="Group 179"/>
          <p:cNvGrpSpPr/>
          <p:nvPr/>
        </p:nvGrpSpPr>
        <p:grpSpPr>
          <a:xfrm>
            <a:off x="4629949" y="1652562"/>
            <a:ext cx="4215601" cy="245832"/>
            <a:chOff x="4771892" y="1481044"/>
            <a:chExt cx="3987528" cy="245832"/>
          </a:xfrm>
        </p:grpSpPr>
        <p:sp>
          <p:nvSpPr>
            <p:cNvPr id="181" name="Rectangle 37"/>
            <p:cNvSpPr>
              <a:spLocks noChangeArrowheads="1"/>
            </p:cNvSpPr>
            <p:nvPr/>
          </p:nvSpPr>
          <p:spPr bwMode="auto">
            <a:xfrm>
              <a:off x="4771892" y="1516052"/>
              <a:ext cx="3987528" cy="1758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2" name="Oval 38"/>
            <p:cNvSpPr>
              <a:spLocks noChangeArrowheads="1"/>
            </p:cNvSpPr>
            <p:nvPr/>
          </p:nvSpPr>
          <p:spPr bwMode="auto">
            <a:xfrm>
              <a:off x="8051147" y="1481044"/>
              <a:ext cx="528974" cy="2458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4</a:t>
              </a:r>
              <a:endParaRPr lang="ru-RU" sz="12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83" name="Group 182"/>
          <p:cNvGrpSpPr/>
          <p:nvPr/>
        </p:nvGrpSpPr>
        <p:grpSpPr>
          <a:xfrm>
            <a:off x="723191" y="2182222"/>
            <a:ext cx="3719844" cy="369332"/>
            <a:chOff x="723191" y="2019823"/>
            <a:chExt cx="3719844" cy="369332"/>
          </a:xfrm>
        </p:grpSpPr>
        <p:sp>
          <p:nvSpPr>
            <p:cNvPr id="184" name="Rectangle 27"/>
            <p:cNvSpPr txBox="1">
              <a:spLocks/>
            </p:cNvSpPr>
            <p:nvPr/>
          </p:nvSpPr>
          <p:spPr>
            <a:xfrm>
              <a:off x="914103" y="2019823"/>
              <a:ext cx="35289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kern="0" dirty="0" smtClean="0">
                  <a:solidFill>
                    <a:srgbClr val="000000"/>
                  </a:solidFill>
                </a:rPr>
                <a:t>Является ли процесс для вас простым и понятным?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185" name="Oval 30"/>
            <p:cNvSpPr>
              <a:spLocks noChangeArrowheads="1"/>
            </p:cNvSpPr>
            <p:nvPr/>
          </p:nvSpPr>
          <p:spPr bwMode="auto">
            <a:xfrm>
              <a:off x="723191" y="2019823"/>
              <a:ext cx="279604" cy="2738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lIns="89611" tIns="44806" rIns="89611" bIns="44806" anchor="ctr">
              <a:no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86" name="Group 185"/>
          <p:cNvGrpSpPr>
            <a:grpSpLocks/>
          </p:cNvGrpSpPr>
          <p:nvPr/>
        </p:nvGrpSpPr>
        <p:grpSpPr>
          <a:xfrm>
            <a:off x="723191" y="1590812"/>
            <a:ext cx="3719844" cy="1552152"/>
            <a:chOff x="723191" y="1527014"/>
            <a:chExt cx="3719844" cy="1552152"/>
          </a:xfrm>
        </p:grpSpPr>
        <p:sp>
          <p:nvSpPr>
            <p:cNvPr id="187" name="Rectangle 31"/>
            <p:cNvSpPr txBox="1">
              <a:spLocks/>
            </p:cNvSpPr>
            <p:nvPr/>
          </p:nvSpPr>
          <p:spPr>
            <a:xfrm>
              <a:off x="914103" y="1527014"/>
              <a:ext cx="35289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kern="0" dirty="0">
                  <a:solidFill>
                    <a:srgbClr val="000000"/>
                  </a:solidFill>
                </a:rPr>
                <a:t>Удовлетворены ли Вы в целом работой процесса</a:t>
              </a:r>
              <a:r>
                <a:rPr lang="en-US" sz="1200" kern="0" dirty="0">
                  <a:solidFill>
                    <a:srgbClr val="000000"/>
                  </a:solidFill>
                </a:rPr>
                <a:t>?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188" name="Group 187"/>
            <p:cNvGrpSpPr/>
            <p:nvPr/>
          </p:nvGrpSpPr>
          <p:grpSpPr>
            <a:xfrm>
              <a:off x="723191" y="2709834"/>
              <a:ext cx="3719844" cy="369332"/>
              <a:chOff x="723191" y="2615039"/>
              <a:chExt cx="3719844" cy="369332"/>
            </a:xfrm>
          </p:grpSpPr>
          <p:sp>
            <p:nvSpPr>
              <p:cNvPr id="189" name="Rectangle 23"/>
              <p:cNvSpPr txBox="1">
                <a:spLocks/>
              </p:cNvSpPr>
              <p:nvPr/>
            </p:nvSpPr>
            <p:spPr>
              <a:xfrm>
                <a:off x="914103" y="2615039"/>
                <a:ext cx="35289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lvl="1"/>
                <a:r>
                  <a:rPr lang="ru-RU" sz="1200" kern="0" dirty="0" smtClean="0">
                    <a:solidFill>
                      <a:srgbClr val="000000"/>
                    </a:solidFill>
                  </a:rPr>
                  <a:t>Является ли длительность процесса для вас оптимальной?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0" name="Oval 30"/>
              <p:cNvSpPr>
                <a:spLocks noChangeArrowheads="1"/>
              </p:cNvSpPr>
              <p:nvPr/>
            </p:nvSpPr>
            <p:spPr bwMode="auto">
              <a:xfrm>
                <a:off x="723191" y="2615039"/>
                <a:ext cx="279604" cy="2738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lIns="89611" tIns="44806" rIns="89611" bIns="44806" anchor="ctr">
                <a:no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91" name="Group 190"/>
          <p:cNvGrpSpPr>
            <a:grpSpLocks/>
          </p:cNvGrpSpPr>
          <p:nvPr/>
        </p:nvGrpSpPr>
        <p:grpSpPr>
          <a:xfrm>
            <a:off x="723191" y="3365042"/>
            <a:ext cx="3719844" cy="1145408"/>
            <a:chOff x="723191" y="3301244"/>
            <a:chExt cx="3719844" cy="1145408"/>
          </a:xfrm>
        </p:grpSpPr>
        <p:grpSp>
          <p:nvGrpSpPr>
            <p:cNvPr id="192" name="Group 191"/>
            <p:cNvGrpSpPr/>
            <p:nvPr/>
          </p:nvGrpSpPr>
          <p:grpSpPr>
            <a:xfrm>
              <a:off x="723191" y="3301244"/>
              <a:ext cx="3719844" cy="553998"/>
              <a:chOff x="723191" y="3305200"/>
              <a:chExt cx="3719844" cy="553998"/>
            </a:xfrm>
          </p:grpSpPr>
          <p:sp>
            <p:nvSpPr>
              <p:cNvPr id="196" name="Rectangle 19"/>
              <p:cNvSpPr txBox="1">
                <a:spLocks/>
              </p:cNvSpPr>
              <p:nvPr/>
            </p:nvSpPr>
            <p:spPr>
              <a:xfrm>
                <a:off x="914103" y="3305200"/>
                <a:ext cx="3528932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lvl="1"/>
                <a:r>
                  <a:rPr lang="ru-RU" sz="1200" kern="0" dirty="0">
                    <a:solidFill>
                      <a:srgbClr val="000000"/>
                    </a:solidFill>
                  </a:rPr>
                  <a:t>Удовлетворены ли Вы нормативной документацией по процессу (инструкции, стандарты, регламенты и т.д.)?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Oval 30"/>
              <p:cNvSpPr>
                <a:spLocks noChangeArrowheads="1"/>
              </p:cNvSpPr>
              <p:nvPr/>
            </p:nvSpPr>
            <p:spPr bwMode="auto">
              <a:xfrm>
                <a:off x="723191" y="3305200"/>
                <a:ext cx="279604" cy="2738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lIns="89611" tIns="44806" rIns="89611" bIns="44806" anchor="ctr">
                <a:no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grpSp>
          <p:nvGrpSpPr>
            <p:cNvPr id="193" name="Group 192"/>
            <p:cNvGrpSpPr/>
            <p:nvPr/>
          </p:nvGrpSpPr>
          <p:grpSpPr>
            <a:xfrm>
              <a:off x="723191" y="4077320"/>
              <a:ext cx="3719844" cy="369332"/>
              <a:chOff x="723191" y="4047412"/>
              <a:chExt cx="3719844" cy="369332"/>
            </a:xfrm>
          </p:grpSpPr>
          <p:sp>
            <p:nvSpPr>
              <p:cNvPr id="194" name="Rectangle 15"/>
              <p:cNvSpPr txBox="1">
                <a:spLocks/>
              </p:cNvSpPr>
              <p:nvPr/>
            </p:nvSpPr>
            <p:spPr>
              <a:xfrm>
                <a:off x="914103" y="4047412"/>
                <a:ext cx="35289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lvl="1"/>
                <a:r>
                  <a:rPr lang="ru-RU" sz="1200" kern="0" dirty="0">
                    <a:solidFill>
                      <a:srgbClr val="000000"/>
                    </a:solidFill>
                  </a:rPr>
                  <a:t>Удовлетворены ли Вы качеством </a:t>
                </a:r>
                <a:r>
                  <a:rPr lang="en-US" sz="1200" kern="0" dirty="0" smtClean="0">
                    <a:solidFill>
                      <a:srgbClr val="000000"/>
                    </a:solidFill>
                  </a:rPr>
                  <a:t/>
                </a:r>
                <a:br>
                  <a:rPr lang="en-US" sz="1200" kern="0" dirty="0" smtClean="0">
                    <a:solidFill>
                      <a:srgbClr val="000000"/>
                    </a:solidFill>
                  </a:rPr>
                </a:br>
                <a:r>
                  <a:rPr lang="ru-RU" sz="1200" kern="0" dirty="0" smtClean="0">
                    <a:solidFill>
                      <a:srgbClr val="000000"/>
                    </a:solidFill>
                  </a:rPr>
                  <a:t>поддержки и </a:t>
                </a:r>
                <a:r>
                  <a:rPr lang="ru-RU" sz="1200" kern="0" dirty="0">
                    <a:solidFill>
                      <a:srgbClr val="000000"/>
                    </a:solidFill>
                  </a:rPr>
                  <a:t>сервиса (консультациями)?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Oval 30"/>
              <p:cNvSpPr>
                <a:spLocks noChangeArrowheads="1"/>
              </p:cNvSpPr>
              <p:nvPr/>
            </p:nvSpPr>
            <p:spPr bwMode="auto">
              <a:xfrm>
                <a:off x="723191" y="4047412"/>
                <a:ext cx="279604" cy="2738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lIns="89611" tIns="44806" rIns="89611" bIns="44806" anchor="ctr">
                <a:no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sp>
        <p:nvSpPr>
          <p:cNvPr id="198" name="Line 35"/>
          <p:cNvSpPr>
            <a:spLocks noChangeShapeType="1"/>
          </p:cNvSpPr>
          <p:nvPr/>
        </p:nvSpPr>
        <p:spPr bwMode="auto">
          <a:xfrm>
            <a:off x="127014" y="4701380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199" name="TextBox 198"/>
          <p:cNvSpPr txBox="1">
            <a:spLocks/>
          </p:cNvSpPr>
          <p:nvPr/>
        </p:nvSpPr>
        <p:spPr>
          <a:xfrm>
            <a:off x="127014" y="1464809"/>
            <a:ext cx="493992" cy="1689846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9611" tIns="44806" rIns="89611" bIns="44806" rtlCol="0" anchor="ctr"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Процесс</a:t>
            </a:r>
          </a:p>
        </p:txBody>
      </p:sp>
      <p:sp>
        <p:nvSpPr>
          <p:cNvPr id="200" name="Oval 30"/>
          <p:cNvSpPr>
            <a:spLocks noChangeArrowheads="1"/>
          </p:cNvSpPr>
          <p:nvPr/>
        </p:nvSpPr>
        <p:spPr bwMode="auto">
          <a:xfrm>
            <a:off x="723191" y="1590812"/>
            <a:ext cx="279604" cy="2738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89611" tIns="44806" rIns="89611" bIns="44806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1</a:t>
            </a:r>
            <a:endParaRPr lang="ru-RU" sz="1200" b="1" dirty="0">
              <a:solidFill>
                <a:schemeClr val="bg1"/>
              </a:solidFill>
            </a:endParaRPr>
          </a:p>
        </p:txBody>
      </p:sp>
      <p:grpSp>
        <p:nvGrpSpPr>
          <p:cNvPr id="86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accent6">
              <a:lumMod val="75000"/>
            </a:schemeClr>
          </a:solidFill>
        </p:grpSpPr>
        <p:sp>
          <p:nvSpPr>
            <p:cNvPr id="87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8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Открытие и подготовка ПСР-проекта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9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0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1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92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3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4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95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7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9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110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1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3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4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34416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330438"/>
            <a:ext cx="6681176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Содержание</a:t>
            </a:r>
          </a:p>
        </p:txBody>
      </p:sp>
      <p:sp>
        <p:nvSpPr>
          <p:cNvPr id="7" name="Freeform 17"/>
          <p:cNvSpPr>
            <a:spLocks/>
          </p:cNvSpPr>
          <p:nvPr>
            <p:custDataLst>
              <p:tags r:id="rId1"/>
            </p:custDataLst>
          </p:nvPr>
        </p:nvSpPr>
        <p:spPr bwMode="gray">
          <a:xfrm>
            <a:off x="788724" y="1241205"/>
            <a:ext cx="6950075" cy="4478965"/>
          </a:xfrm>
          <a:custGeom>
            <a:avLst/>
            <a:gdLst>
              <a:gd name="T0" fmla="*/ 70 w 4450"/>
              <a:gd name="T1" fmla="*/ 2817 h 2817"/>
              <a:gd name="T2" fmla="*/ 0 w 4450"/>
              <a:gd name="T3" fmla="*/ 2816 h 2817"/>
              <a:gd name="T4" fmla="*/ 0 w 4450"/>
              <a:gd name="T5" fmla="*/ 0 h 2817"/>
              <a:gd name="T6" fmla="*/ 4445 w 4450"/>
              <a:gd name="T7" fmla="*/ 0 h 2817"/>
              <a:gd name="T8" fmla="*/ 4450 w 4450"/>
              <a:gd name="T9" fmla="*/ 3 h 28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50" h="2817">
                <a:moveTo>
                  <a:pt x="70" y="2817"/>
                </a:moveTo>
                <a:lnTo>
                  <a:pt x="0" y="2816"/>
                </a:lnTo>
                <a:lnTo>
                  <a:pt x="0" y="0"/>
                </a:lnTo>
                <a:lnTo>
                  <a:pt x="4445" y="0"/>
                </a:lnTo>
                <a:lnTo>
                  <a:pt x="4450" y="3"/>
                </a:lnTo>
              </a:path>
            </a:pathLst>
          </a:custGeom>
          <a:noFill/>
          <a:ln w="19050" cap="flat" cmpd="sng">
            <a:solidFill>
              <a:schemeClr val="accent4">
                <a:lumMod val="20000"/>
                <a:lumOff val="80000"/>
              </a:schemeClr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endParaRPr lang="ru-RU" dirty="0">
              <a:solidFill>
                <a:srgbClr val="000000"/>
              </a:solidFill>
            </a:endParaRPr>
          </a:p>
        </p:txBody>
      </p:sp>
      <p:pic>
        <p:nvPicPr>
          <p:cNvPr id="9" name="Picture 3" descr="6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38" y="3639148"/>
            <a:ext cx="2574925" cy="265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917313" y="1911213"/>
            <a:ext cx="6756401" cy="421368"/>
            <a:chOff x="917313" y="1742252"/>
            <a:chExt cx="6756401" cy="421368"/>
          </a:xfrm>
        </p:grpSpPr>
        <p:sp>
          <p:nvSpPr>
            <p:cNvPr id="11" name="Rectangle 18"/>
            <p:cNvSpPr>
              <a:spLocks noChangeArrowheads="1"/>
            </p:cNvSpPr>
            <p:nvPr/>
          </p:nvSpPr>
          <p:spPr bwMode="gray">
            <a:xfrm>
              <a:off x="917313" y="1742252"/>
              <a:ext cx="5038725" cy="421368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EAEAE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Термины и определения</a:t>
              </a:r>
            </a:p>
          </p:txBody>
        </p:sp>
        <p:sp>
          <p:nvSpPr>
            <p:cNvPr id="18" name="Rectangle 18"/>
            <p:cNvSpPr>
              <a:spLocks noChangeArrowheads="1"/>
            </p:cNvSpPr>
            <p:nvPr/>
          </p:nvSpPr>
          <p:spPr bwMode="gray">
            <a:xfrm>
              <a:off x="6187814" y="1742252"/>
              <a:ext cx="1485900" cy="421368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EAEAE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3</a:t>
              </a:r>
              <a:endPara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917313" y="2461955"/>
            <a:ext cx="6756401" cy="421368"/>
            <a:chOff x="917313" y="2324674"/>
            <a:chExt cx="6756401" cy="421368"/>
          </a:xfrm>
        </p:grpSpPr>
        <p:sp>
          <p:nvSpPr>
            <p:cNvPr id="12" name="Rectangle 19"/>
            <p:cNvSpPr>
              <a:spLocks noChangeArrowheads="1"/>
            </p:cNvSpPr>
            <p:nvPr/>
          </p:nvSpPr>
          <p:spPr bwMode="gray">
            <a:xfrm>
              <a:off x="917313" y="2324674"/>
              <a:ext cx="5038725" cy="421368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EAEAE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>
                  <a:latin typeface="Arial" pitchFamily="34" charset="0"/>
                  <a:cs typeface="Arial" pitchFamily="34" charset="0"/>
                </a:rPr>
                <a:t>Процесс реализации 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ПСР-проекта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ctangle 19"/>
            <p:cNvSpPr>
              <a:spLocks noChangeArrowheads="1"/>
            </p:cNvSpPr>
            <p:nvPr/>
          </p:nvSpPr>
          <p:spPr bwMode="gray">
            <a:xfrm>
              <a:off x="6187814" y="2324674"/>
              <a:ext cx="1485900" cy="421368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EAEAE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dirty="0" smtClean="0">
                  <a:latin typeface="Arial" pitchFamily="34" charset="0"/>
                  <a:cs typeface="Arial" pitchFamily="34" charset="0"/>
                </a:rPr>
                <a:t>4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917313" y="3563439"/>
            <a:ext cx="6756401" cy="421368"/>
            <a:chOff x="917313" y="3267758"/>
            <a:chExt cx="6756401" cy="421368"/>
          </a:xfrm>
        </p:grpSpPr>
        <p:sp>
          <p:nvSpPr>
            <p:cNvPr id="13" name="Rectangle 20"/>
            <p:cNvSpPr>
              <a:spLocks noChangeArrowheads="1"/>
            </p:cNvSpPr>
            <p:nvPr/>
          </p:nvSpPr>
          <p:spPr bwMode="gray">
            <a:xfrm>
              <a:off x="917313" y="3267758"/>
              <a:ext cx="5038725" cy="421368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EAEAE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>
                  <a:latin typeface="Arial" pitchFamily="34" charset="0"/>
                  <a:cs typeface="Arial" pitchFamily="34" charset="0"/>
                </a:rPr>
                <a:t>Мероприятия по реализации 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ПСР-проекта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Rectangle 20"/>
            <p:cNvSpPr>
              <a:spLocks noChangeArrowheads="1"/>
            </p:cNvSpPr>
            <p:nvPr/>
          </p:nvSpPr>
          <p:spPr bwMode="gray">
            <a:xfrm>
              <a:off x="6187814" y="3267758"/>
              <a:ext cx="1485900" cy="421368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EAEAE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 smtClean="0">
                  <a:latin typeface="Arial" pitchFamily="34" charset="0"/>
                  <a:cs typeface="Arial" pitchFamily="34" charset="0"/>
                </a:rPr>
                <a:t>6-23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17313" y="4114181"/>
            <a:ext cx="6756401" cy="421368"/>
            <a:chOff x="917313" y="3850180"/>
            <a:chExt cx="6756401" cy="421368"/>
          </a:xfrm>
        </p:grpSpPr>
        <p:sp>
          <p:nvSpPr>
            <p:cNvPr id="14" name="Rectangle 18"/>
            <p:cNvSpPr>
              <a:spLocks noChangeArrowheads="1"/>
            </p:cNvSpPr>
            <p:nvPr/>
          </p:nvSpPr>
          <p:spPr bwMode="gray">
            <a:xfrm>
              <a:off x="917313" y="3850180"/>
              <a:ext cx="5038725" cy="421368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EAEAE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r>
                <a:rPr lang="ru-RU" dirty="0"/>
                <a:t>Пояснения к реализации ПСР-проекта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gray">
            <a:xfrm>
              <a:off x="6187814" y="3850180"/>
              <a:ext cx="1485900" cy="421368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EAEAE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ru-RU" dirty="0" smtClean="0">
                  <a:latin typeface="Arial" pitchFamily="34" charset="0"/>
                  <a:cs typeface="Arial" pitchFamily="34" charset="0"/>
                </a:rPr>
                <a:t>24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917313" y="4641483"/>
            <a:ext cx="6756401" cy="421368"/>
            <a:chOff x="917313" y="5015024"/>
            <a:chExt cx="6756401" cy="421368"/>
          </a:xfrm>
        </p:grpSpPr>
        <p:sp>
          <p:nvSpPr>
            <p:cNvPr id="15" name="Rectangle 20"/>
            <p:cNvSpPr>
              <a:spLocks noChangeArrowheads="1"/>
            </p:cNvSpPr>
            <p:nvPr/>
          </p:nvSpPr>
          <p:spPr bwMode="gray">
            <a:xfrm>
              <a:off x="917313" y="5015024"/>
              <a:ext cx="5038725" cy="421368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EAEAE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 smtClean="0">
                  <a:latin typeface="Arial" pitchFamily="34" charset="0"/>
                  <a:cs typeface="Arial" pitchFamily="34" charset="0"/>
                </a:rPr>
                <a:t>Приложение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gray">
            <a:xfrm>
              <a:off x="6187814" y="5015024"/>
              <a:ext cx="1485900" cy="421368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EAEAE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 smtClean="0">
                  <a:latin typeface="Arial" pitchFamily="34" charset="0"/>
                  <a:cs typeface="Arial" pitchFamily="34" charset="0"/>
                </a:rPr>
                <a:t>25-44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5" name="Rectangle 18"/>
          <p:cNvSpPr>
            <a:spLocks noChangeArrowheads="1"/>
          </p:cNvSpPr>
          <p:nvPr/>
        </p:nvSpPr>
        <p:spPr bwMode="gray">
          <a:xfrm>
            <a:off x="917313" y="1547482"/>
            <a:ext cx="5038725" cy="246221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Наименование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18"/>
          <p:cNvSpPr>
            <a:spLocks noChangeArrowheads="1"/>
          </p:cNvSpPr>
          <p:nvPr/>
        </p:nvSpPr>
        <p:spPr bwMode="gray">
          <a:xfrm>
            <a:off x="6187814" y="1547482"/>
            <a:ext cx="1485900" cy="246221"/>
          </a:xfrm>
          <a:prstGeom prst="rect">
            <a:avLst/>
          </a:prstGeom>
          <a:noFill/>
          <a:ln>
            <a:noFill/>
          </a:ln>
          <a:effectLst/>
          <a:extLst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Номер слайда</a:t>
            </a:r>
            <a:endParaRPr lang="ru-RU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17313" y="3012697"/>
            <a:ext cx="6756401" cy="421368"/>
            <a:chOff x="917313" y="2786760"/>
            <a:chExt cx="6756401" cy="421368"/>
          </a:xfrm>
        </p:grpSpPr>
        <p:sp>
          <p:nvSpPr>
            <p:cNvPr id="27" name="Rectangle 19"/>
            <p:cNvSpPr>
              <a:spLocks noChangeArrowheads="1"/>
            </p:cNvSpPr>
            <p:nvPr/>
          </p:nvSpPr>
          <p:spPr bwMode="gray">
            <a:xfrm>
              <a:off x="917313" y="2786760"/>
              <a:ext cx="5038725" cy="421368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EAEAE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r>
                <a:rPr lang="ru-RU" dirty="0">
                  <a:latin typeface="Arial" pitchFamily="34" charset="0"/>
                  <a:cs typeface="Arial" pitchFamily="34" charset="0"/>
                </a:rPr>
                <a:t>Формат детализации каждого </a:t>
              </a:r>
              <a:r>
                <a:rPr lang="ru-RU" dirty="0" smtClean="0">
                  <a:latin typeface="Arial" pitchFamily="34" charset="0"/>
                  <a:cs typeface="Arial" pitchFamily="34" charset="0"/>
                </a:rPr>
                <a:t>этапа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gray">
            <a:xfrm>
              <a:off x="6187814" y="2786760"/>
              <a:ext cx="1485900" cy="421368"/>
            </a:xfrm>
            <a:prstGeom prst="rect">
              <a:avLst/>
            </a:prstGeom>
            <a:solidFill>
              <a:srgbClr val="F0F0F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rgbClr val="EAEAEA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 smtClean="0">
                  <a:latin typeface="Arial" pitchFamily="34" charset="0"/>
                  <a:cs typeface="Arial" pitchFamily="34" charset="0"/>
                </a:rPr>
                <a:t>5</a:t>
              </a:r>
              <a:endParaRPr lang="ru-RU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559183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351704"/>
            <a:ext cx="6681176" cy="292388"/>
          </a:xfrm>
        </p:spPr>
        <p:txBody>
          <a:bodyPr/>
          <a:lstStyle/>
          <a:p>
            <a:r>
              <a:rPr lang="ru-RU" dirty="0" smtClean="0"/>
              <a:t>Карточка проекта «…»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77089" y="998805"/>
            <a:ext cx="8784976" cy="5175500"/>
            <a:chOff x="251520" y="980728"/>
            <a:chExt cx="8784976" cy="5693049"/>
          </a:xfrm>
        </p:grpSpPr>
        <p:sp>
          <p:nvSpPr>
            <p:cNvPr id="46" name="Прямоугольник 33"/>
            <p:cNvSpPr/>
            <p:nvPr/>
          </p:nvSpPr>
          <p:spPr>
            <a:xfrm>
              <a:off x="251520" y="980728"/>
              <a:ext cx="4149820" cy="302433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7" name="Прямоугольник 34"/>
            <p:cNvSpPr/>
            <p:nvPr/>
          </p:nvSpPr>
          <p:spPr>
            <a:xfrm>
              <a:off x="251520" y="4086364"/>
              <a:ext cx="4149820" cy="230425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8" name="Прямоугольник 35"/>
            <p:cNvSpPr/>
            <p:nvPr/>
          </p:nvSpPr>
          <p:spPr>
            <a:xfrm>
              <a:off x="4499256" y="1006570"/>
              <a:ext cx="4439282" cy="297649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900" b="0" i="0" u="none" strike="noStrike" kern="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49" name="Прямоугольник 36"/>
            <p:cNvSpPr/>
            <p:nvPr/>
          </p:nvSpPr>
          <p:spPr>
            <a:xfrm>
              <a:off x="4499256" y="4086364"/>
              <a:ext cx="4456588" cy="2304256"/>
            </a:xfrm>
            <a:prstGeom prst="rect">
              <a:avLst/>
            </a:prstGeom>
            <a:solidFill>
              <a:srgbClr val="FFFFFF"/>
            </a:solidFill>
            <a:ln w="25400" cap="flat" cmpd="sng" algn="ctr">
              <a:solidFill>
                <a:srgbClr val="FFFFFF">
                  <a:shade val="50000"/>
                </a:srgb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Arial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726219" y="4077072"/>
              <a:ext cx="4233878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800" b="1" u="sng">
                  <a:solidFill>
                    <a:srgbClr val="3E87BD">
                      <a:lumMod val="75000"/>
                    </a:srgbClr>
                  </a:solidFill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0" cap="none" spc="0" normalizeH="0" baseline="0" noProof="0" dirty="0">
                  <a:ln>
                    <a:noFill/>
                  </a:ln>
                  <a:solidFill>
                    <a:srgbClr val="3E87BD">
                      <a:lumMod val="75000"/>
                    </a:srgbClr>
                  </a:solidFill>
                  <a:effectLst/>
                  <a:uLnTx/>
                  <a:uFillTx/>
                </a:rPr>
                <a:t>4</a:t>
              </a:r>
              <a:r>
                <a:rPr kumimoji="0" lang="ru-RU" sz="1000" b="1" i="0" u="sng" strike="noStrike" kern="0" cap="none" spc="0" normalizeH="0" baseline="0" noProof="0" dirty="0">
                  <a:ln>
                    <a:noFill/>
                  </a:ln>
                  <a:solidFill>
                    <a:srgbClr val="3E87BD">
                      <a:lumMod val="75000"/>
                    </a:srgbClr>
                  </a:solidFill>
                  <a:effectLst/>
                  <a:uLnTx/>
                  <a:uFillTx/>
                </a:rPr>
                <a:t>. Ключевые </a:t>
              </a:r>
              <a:r>
                <a:rPr lang="ru-RU" sz="1000" kern="0" dirty="0" smtClean="0"/>
                <a:t>события проекта</a:t>
              </a:r>
              <a:endParaRPr kumimoji="0" lang="ru-RU" sz="1000" b="1" i="0" u="sng" strike="noStrike" kern="0" cap="none" spc="0" normalizeH="0" baseline="0" noProof="0" dirty="0">
                <a:ln>
                  <a:noFill/>
                </a:ln>
                <a:solidFill>
                  <a:srgbClr val="3E87BD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312742" y="4086364"/>
              <a:ext cx="4233878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600" b="1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3E87BD">
                      <a:lumMod val="75000"/>
                    </a:srgbClr>
                  </a:solidFill>
                  <a:effectLst/>
                  <a:uLnTx/>
                  <a:uFillTx/>
                </a:rPr>
                <a:t>3</a:t>
              </a:r>
              <a:r>
                <a:rPr kumimoji="0" lang="ru-RU" sz="1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3E87BD">
                      <a:lumMod val="75000"/>
                    </a:srgbClr>
                  </a:solidFill>
                  <a:effectLst/>
                  <a:uLnTx/>
                  <a:uFillTx/>
                </a:rPr>
                <a:t>. Цели </a:t>
              </a:r>
              <a:r>
                <a:rPr kumimoji="0" lang="ru-RU" sz="1000" b="1" i="0" u="sng" strike="noStrike" kern="0" cap="none" spc="0" normalizeH="0" baseline="0" noProof="0" dirty="0">
                  <a:ln>
                    <a:noFill/>
                  </a:ln>
                  <a:solidFill>
                    <a:srgbClr val="3E87BD">
                      <a:lumMod val="75000"/>
                    </a:srgbClr>
                  </a:solidFill>
                  <a:effectLst/>
                  <a:uLnTx/>
                  <a:uFillTx/>
                </a:rPr>
                <a:t>и </a:t>
              </a:r>
              <a:r>
                <a:rPr kumimoji="0" lang="ru-RU" sz="1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3E87BD">
                      <a:lumMod val="75000"/>
                    </a:srgbClr>
                  </a:solidFill>
                  <a:effectLst/>
                  <a:uLnTx/>
                  <a:uFillTx/>
                </a:rPr>
                <a:t>плановый эффект</a:t>
              </a:r>
              <a:endParaRPr kumimoji="0" lang="ru-RU" sz="1000" b="1" i="0" u="sng" strike="noStrike" kern="0" cap="none" spc="0" normalizeH="0" baseline="0" noProof="0" dirty="0">
                <a:ln>
                  <a:noFill/>
                </a:ln>
                <a:solidFill>
                  <a:srgbClr val="3E87BD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297586" y="4994012"/>
              <a:ext cx="4249617" cy="4401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Сокращение сроков оформления решений о применении</a:t>
              </a:r>
            </a:p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i="0" u="none" strike="noStrike" kern="0" cap="none" spc="0" normalizeH="0" baseline="0" noProof="0" dirty="0" smtClean="0">
                  <a:ln>
                    <a:noFill/>
                  </a:ln>
                  <a:effectLst/>
                  <a:uLnTx/>
                  <a:uFillTx/>
                </a:rPr>
                <a:t>(с 727 дней* до 52 дней)</a:t>
              </a: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80840" y="981541"/>
              <a:ext cx="4211640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3E87BD">
                      <a:lumMod val="75000"/>
                    </a:srgbClr>
                  </a:solidFill>
                  <a:effectLst/>
                  <a:uLnTx/>
                  <a:uFillTx/>
                </a:rPr>
                <a:t>2</a:t>
              </a:r>
              <a:r>
                <a:rPr kumimoji="0" lang="ru-RU" sz="1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3E87BD">
                      <a:lumMod val="75000"/>
                    </a:srgbClr>
                  </a:solidFill>
                  <a:effectLst/>
                  <a:uLnTx/>
                  <a:uFillTx/>
                </a:rPr>
                <a:t>. Обоснование выбора</a:t>
              </a:r>
              <a:endParaRPr kumimoji="0" lang="ru-RU" sz="1000" b="1" i="0" u="sng" strike="noStrike" kern="0" cap="none" spc="0" normalizeH="0" baseline="0" noProof="0" dirty="0">
                <a:ln>
                  <a:noFill/>
                </a:ln>
                <a:solidFill>
                  <a:srgbClr val="3E87BD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54" name="TextBox 65"/>
            <p:cNvSpPr txBox="1">
              <a:spLocks noChangeArrowheads="1"/>
            </p:cNvSpPr>
            <p:nvPr/>
          </p:nvSpPr>
          <p:spPr bwMode="auto">
            <a:xfrm>
              <a:off x="501323" y="3033980"/>
              <a:ext cx="3867988" cy="2769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200" b="1" u="sng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3E87BD">
                      <a:lumMod val="75000"/>
                    </a:srgbClr>
                  </a:solidFill>
                  <a:effectLst/>
                  <a:uLnTx/>
                  <a:uFillTx/>
                </a:rPr>
                <a:t>Руководитель проекта</a:t>
              </a:r>
              <a:r>
                <a:rPr kumimoji="0" lang="en-US" altLang="ru-RU" sz="1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3E87BD">
                      <a:lumMod val="75000"/>
                    </a:srgbClr>
                  </a:solidFill>
                  <a:effectLst/>
                  <a:uLnTx/>
                  <a:uFillTx/>
                </a:rPr>
                <a:t>:</a:t>
              </a:r>
              <a:r>
                <a:rPr kumimoji="0" lang="ru-RU" altLang="ru-RU" sz="1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3E87BD">
                      <a:lumMod val="75000"/>
                    </a:srgbClr>
                  </a:solidFill>
                  <a:effectLst/>
                  <a:uLnTx/>
                  <a:uFillTx/>
                </a:rPr>
                <a:t> </a:t>
              </a:r>
              <a:r>
                <a:rPr kumimoji="0" lang="en-US" alt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 </a:t>
              </a:r>
              <a:r>
                <a:rPr kumimoji="0" lang="ru-RU" alt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Соломон Н.И.</a:t>
              </a:r>
              <a:endParaRPr kumimoji="0" lang="ru-RU" altLang="ru-RU" sz="1000" b="1" i="0" u="sng" strike="noStrike" kern="0" cap="none" spc="0" normalizeH="0" baseline="0" noProof="0" dirty="0">
                <a:ln>
                  <a:noFill/>
                </a:ln>
                <a:solidFill>
                  <a:srgbClr val="3E87BD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  <p:sp>
          <p:nvSpPr>
            <p:cNvPr id="55" name="TextBox 65"/>
            <p:cNvSpPr txBox="1">
              <a:spLocks noChangeArrowheads="1"/>
            </p:cNvSpPr>
            <p:nvPr/>
          </p:nvSpPr>
          <p:spPr bwMode="auto">
            <a:xfrm>
              <a:off x="480786" y="1360399"/>
              <a:ext cx="4275209" cy="77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200" b="1" u="sng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3E87BD">
                      <a:lumMod val="75000"/>
                    </a:srgbClr>
                  </a:solidFill>
                  <a:effectLst/>
                  <a:uLnTx/>
                  <a:uFillTx/>
                </a:rPr>
                <a:t>Заказчики процесса</a:t>
              </a:r>
              <a:r>
                <a:rPr kumimoji="0" lang="en-US" altLang="ru-RU" sz="1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3E87BD">
                      <a:lumMod val="75000"/>
                    </a:srgbClr>
                  </a:solidFill>
                  <a:effectLst/>
                  <a:uLnTx/>
                  <a:uFillTx/>
                </a:rPr>
                <a:t>:</a:t>
              </a:r>
              <a:r>
                <a:rPr lang="ru-RU" altLang="ru-RU" sz="1000" kern="0" dirty="0">
                  <a:solidFill>
                    <a:srgbClr val="3E87BD">
                      <a:lumMod val="75000"/>
                    </a:srgbClr>
                  </a:solidFill>
                </a:rPr>
                <a:t> </a:t>
              </a:r>
              <a:r>
                <a:rPr kumimoji="0" lang="ru-RU" alt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компании-производители, закупающие импортное сырье, оборудование, материалы, и  оформляющие решения о применении </a:t>
              </a: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(на пилотный проект ОАО «ПЗМ»)</a:t>
              </a:r>
              <a:endParaRPr kumimoji="0" lang="ru-RU" alt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TextBox 65"/>
            <p:cNvSpPr txBox="1">
              <a:spLocks noChangeArrowheads="1"/>
            </p:cNvSpPr>
            <p:nvPr/>
          </p:nvSpPr>
          <p:spPr bwMode="auto">
            <a:xfrm>
              <a:off x="507522" y="3302268"/>
              <a:ext cx="3861789" cy="6093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algn="ctr">
                <a:defRPr sz="1800" b="1" u="sng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 marL="0" marR="0" lvl="0" indent="0" algn="l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3E87BD">
                      <a:lumMod val="75000"/>
                    </a:srgbClr>
                  </a:solidFill>
                  <a:effectLst/>
                  <a:uLnTx/>
                  <a:uFillTx/>
                </a:rPr>
                <a:t>Команда проекта</a:t>
              </a:r>
              <a:r>
                <a:rPr kumimoji="0" lang="en-US" altLang="ru-RU" sz="1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3E87BD">
                      <a:lumMod val="75000"/>
                    </a:srgbClr>
                  </a:solidFill>
                  <a:effectLst/>
                  <a:uLnTx/>
                  <a:uFillTx/>
                </a:rPr>
                <a:t>:</a:t>
              </a:r>
              <a:r>
                <a:rPr kumimoji="0" lang="ru-RU" altLang="ru-RU" sz="1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 </a:t>
              </a:r>
              <a:r>
                <a:rPr kumimoji="0" lang="ru-RU" alt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Соломон Н.И., Рабинович Ю.Я., Чижова Ю.С., Блинков В.Н., Шутиков А.В., Палкин М.В., Мамолин О.А., Кацман А.М., Павлов Д.В., Беркович В.Я.</a:t>
              </a:r>
            </a:p>
          </p:txBody>
        </p:sp>
        <p:sp>
          <p:nvSpPr>
            <p:cNvPr id="57" name="TextBox 65"/>
            <p:cNvSpPr txBox="1">
              <a:spLocks noChangeArrowheads="1"/>
            </p:cNvSpPr>
            <p:nvPr/>
          </p:nvSpPr>
          <p:spPr bwMode="auto">
            <a:xfrm>
              <a:off x="498669" y="2582187"/>
              <a:ext cx="3870642" cy="440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400" b="1" u="sng">
                  <a:solidFill>
                    <a:srgbClr val="3E87BD">
                      <a:lumMod val="75000"/>
                    </a:srgbClr>
                  </a:solidFill>
                </a:defRPr>
              </a:lvl1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000" b="1" i="0" u="sng" strike="noStrike" kern="0" cap="none" spc="0" normalizeH="0" baseline="0" noProof="0" dirty="0">
                  <a:ln>
                    <a:noFill/>
                  </a:ln>
                  <a:solidFill>
                    <a:srgbClr val="3E87BD">
                      <a:lumMod val="75000"/>
                    </a:srgbClr>
                  </a:solidFill>
                  <a:effectLst/>
                  <a:uLnTx/>
                  <a:uFillTx/>
                </a:rPr>
                <a:t>Владелец процесса</a:t>
              </a:r>
              <a:r>
                <a:rPr kumimoji="0" lang="en-US" altLang="ru-RU" sz="1000" b="1" i="0" u="sng" strike="noStrike" kern="0" cap="none" spc="0" normalizeH="0" baseline="0" noProof="0" dirty="0">
                  <a:ln>
                    <a:noFill/>
                  </a:ln>
                  <a:solidFill>
                    <a:srgbClr val="3E87BD">
                      <a:lumMod val="75000"/>
                    </a:srgbClr>
                  </a:solidFill>
                  <a:effectLst/>
                  <a:uLnTx/>
                  <a:uFillTx/>
                </a:rPr>
                <a:t>:</a:t>
              </a:r>
              <a:r>
                <a:rPr kumimoji="0" lang="ru-RU" altLang="ru-RU" sz="1000" b="1" i="0" u="sng" strike="noStrike" kern="0" cap="none" spc="0" normalizeH="0" baseline="0" noProof="0" dirty="0">
                  <a:ln>
                    <a:noFill/>
                  </a:ln>
                  <a:solidFill>
                    <a:srgbClr val="3E87BD">
                      <a:lumMod val="75000"/>
                    </a:srgbClr>
                  </a:solidFill>
                  <a:effectLst/>
                  <a:uLnTx/>
                  <a:uFillTx/>
                </a:rPr>
                <a:t>   </a:t>
              </a:r>
              <a:r>
                <a:rPr kumimoji="0" lang="ru-RU" alt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  ГК Департамент технического регулирования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4401340" y="4468180"/>
              <a:ext cx="4249617" cy="80021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ru-RU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</a:endParaRPr>
            </a:p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ru-RU" sz="1200" b="0" i="0" u="none" strike="noStrike" kern="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TextBox 65"/>
            <p:cNvSpPr txBox="1">
              <a:spLocks noChangeArrowheads="1"/>
            </p:cNvSpPr>
            <p:nvPr/>
          </p:nvSpPr>
          <p:spPr bwMode="auto">
            <a:xfrm>
              <a:off x="503730" y="2170491"/>
              <a:ext cx="4005488" cy="440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>
                <a:defRPr sz="1200" b="1" u="sng">
                  <a:solidFill>
                    <a:schemeClr val="accent6">
                      <a:lumMod val="75000"/>
                    </a:schemeClr>
                  </a:solidFill>
                </a:defRPr>
              </a:lvl1pPr>
            </a:lstStyle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3E87BD">
                      <a:lumMod val="75000"/>
                    </a:srgbClr>
                  </a:solidFill>
                  <a:effectLst/>
                  <a:uLnTx/>
                  <a:uFillTx/>
                </a:rPr>
                <a:t>Периметр проекта</a:t>
              </a:r>
              <a:r>
                <a:rPr kumimoji="0" lang="en-US" altLang="ru-RU" sz="1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3E87BD">
                      <a:lumMod val="75000"/>
                    </a:srgbClr>
                  </a:solidFill>
                  <a:effectLst/>
                  <a:uLnTx/>
                  <a:uFillTx/>
                </a:rPr>
                <a:t>:</a:t>
              </a:r>
              <a:r>
                <a:rPr kumimoji="0" lang="ru-RU" altLang="ru-RU" sz="1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3E87BD">
                      <a:lumMod val="75000"/>
                    </a:srgbClr>
                  </a:solidFill>
                  <a:effectLst/>
                  <a:uLnTx/>
                  <a:uFillTx/>
                </a:rPr>
                <a:t>   </a:t>
              </a:r>
              <a:r>
                <a:rPr kumimoji="0" lang="ru-RU" alt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ЦА КРЭА, АЭС КРЭА,  АЭМ-технологии, Гидропресс, ЦНИИТМАШ, АЭПы, ГК</a:t>
              </a:r>
            </a:p>
          </p:txBody>
        </p:sp>
        <p:sp>
          <p:nvSpPr>
            <p:cNvPr id="62" name="TextBox 14"/>
            <p:cNvSpPr txBox="1">
              <a:spLocks noChangeArrowheads="1"/>
            </p:cNvSpPr>
            <p:nvPr/>
          </p:nvSpPr>
          <p:spPr bwMode="auto">
            <a:xfrm>
              <a:off x="4509218" y="1137806"/>
              <a:ext cx="4527278" cy="25560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rtlCol="0">
              <a:spAutoFit/>
            </a:bodyPr>
            <a:lstStyle>
              <a:defPPr>
                <a:defRPr lang="ru-RU"/>
              </a:defPPr>
              <a:lvl1pPr eaLnBrk="1" hangingPunct="1">
                <a:spcBef>
                  <a:spcPts val="300"/>
                </a:spcBef>
                <a:spcAft>
                  <a:spcPts val="300"/>
                </a:spcAft>
                <a:defRPr sz="1400">
                  <a:solidFill>
                    <a:srgbClr val="414142"/>
                  </a:solidFill>
                </a:defRPr>
              </a:lvl1pPr>
            </a:lstStyle>
            <a:p>
              <a:pPr marL="228600" marR="0" lvl="0" indent="-228600" defTabSz="91440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altLang="ru-RU" sz="1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</a:rPr>
                <a:t>Ключевой риск: Срыв сроков строительства АЭС</a:t>
              </a:r>
            </a:p>
            <a:p>
              <a:pPr marL="169863" marR="0" lvl="0" indent="-169863" defTabSz="91440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ru-RU" altLang="ru-RU" sz="1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Финансовые потери</a:t>
              </a:r>
            </a:p>
            <a:p>
              <a:pPr marL="171450" marR="0" lvl="0" indent="-171450" defTabSz="91440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Срывы </a:t>
              </a: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срока поставки оборудования и штрафные 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санкции из-за задержки вовлечения оборудования в пр-во</a:t>
              </a:r>
            </a:p>
            <a:p>
              <a:pPr marL="171450" marR="0" lvl="0" indent="-171450" defTabSz="91440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Решение о применении оформляется ПОСЛЕ изготовления 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материалов, при отказе затраты </a:t>
              </a: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на повторную закупку 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материалов (срыв </a:t>
              </a: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срока поставки оборудования, 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штрафы)</a:t>
              </a:r>
            </a:p>
            <a:p>
              <a:pPr marL="171450" marR="0" lvl="0" indent="-171450" defTabSz="91440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 typeface="Wingdings" pitchFamily="2" charset="2"/>
                <a:buChar char="ü"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Командировки и </a:t>
              </a:r>
              <a:r>
                <a:rPr kumimoji="0" lang="ru-RU" sz="1000" b="0" i="0" u="none" strike="noStrike" kern="0" cap="none" spc="0" normalizeH="0" baseline="0" noProof="0" dirty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Затраты на оплату услуг Уполномоченной организации </a:t>
              </a: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, затем повторная проверка КРЭА </a:t>
              </a: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</a:endParaRPr>
            </a:p>
            <a:p>
              <a:pPr marL="174625" marR="0" lvl="0" indent="-174625" defTabSz="914400" eaLnBrk="1" fontAlgn="base" latinLnBrk="0" hangingPunct="1">
                <a:lnSpc>
                  <a:spcPct val="100000"/>
                </a:lnSpc>
                <a:spcBef>
                  <a:spcPts val="300"/>
                </a:spcBef>
                <a:spcAft>
                  <a:spcPts val="3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2</a:t>
              </a:r>
              <a:r>
                <a:rPr kumimoji="0" lang="ru-RU" sz="1000" i="0" u="none" strike="noStrike" kern="0" cap="none" spc="0" normalizeH="0" baseline="0" noProof="0" dirty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. </a:t>
              </a:r>
              <a:r>
                <a:rPr kumimoji="0" lang="ru-RU" sz="1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 Большие трудозатраты персонала </a:t>
              </a:r>
              <a:r>
                <a:rPr kumimoji="0" lang="ru-RU" sz="1000" i="0" u="none" strike="noStrike" kern="0" cap="none" spc="0" normalizeH="0" baseline="0" noProof="0" dirty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в </a:t>
              </a:r>
              <a:r>
                <a:rPr kumimoji="0" lang="ru-RU" sz="100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согласующих организациях (более 5 организаций, более 77 решений (2010-2013 гг.), объем документов – больше 100 стр.)</a:t>
              </a:r>
              <a:endParaRPr kumimoji="0" lang="ru-RU" sz="1000" i="0" u="none" strike="noStrike" kern="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311460" y="6402934"/>
              <a:ext cx="6624736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14142"/>
                  </a:solidFill>
                  <a:effectLst/>
                  <a:uLnTx/>
                  <a:uFillTx/>
                </a:rPr>
                <a:t>* Максимальные сроки согласования на примере АЭМт (решение №……)</a:t>
              </a:r>
              <a:endParaRPr kumimoji="0" lang="ru-RU" sz="1000" b="0" i="0" u="none" strike="noStrike" kern="0" cap="none" spc="0" normalizeH="0" baseline="0" noProof="0" dirty="0">
                <a:ln>
                  <a:noFill/>
                </a:ln>
                <a:solidFill>
                  <a:srgbClr val="414142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29497" y="981541"/>
              <a:ext cx="4211640" cy="2708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000" b="1" u="sng" kern="0" dirty="0">
                  <a:solidFill>
                    <a:srgbClr val="3E87BD">
                      <a:lumMod val="75000"/>
                    </a:srgbClr>
                  </a:solidFill>
                </a:rPr>
                <a:t>1</a:t>
              </a:r>
              <a:r>
                <a:rPr kumimoji="0" lang="ru-RU" sz="1000" b="1" i="0" u="sng" strike="noStrike" kern="0" cap="none" spc="0" normalizeH="0" baseline="0" noProof="0" dirty="0" smtClean="0">
                  <a:ln>
                    <a:noFill/>
                  </a:ln>
                  <a:solidFill>
                    <a:srgbClr val="3E87BD">
                      <a:lumMod val="75000"/>
                    </a:srgbClr>
                  </a:solidFill>
                  <a:effectLst/>
                  <a:uLnTx/>
                  <a:uFillTx/>
                </a:rPr>
                <a:t>. Вовлеченные лица и рамки</a:t>
              </a:r>
              <a:r>
                <a:rPr kumimoji="0" lang="ru-RU" sz="1000" b="1" i="0" u="sng" strike="noStrike" kern="0" cap="none" spc="0" normalizeH="0" noProof="0" dirty="0" smtClean="0">
                  <a:ln>
                    <a:noFill/>
                  </a:ln>
                  <a:solidFill>
                    <a:srgbClr val="3E87BD">
                      <a:lumMod val="75000"/>
                    </a:srgbClr>
                  </a:solidFill>
                  <a:effectLst/>
                  <a:uLnTx/>
                  <a:uFillTx/>
                </a:rPr>
                <a:t> проекта</a:t>
              </a:r>
              <a:endParaRPr kumimoji="0" lang="ru-RU" sz="1000" b="1" i="0" u="sng" strike="noStrike" kern="0" cap="none" spc="0" normalizeH="0" baseline="0" noProof="0" dirty="0">
                <a:ln>
                  <a:noFill/>
                </a:ln>
                <a:solidFill>
                  <a:srgbClr val="3E87BD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64" name="McK 1. On-page tracker"/>
          <p:cNvSpPr>
            <a:spLocks noChangeArrowheads="1"/>
          </p:cNvSpPr>
          <p:nvPr/>
        </p:nvSpPr>
        <p:spPr bwMode="auto">
          <a:xfrm>
            <a:off x="1231900" y="26988"/>
            <a:ext cx="319292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</a:rPr>
              <a:t>1.4 Разработка Карточки ПСР-проекта</a:t>
            </a:r>
          </a:p>
        </p:txBody>
      </p:sp>
      <p:grpSp>
        <p:nvGrpSpPr>
          <p:cNvPr id="60" name="Group 186"/>
          <p:cNvGrpSpPr/>
          <p:nvPr>
            <p:custDataLst>
              <p:tags r:id="rId1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accent6">
              <a:lumMod val="75000"/>
            </a:schemeClr>
          </a:solidFill>
        </p:grpSpPr>
        <p:sp>
          <p:nvSpPr>
            <p:cNvPr id="74" name="Freeform 187"/>
            <p:cNvSpPr/>
            <p:nvPr>
              <p:custDataLst>
                <p:tags r:id="rId11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5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Открытие и подготовка ПСР-проекта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189"/>
          <p:cNvGrpSpPr/>
          <p:nvPr>
            <p:custDataLst>
              <p:tags r:id="rId2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7" name="Freeform 190"/>
            <p:cNvSpPr/>
            <p:nvPr>
              <p:custDataLst>
                <p:tags r:id="rId9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3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84" name="Group 192"/>
          <p:cNvGrpSpPr/>
          <p:nvPr>
            <p:custDataLst>
              <p:tags r:id="rId3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5" name="Freeform 193"/>
            <p:cNvSpPr/>
            <p:nvPr>
              <p:custDataLst>
                <p:tags r:id="rId7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6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87" name="Group 195"/>
          <p:cNvGrpSpPr/>
          <p:nvPr>
            <p:custDataLst>
              <p:tags r:id="rId4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8" name="Freeform 196"/>
            <p:cNvSpPr/>
            <p:nvPr>
              <p:custDataLst>
                <p:tags r:id="rId5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9" name="Rectangle 25"/>
            <p:cNvSpPr txBox="1"/>
            <p:nvPr>
              <p:custDataLst>
                <p:tags r:id="rId6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90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1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2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3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256" y="4025378"/>
            <a:ext cx="3413540" cy="192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6"/>
          <p:cNvSpPr txBox="1"/>
          <p:nvPr/>
        </p:nvSpPr>
        <p:spPr>
          <a:xfrm>
            <a:off x="5806412" y="4068103"/>
            <a:ext cx="83607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0"/>
            <a:r>
              <a:rPr lang="ru-RU" altLang="ru-RU" sz="1000" kern="0" dirty="0" smtClean="0">
                <a:solidFill>
                  <a:srgbClr val="414142"/>
                </a:solidFill>
              </a:rPr>
              <a:t>15.01.14</a:t>
            </a:r>
            <a:endParaRPr lang="ru-RU" altLang="ru-RU" sz="1000" kern="0" dirty="0">
              <a:solidFill>
                <a:srgbClr val="414142"/>
              </a:solidFill>
            </a:endParaRPr>
          </a:p>
        </p:txBody>
      </p:sp>
      <p:sp>
        <p:nvSpPr>
          <p:cNvPr id="78" name="Rectangle 6"/>
          <p:cNvSpPr txBox="1"/>
          <p:nvPr/>
        </p:nvSpPr>
        <p:spPr>
          <a:xfrm>
            <a:off x="7017032" y="4249687"/>
            <a:ext cx="176219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0" defTabSz="914400">
              <a:spcBef>
                <a:spcPts val="300"/>
              </a:spcBef>
              <a:spcAft>
                <a:spcPts val="300"/>
              </a:spcAft>
              <a:buClrTx/>
              <a:defRPr/>
            </a:pPr>
            <a:r>
              <a:rPr lang="ru-RU" altLang="ru-RU" sz="1000" kern="0" dirty="0" smtClean="0">
                <a:solidFill>
                  <a:srgbClr val="414142"/>
                </a:solidFill>
              </a:rPr>
              <a:t>15.01.14  - 0</a:t>
            </a:r>
            <a:r>
              <a:rPr lang="ru-RU" altLang="ru-RU" sz="1000" kern="0" dirty="0" smtClean="0"/>
              <a:t>5</a:t>
            </a:r>
            <a:r>
              <a:rPr lang="ru-RU" altLang="ru-RU" sz="1000" kern="0" dirty="0" smtClean="0">
                <a:solidFill>
                  <a:srgbClr val="414142"/>
                </a:solidFill>
              </a:rPr>
              <a:t>.03</a:t>
            </a:r>
            <a:r>
              <a:rPr lang="en-US" altLang="ru-RU" sz="1000" kern="0" dirty="0" smtClean="0">
                <a:solidFill>
                  <a:srgbClr val="414142"/>
                </a:solidFill>
              </a:rPr>
              <a:t>.14</a:t>
            </a:r>
            <a:endParaRPr lang="ru-RU" altLang="ru-RU" sz="1000" kern="0" dirty="0">
              <a:solidFill>
                <a:srgbClr val="414142"/>
              </a:solidFill>
            </a:endParaRPr>
          </a:p>
        </p:txBody>
      </p:sp>
      <p:sp>
        <p:nvSpPr>
          <p:cNvPr id="80" name="Rectangle 6"/>
          <p:cNvSpPr txBox="1"/>
          <p:nvPr/>
        </p:nvSpPr>
        <p:spPr>
          <a:xfrm>
            <a:off x="7297592" y="4432319"/>
            <a:ext cx="158807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914400" eaLnBrk="1" hangingPunct="1">
              <a:spcBef>
                <a:spcPts val="300"/>
              </a:spcBef>
              <a:spcAft>
                <a:spcPts val="300"/>
              </a:spcAft>
              <a:buClrTx/>
              <a:defRPr sz="1000" kern="0">
                <a:solidFill>
                  <a:srgbClr val="41414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0"/>
            <a:r>
              <a:rPr lang="ru-RU" altLang="ru-RU" dirty="0" smtClean="0"/>
              <a:t>15.01.14 - 29.01.14</a:t>
            </a:r>
            <a:endParaRPr lang="ru-RU" altLang="ru-RU" dirty="0"/>
          </a:p>
        </p:txBody>
      </p:sp>
      <p:sp>
        <p:nvSpPr>
          <p:cNvPr id="81" name="Rectangle 6"/>
          <p:cNvSpPr txBox="1"/>
          <p:nvPr/>
        </p:nvSpPr>
        <p:spPr>
          <a:xfrm>
            <a:off x="7276326" y="4792555"/>
            <a:ext cx="148145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914400" eaLnBrk="1" hangingPunct="1">
              <a:spcBef>
                <a:spcPts val="300"/>
              </a:spcBef>
              <a:spcAft>
                <a:spcPts val="300"/>
              </a:spcAft>
              <a:buClrTx/>
              <a:defRPr sz="1000" kern="0">
                <a:solidFill>
                  <a:srgbClr val="41414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altLang="ru-RU" dirty="0" smtClean="0">
                <a:solidFill>
                  <a:srgbClr val="363637"/>
                </a:solidFill>
              </a:rPr>
              <a:t>15.02.14 - 25.03.14</a:t>
            </a:r>
            <a:endParaRPr lang="ru-RU" altLang="ru-RU" dirty="0"/>
          </a:p>
        </p:txBody>
      </p:sp>
      <p:sp>
        <p:nvSpPr>
          <p:cNvPr id="82" name="Rectangle 6"/>
          <p:cNvSpPr txBox="1"/>
          <p:nvPr/>
        </p:nvSpPr>
        <p:spPr>
          <a:xfrm>
            <a:off x="6186648" y="4982643"/>
            <a:ext cx="1598832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914400" eaLnBrk="1" hangingPunct="1">
              <a:spcBef>
                <a:spcPts val="300"/>
              </a:spcBef>
              <a:spcAft>
                <a:spcPts val="300"/>
              </a:spcAft>
              <a:buClrTx/>
              <a:defRPr sz="1000" kern="0">
                <a:solidFill>
                  <a:srgbClr val="41414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0"/>
            <a:r>
              <a:rPr lang="ru-RU" altLang="ru-RU" dirty="0" smtClean="0">
                <a:solidFill>
                  <a:srgbClr val="363637"/>
                </a:solidFill>
              </a:rPr>
              <a:t>25.03.14 – 25.05.14</a:t>
            </a:r>
            <a:endParaRPr lang="ru-RU" altLang="ru-RU" dirty="0">
              <a:solidFill>
                <a:srgbClr val="363637"/>
              </a:solidFill>
            </a:endParaRPr>
          </a:p>
        </p:txBody>
      </p:sp>
      <p:sp>
        <p:nvSpPr>
          <p:cNvPr id="94" name="Rectangle 6"/>
          <p:cNvSpPr txBox="1"/>
          <p:nvPr/>
        </p:nvSpPr>
        <p:spPr>
          <a:xfrm>
            <a:off x="6950241" y="4627251"/>
            <a:ext cx="206368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914400" eaLnBrk="1" hangingPunct="1">
              <a:spcBef>
                <a:spcPts val="300"/>
              </a:spcBef>
              <a:spcAft>
                <a:spcPts val="300"/>
              </a:spcAft>
              <a:buClrTx/>
              <a:defRPr sz="1000" kern="0">
                <a:solidFill>
                  <a:srgbClr val="41414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0"/>
            <a:r>
              <a:rPr lang="ru-RU" altLang="ru-RU" dirty="0" smtClean="0"/>
              <a:t>20.01.14  - 20.02.14</a:t>
            </a:r>
            <a:endParaRPr lang="ru-RU" altLang="ru-RU" dirty="0"/>
          </a:p>
        </p:txBody>
      </p:sp>
      <p:sp>
        <p:nvSpPr>
          <p:cNvPr id="95" name="Rectangle 6"/>
          <p:cNvSpPr txBox="1"/>
          <p:nvPr/>
        </p:nvSpPr>
        <p:spPr>
          <a:xfrm>
            <a:off x="7764795" y="5167807"/>
            <a:ext cx="83607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0"/>
            <a:r>
              <a:rPr lang="ru-RU" altLang="ru-RU" sz="1000" kern="0" dirty="0" smtClean="0">
                <a:solidFill>
                  <a:srgbClr val="414142"/>
                </a:solidFill>
              </a:rPr>
              <a:t>25.03.14</a:t>
            </a:r>
            <a:endParaRPr lang="ru-RU" altLang="ru-RU" sz="1000" kern="0" dirty="0">
              <a:solidFill>
                <a:srgbClr val="414142"/>
              </a:solidFill>
            </a:endParaRPr>
          </a:p>
        </p:txBody>
      </p:sp>
      <p:sp>
        <p:nvSpPr>
          <p:cNvPr id="96" name="Rectangle 6"/>
          <p:cNvSpPr txBox="1"/>
          <p:nvPr/>
        </p:nvSpPr>
        <p:spPr>
          <a:xfrm>
            <a:off x="6568024" y="5721031"/>
            <a:ext cx="836079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0"/>
            <a:r>
              <a:rPr lang="ru-RU" altLang="ru-RU" sz="1000" kern="0" dirty="0" smtClean="0">
                <a:solidFill>
                  <a:srgbClr val="414142"/>
                </a:solidFill>
              </a:rPr>
              <a:t>15.06.14</a:t>
            </a:r>
            <a:endParaRPr lang="ru-RU" altLang="ru-RU" sz="1000" kern="0" dirty="0">
              <a:solidFill>
                <a:srgbClr val="414142"/>
              </a:solidFill>
            </a:endParaRPr>
          </a:p>
        </p:txBody>
      </p:sp>
      <p:sp>
        <p:nvSpPr>
          <p:cNvPr id="97" name="Rectangle 6"/>
          <p:cNvSpPr txBox="1"/>
          <p:nvPr/>
        </p:nvSpPr>
        <p:spPr>
          <a:xfrm>
            <a:off x="6843049" y="5529747"/>
            <a:ext cx="148145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914400" eaLnBrk="1" hangingPunct="1">
              <a:spcBef>
                <a:spcPts val="300"/>
              </a:spcBef>
              <a:spcAft>
                <a:spcPts val="300"/>
              </a:spcAft>
              <a:buClrTx/>
              <a:defRPr sz="1000" kern="0">
                <a:solidFill>
                  <a:srgbClr val="41414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altLang="ru-RU" dirty="0" smtClean="0">
                <a:solidFill>
                  <a:srgbClr val="363637"/>
                </a:solidFill>
              </a:rPr>
              <a:t>10.05.14 - 15.06.14</a:t>
            </a:r>
            <a:endParaRPr lang="ru-RU" altLang="ru-RU" dirty="0"/>
          </a:p>
        </p:txBody>
      </p:sp>
      <p:sp>
        <p:nvSpPr>
          <p:cNvPr id="98" name="Rectangle 6"/>
          <p:cNvSpPr txBox="1"/>
          <p:nvPr/>
        </p:nvSpPr>
        <p:spPr>
          <a:xfrm>
            <a:off x="7689316" y="5354593"/>
            <a:ext cx="137777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defTabSz="914400" eaLnBrk="1" hangingPunct="1">
              <a:spcBef>
                <a:spcPts val="300"/>
              </a:spcBef>
              <a:spcAft>
                <a:spcPts val="300"/>
              </a:spcAft>
              <a:buClrTx/>
              <a:defRPr sz="1000" kern="0">
                <a:solidFill>
                  <a:srgbClr val="414142"/>
                </a:solidFill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altLang="ru-RU" dirty="0" smtClean="0">
                <a:solidFill>
                  <a:srgbClr val="363637"/>
                </a:solidFill>
              </a:rPr>
              <a:t>10.05.14 - 15.06.14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380845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Object 24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6169458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12" name="think-cell Slide" r:id="rId16" imgW="493" imgH="493" progId="TCLayout.ActiveDocument.1">
                  <p:embed/>
                </p:oleObj>
              </mc:Choice>
              <mc:Fallback>
                <p:oleObj name="think-cell Slide" r:id="rId16" imgW="493" imgH="49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184245"/>
            <a:ext cx="6681176" cy="584775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Заинтересованные стороны и рабочая группа по проекту "…"</a:t>
            </a:r>
            <a:endParaRPr lang="ru-RU" dirty="0"/>
          </a:p>
        </p:txBody>
      </p:sp>
      <p:sp>
        <p:nvSpPr>
          <p:cNvPr id="6" name="McK 1. On-page tracker"/>
          <p:cNvSpPr>
            <a:spLocks noChangeArrowheads="1"/>
          </p:cNvSpPr>
          <p:nvPr/>
        </p:nvSpPr>
        <p:spPr bwMode="auto">
          <a:xfrm>
            <a:off x="1231900" y="26988"/>
            <a:ext cx="663733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+mn-lt"/>
              </a:rPr>
              <a:t>1.5 Формирование рабочей группы проекта и анализ заинтересованных сторон</a:t>
            </a:r>
            <a:endParaRPr lang="ru-RU" sz="1400" dirty="0">
              <a:solidFill>
                <a:srgbClr val="808080"/>
              </a:solidFill>
              <a:latin typeface="+mn-lt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513990"/>
              </p:ext>
            </p:extLst>
          </p:nvPr>
        </p:nvGraphicFramePr>
        <p:xfrm>
          <a:off x="7414515" y="234952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013" name="Worksheet" showAsIcon="1" r:id="rId19" imgW="914400" imgH="771480" progId="Excel.Sheet.12">
                  <p:embed/>
                </p:oleObj>
              </mc:Choice>
              <mc:Fallback>
                <p:oleObj name="Worksheet" showAsIcon="1" r:id="rId19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7414515" y="234952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8" name="Rectangle 67"/>
          <p:cNvSpPr>
            <a:spLocks/>
          </p:cNvSpPr>
          <p:nvPr/>
        </p:nvSpPr>
        <p:spPr>
          <a:xfrm>
            <a:off x="128588" y="994713"/>
            <a:ext cx="8704262" cy="5243979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cxnSp>
        <p:nvCxnSpPr>
          <p:cNvPr id="65" name="AutoShape 249"/>
          <p:cNvCxnSpPr>
            <a:cxnSpLocks noChangeShapeType="1"/>
            <a:stCxn id="66" idx="4"/>
            <a:endCxn id="66" idx="6"/>
          </p:cNvCxnSpPr>
          <p:nvPr/>
        </p:nvCxnSpPr>
        <p:spPr bwMode="auto">
          <a:xfrm>
            <a:off x="256584" y="1209018"/>
            <a:ext cx="844827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0" name="AutoShape 249"/>
          <p:cNvCxnSpPr>
            <a:cxnSpLocks noChangeShapeType="1"/>
            <a:stCxn id="71" idx="4"/>
            <a:endCxn id="71" idx="6"/>
          </p:cNvCxnSpPr>
          <p:nvPr/>
        </p:nvCxnSpPr>
        <p:spPr bwMode="auto">
          <a:xfrm>
            <a:off x="256584" y="2372817"/>
            <a:ext cx="844827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" name="AutoShape 249"/>
          <p:cNvCxnSpPr>
            <a:cxnSpLocks noChangeShapeType="1"/>
            <a:stCxn id="74" idx="4"/>
            <a:endCxn id="74" idx="6"/>
          </p:cNvCxnSpPr>
          <p:nvPr/>
        </p:nvCxnSpPr>
        <p:spPr bwMode="auto">
          <a:xfrm>
            <a:off x="256584" y="3827680"/>
            <a:ext cx="844827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6" name="AutoShape 250"/>
          <p:cNvSpPr>
            <a:spLocks noChangeArrowheads="1"/>
          </p:cNvSpPr>
          <p:nvPr/>
        </p:nvSpPr>
        <p:spPr bwMode="auto">
          <a:xfrm>
            <a:off x="256584" y="1035980"/>
            <a:ext cx="8448270" cy="173038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18288" anchor="b">
            <a:spAutoFit/>
          </a:bodyPr>
          <a:lstStyle/>
          <a:p>
            <a:pPr indent="117475"/>
            <a:r>
              <a:rPr lang="ru-RU" sz="1000" b="1" dirty="0"/>
              <a:t>Руководство проекта </a:t>
            </a:r>
            <a:r>
              <a:rPr lang="ru-RU" sz="1000" b="1" dirty="0" smtClean="0"/>
              <a:t>(непосредственно </a:t>
            </a:r>
            <a:r>
              <a:rPr lang="ru-RU" sz="1000" b="1" dirty="0"/>
              <a:t>отвечающие за результат проекта, принимающие основные решения)</a:t>
            </a:r>
          </a:p>
        </p:txBody>
      </p:sp>
      <p:sp>
        <p:nvSpPr>
          <p:cNvPr id="71" name="AutoShape 250"/>
          <p:cNvSpPr>
            <a:spLocks noChangeArrowheads="1"/>
          </p:cNvSpPr>
          <p:nvPr/>
        </p:nvSpPr>
        <p:spPr bwMode="auto">
          <a:xfrm>
            <a:off x="256584" y="2199779"/>
            <a:ext cx="8448270" cy="173038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18288" anchor="b">
            <a:spAutoFit/>
          </a:bodyPr>
          <a:lstStyle/>
          <a:p>
            <a:pPr indent="117475"/>
            <a:r>
              <a:rPr lang="ru-RU" sz="1000" b="1" dirty="0"/>
              <a:t>Команда проекта (непосредственно вовлеченные в работу)</a:t>
            </a:r>
          </a:p>
        </p:txBody>
      </p:sp>
      <p:sp>
        <p:nvSpPr>
          <p:cNvPr id="74" name="AutoShape 250"/>
          <p:cNvSpPr>
            <a:spLocks noChangeArrowheads="1"/>
          </p:cNvSpPr>
          <p:nvPr/>
        </p:nvSpPr>
        <p:spPr bwMode="auto">
          <a:xfrm>
            <a:off x="256584" y="3654642"/>
            <a:ext cx="8448270" cy="173038"/>
          </a:xfrm>
          <a:prstGeom prst="leftRightArrow">
            <a:avLst>
              <a:gd name="adj1" fmla="val 100000"/>
              <a:gd name="adj2" fmla="val 0"/>
            </a:avLst>
          </a:prstGeom>
          <a:solidFill>
            <a:schemeClr val="accent1"/>
          </a:solidFill>
          <a:ln>
            <a:noFill/>
          </a:ln>
          <a:effectLst/>
          <a:extLst/>
        </p:spPr>
        <p:txBody>
          <a:bodyPr lIns="0" tIns="0" rIns="0" bIns="18288" anchor="b">
            <a:spAutoFit/>
          </a:bodyPr>
          <a:lstStyle/>
          <a:p>
            <a:pPr indent="117475"/>
            <a:r>
              <a:rPr lang="ru-RU" sz="1000" b="1" dirty="0" smtClean="0"/>
              <a:t>Рабочая </a:t>
            </a:r>
            <a:r>
              <a:rPr lang="ru-RU" sz="1000" b="1" dirty="0"/>
              <a:t>группа (постоянное участие во встречах/обсуждениях, либо точечная коммуникация)</a:t>
            </a:r>
          </a:p>
        </p:txBody>
      </p:sp>
      <p:sp>
        <p:nvSpPr>
          <p:cNvPr id="53" name="Rectangle 53"/>
          <p:cNvSpPr txBox="1"/>
          <p:nvPr/>
        </p:nvSpPr>
        <p:spPr>
          <a:xfrm>
            <a:off x="1271350" y="3926672"/>
            <a:ext cx="1461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 smtClean="0"/>
              <a:t>ФИО</a:t>
            </a:r>
          </a:p>
          <a:p>
            <a:r>
              <a:rPr lang="ru-RU" sz="1000" dirty="0" smtClean="0"/>
              <a:t>&lt;Должность&gt;</a:t>
            </a:r>
            <a:endParaRPr lang="en-US" sz="1000" dirty="0"/>
          </a:p>
        </p:txBody>
      </p:sp>
      <p:sp>
        <p:nvSpPr>
          <p:cNvPr id="165" name="Rectangle 165"/>
          <p:cNvSpPr txBox="1"/>
          <p:nvPr/>
        </p:nvSpPr>
        <p:spPr>
          <a:xfrm>
            <a:off x="256584" y="4581639"/>
            <a:ext cx="2475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 smtClean="0"/>
              <a:t>Роль/Зона ответственности</a:t>
            </a:r>
          </a:p>
          <a:p>
            <a:pPr lvl="1"/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145" name="Rectangle 53"/>
          <p:cNvSpPr txBox="1"/>
          <p:nvPr/>
        </p:nvSpPr>
        <p:spPr>
          <a:xfrm>
            <a:off x="4257487" y="3926672"/>
            <a:ext cx="1461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 smtClean="0"/>
              <a:t>ФИО</a:t>
            </a:r>
          </a:p>
          <a:p>
            <a:r>
              <a:rPr lang="ru-RU" sz="1000" dirty="0" smtClean="0"/>
              <a:t>&lt;Должность&gt;</a:t>
            </a:r>
            <a:endParaRPr lang="en-US" sz="1000" dirty="0"/>
          </a:p>
        </p:txBody>
      </p:sp>
      <p:sp>
        <p:nvSpPr>
          <p:cNvPr id="146" name="Rectangle 165"/>
          <p:cNvSpPr txBox="1"/>
          <p:nvPr/>
        </p:nvSpPr>
        <p:spPr>
          <a:xfrm>
            <a:off x="3242721" y="4581639"/>
            <a:ext cx="2475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 smtClean="0"/>
              <a:t>Роль/Зона ответственности</a:t>
            </a:r>
          </a:p>
          <a:p>
            <a:pPr lvl="1"/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149" name="Rectangle 53"/>
          <p:cNvSpPr txBox="1"/>
          <p:nvPr/>
        </p:nvSpPr>
        <p:spPr>
          <a:xfrm>
            <a:off x="7243624" y="3926672"/>
            <a:ext cx="1461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 smtClean="0"/>
              <a:t>ФИО</a:t>
            </a:r>
          </a:p>
          <a:p>
            <a:r>
              <a:rPr lang="ru-RU" sz="1000" dirty="0" smtClean="0"/>
              <a:t>&lt;Должность&gt;</a:t>
            </a:r>
            <a:endParaRPr lang="en-US" sz="1000" dirty="0"/>
          </a:p>
        </p:txBody>
      </p:sp>
      <p:sp>
        <p:nvSpPr>
          <p:cNvPr id="150" name="Rectangle 165"/>
          <p:cNvSpPr txBox="1"/>
          <p:nvPr/>
        </p:nvSpPr>
        <p:spPr>
          <a:xfrm>
            <a:off x="6228858" y="4581639"/>
            <a:ext cx="2475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/>
              <a:t>Роль/Зона ответственности</a:t>
            </a:r>
          </a:p>
          <a:p>
            <a:pPr lvl="1"/>
            <a:r>
              <a:rPr lang="en-US" sz="1000" dirty="0"/>
              <a:t>…</a:t>
            </a:r>
          </a:p>
        </p:txBody>
      </p:sp>
      <p:sp>
        <p:nvSpPr>
          <p:cNvPr id="214" name="Rectangle 53"/>
          <p:cNvSpPr txBox="1"/>
          <p:nvPr/>
        </p:nvSpPr>
        <p:spPr>
          <a:xfrm>
            <a:off x="4257487" y="1308010"/>
            <a:ext cx="1461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Соломон Н.И</a:t>
            </a:r>
            <a:r>
              <a:rPr lang="ru-RU" sz="1000" b="1" dirty="0" smtClean="0"/>
              <a:t>.</a:t>
            </a:r>
            <a:endParaRPr lang="ru-RU" sz="1000" b="1" dirty="0"/>
          </a:p>
          <a:p>
            <a:r>
              <a:rPr lang="ru-RU" sz="1000" dirty="0"/>
              <a:t>Первый заместитель генерального директора</a:t>
            </a:r>
            <a:endParaRPr lang="en-US" sz="1000" dirty="0"/>
          </a:p>
        </p:txBody>
      </p:sp>
      <p:sp>
        <p:nvSpPr>
          <p:cNvPr id="215" name="Rectangle 165"/>
          <p:cNvSpPr txBox="1"/>
          <p:nvPr/>
        </p:nvSpPr>
        <p:spPr>
          <a:xfrm>
            <a:off x="3242721" y="1941711"/>
            <a:ext cx="24759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/>
              <a:t>Руководитель проекта</a:t>
            </a:r>
            <a:endParaRPr lang="en-US" sz="1000" dirty="0"/>
          </a:p>
        </p:txBody>
      </p:sp>
      <p:sp>
        <p:nvSpPr>
          <p:cNvPr id="218" name="Rectangle 53"/>
          <p:cNvSpPr txBox="1"/>
          <p:nvPr/>
        </p:nvSpPr>
        <p:spPr>
          <a:xfrm>
            <a:off x="1271350" y="1308010"/>
            <a:ext cx="146123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Павлов Д.В</a:t>
            </a:r>
            <a:r>
              <a:rPr lang="ru-RU" sz="1000" dirty="0" smtClean="0"/>
              <a:t>.</a:t>
            </a:r>
            <a:endParaRPr lang="ru-RU" sz="1000" dirty="0"/>
          </a:p>
          <a:p>
            <a:r>
              <a:rPr lang="ru-RU" sz="1000" dirty="0"/>
              <a:t>Директор департамента технического контроля</a:t>
            </a:r>
            <a:endParaRPr lang="en-US" sz="1000" dirty="0"/>
          </a:p>
        </p:txBody>
      </p:sp>
      <p:sp>
        <p:nvSpPr>
          <p:cNvPr id="219" name="Rectangle 165"/>
          <p:cNvSpPr txBox="1"/>
          <p:nvPr/>
        </p:nvSpPr>
        <p:spPr>
          <a:xfrm>
            <a:off x="256584" y="1941711"/>
            <a:ext cx="24759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/>
              <a:t>Владелец процесса</a:t>
            </a:r>
            <a:endParaRPr lang="en-US" sz="1000" dirty="0"/>
          </a:p>
        </p:txBody>
      </p:sp>
      <p:sp>
        <p:nvSpPr>
          <p:cNvPr id="153" name="Rectangle 53"/>
          <p:cNvSpPr txBox="1"/>
          <p:nvPr/>
        </p:nvSpPr>
        <p:spPr>
          <a:xfrm>
            <a:off x="4257487" y="2471809"/>
            <a:ext cx="1461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 smtClean="0"/>
              <a:t>ФИО</a:t>
            </a:r>
          </a:p>
          <a:p>
            <a:r>
              <a:rPr lang="ru-RU" sz="1000" dirty="0" smtClean="0"/>
              <a:t>&lt;Должность&gt;</a:t>
            </a:r>
            <a:endParaRPr lang="en-US" sz="1000" dirty="0"/>
          </a:p>
        </p:txBody>
      </p:sp>
      <p:sp>
        <p:nvSpPr>
          <p:cNvPr id="154" name="Rectangle 165"/>
          <p:cNvSpPr txBox="1">
            <a:spLocks/>
          </p:cNvSpPr>
          <p:nvPr/>
        </p:nvSpPr>
        <p:spPr>
          <a:xfrm>
            <a:off x="3242721" y="3126776"/>
            <a:ext cx="247599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 smtClean="0"/>
              <a:t>Роль: управление изменениями</a:t>
            </a:r>
            <a:endParaRPr lang="en-US" sz="1000" dirty="0"/>
          </a:p>
        </p:txBody>
      </p:sp>
      <p:sp>
        <p:nvSpPr>
          <p:cNvPr id="157" name="Rectangle 53"/>
          <p:cNvSpPr txBox="1"/>
          <p:nvPr/>
        </p:nvSpPr>
        <p:spPr>
          <a:xfrm>
            <a:off x="7243624" y="2471809"/>
            <a:ext cx="1461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 smtClean="0"/>
              <a:t>ФИО</a:t>
            </a:r>
          </a:p>
          <a:p>
            <a:r>
              <a:rPr lang="ru-RU" sz="1000" dirty="0" smtClean="0"/>
              <a:t>&lt;Должность&gt;</a:t>
            </a:r>
            <a:endParaRPr lang="en-US" sz="1000" dirty="0"/>
          </a:p>
        </p:txBody>
      </p:sp>
      <p:sp>
        <p:nvSpPr>
          <p:cNvPr id="158" name="Rectangle 165"/>
          <p:cNvSpPr txBox="1"/>
          <p:nvPr/>
        </p:nvSpPr>
        <p:spPr>
          <a:xfrm>
            <a:off x="6228858" y="3126776"/>
            <a:ext cx="2475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 smtClean="0"/>
              <a:t>Роль/Зона ответственности</a:t>
            </a:r>
          </a:p>
          <a:p>
            <a:pPr lvl="1"/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222" name="Rectangle 53"/>
          <p:cNvSpPr txBox="1"/>
          <p:nvPr/>
        </p:nvSpPr>
        <p:spPr>
          <a:xfrm>
            <a:off x="1271350" y="2471809"/>
            <a:ext cx="1461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 smtClean="0"/>
              <a:t>Иванов И.И.</a:t>
            </a:r>
            <a:endParaRPr lang="ru-RU" sz="1000" dirty="0"/>
          </a:p>
          <a:p>
            <a:r>
              <a:rPr lang="ru-RU" sz="1000" dirty="0" smtClean="0"/>
              <a:t>Начальник департамента «…»</a:t>
            </a:r>
            <a:endParaRPr lang="en-US" sz="1000" dirty="0"/>
          </a:p>
        </p:txBody>
      </p:sp>
      <p:sp>
        <p:nvSpPr>
          <p:cNvPr id="223" name="Rectangle 165"/>
          <p:cNvSpPr txBox="1"/>
          <p:nvPr/>
        </p:nvSpPr>
        <p:spPr>
          <a:xfrm>
            <a:off x="256584" y="3126776"/>
            <a:ext cx="24759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 smtClean="0"/>
              <a:t>Роль: Эксперт</a:t>
            </a:r>
          </a:p>
          <a:p>
            <a:pPr lvl="1"/>
            <a:r>
              <a:rPr lang="ru-RU" sz="1000" dirty="0" smtClean="0"/>
              <a:t>Зона </a:t>
            </a:r>
            <a:r>
              <a:rPr lang="ru-RU" sz="1000" dirty="0"/>
              <a:t>ответственности: согласование с Ростехнадзором)</a:t>
            </a:r>
            <a:endParaRPr lang="en-US" sz="1000" dirty="0"/>
          </a:p>
        </p:txBody>
      </p:sp>
      <p:pic>
        <p:nvPicPr>
          <p:cNvPr id="57" name="Picture 8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0"/>
          <a:stretch/>
        </p:blipFill>
        <p:spPr bwMode="auto">
          <a:xfrm>
            <a:off x="3385331" y="1276595"/>
            <a:ext cx="457714" cy="581154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</p:pic>
      <p:pic>
        <p:nvPicPr>
          <p:cNvPr id="58" name="Picture 8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0"/>
          <a:stretch/>
        </p:blipFill>
        <p:spPr bwMode="auto">
          <a:xfrm>
            <a:off x="399194" y="1276595"/>
            <a:ext cx="457714" cy="581154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</p:pic>
      <p:pic>
        <p:nvPicPr>
          <p:cNvPr id="60" name="Picture 8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0"/>
          <a:stretch/>
        </p:blipFill>
        <p:spPr bwMode="auto">
          <a:xfrm>
            <a:off x="3385331" y="2440394"/>
            <a:ext cx="457714" cy="581154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</p:pic>
      <p:pic>
        <p:nvPicPr>
          <p:cNvPr id="63" name="Picture 8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0"/>
          <a:stretch/>
        </p:blipFill>
        <p:spPr bwMode="auto">
          <a:xfrm>
            <a:off x="399194" y="2440394"/>
            <a:ext cx="457714" cy="581154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</p:pic>
      <p:pic>
        <p:nvPicPr>
          <p:cNvPr id="64" name="Picture 8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0"/>
          <a:stretch/>
        </p:blipFill>
        <p:spPr bwMode="auto">
          <a:xfrm>
            <a:off x="6371468" y="2440394"/>
            <a:ext cx="457714" cy="581154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</p:pic>
      <p:pic>
        <p:nvPicPr>
          <p:cNvPr id="67" name="Picture 8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0"/>
          <a:stretch/>
        </p:blipFill>
        <p:spPr bwMode="auto">
          <a:xfrm>
            <a:off x="3385331" y="3895257"/>
            <a:ext cx="457714" cy="581154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</p:pic>
      <p:pic>
        <p:nvPicPr>
          <p:cNvPr id="69" name="Picture 8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0"/>
          <a:stretch/>
        </p:blipFill>
        <p:spPr bwMode="auto">
          <a:xfrm>
            <a:off x="399194" y="3895257"/>
            <a:ext cx="457714" cy="581154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</p:pic>
      <p:pic>
        <p:nvPicPr>
          <p:cNvPr id="72" name="Picture 8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0"/>
          <a:stretch/>
        </p:blipFill>
        <p:spPr bwMode="auto">
          <a:xfrm>
            <a:off x="6371468" y="3895257"/>
            <a:ext cx="457714" cy="581154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</p:pic>
      <p:sp>
        <p:nvSpPr>
          <p:cNvPr id="62" name="Rectangle 53"/>
          <p:cNvSpPr txBox="1"/>
          <p:nvPr/>
        </p:nvSpPr>
        <p:spPr>
          <a:xfrm>
            <a:off x="1271350" y="5160049"/>
            <a:ext cx="1461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 smtClean="0"/>
              <a:t>ФИО</a:t>
            </a:r>
          </a:p>
          <a:p>
            <a:r>
              <a:rPr lang="ru-RU" sz="1000" dirty="0" smtClean="0"/>
              <a:t>&lt;Должность&gt;</a:t>
            </a:r>
            <a:endParaRPr lang="en-US" sz="1000" dirty="0"/>
          </a:p>
        </p:txBody>
      </p:sp>
      <p:sp>
        <p:nvSpPr>
          <p:cNvPr id="90" name="Rectangle 165"/>
          <p:cNvSpPr txBox="1"/>
          <p:nvPr/>
        </p:nvSpPr>
        <p:spPr>
          <a:xfrm>
            <a:off x="256584" y="5815016"/>
            <a:ext cx="2475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 smtClean="0"/>
              <a:t>Роль/Зона ответственности</a:t>
            </a:r>
          </a:p>
          <a:p>
            <a:pPr lvl="1"/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91" name="Rectangle 53"/>
          <p:cNvSpPr txBox="1"/>
          <p:nvPr/>
        </p:nvSpPr>
        <p:spPr>
          <a:xfrm>
            <a:off x="4257487" y="5160049"/>
            <a:ext cx="1461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 smtClean="0"/>
              <a:t>ФИО</a:t>
            </a:r>
          </a:p>
          <a:p>
            <a:r>
              <a:rPr lang="ru-RU" sz="1000" dirty="0" smtClean="0"/>
              <a:t>&lt;Должность&gt;</a:t>
            </a:r>
            <a:endParaRPr lang="en-US" sz="1000" dirty="0"/>
          </a:p>
        </p:txBody>
      </p:sp>
      <p:sp>
        <p:nvSpPr>
          <p:cNvPr id="92" name="Rectangle 165"/>
          <p:cNvSpPr txBox="1"/>
          <p:nvPr/>
        </p:nvSpPr>
        <p:spPr>
          <a:xfrm>
            <a:off x="3242721" y="5815016"/>
            <a:ext cx="2475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 smtClean="0"/>
              <a:t>Роль/Зона ответственности</a:t>
            </a:r>
          </a:p>
          <a:p>
            <a:pPr lvl="1"/>
            <a:r>
              <a:rPr lang="en-US" sz="1000" dirty="0" smtClean="0"/>
              <a:t>…</a:t>
            </a:r>
            <a:endParaRPr lang="en-US" sz="1000" dirty="0"/>
          </a:p>
        </p:txBody>
      </p:sp>
      <p:sp>
        <p:nvSpPr>
          <p:cNvPr id="93" name="Rectangle 53"/>
          <p:cNvSpPr txBox="1"/>
          <p:nvPr/>
        </p:nvSpPr>
        <p:spPr>
          <a:xfrm>
            <a:off x="7243624" y="5160049"/>
            <a:ext cx="146123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 smtClean="0"/>
              <a:t>ФИО</a:t>
            </a:r>
          </a:p>
          <a:p>
            <a:r>
              <a:rPr lang="ru-RU" sz="1000" dirty="0" smtClean="0"/>
              <a:t>&lt;Должность&gt;</a:t>
            </a:r>
            <a:endParaRPr lang="en-US" sz="1000" dirty="0"/>
          </a:p>
        </p:txBody>
      </p:sp>
      <p:sp>
        <p:nvSpPr>
          <p:cNvPr id="94" name="Rectangle 165"/>
          <p:cNvSpPr txBox="1"/>
          <p:nvPr/>
        </p:nvSpPr>
        <p:spPr>
          <a:xfrm>
            <a:off x="6228858" y="5815016"/>
            <a:ext cx="247599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/>
              <a:t>Роль/Зона ответственности</a:t>
            </a:r>
          </a:p>
          <a:p>
            <a:pPr lvl="1"/>
            <a:r>
              <a:rPr lang="en-US" sz="1000" dirty="0"/>
              <a:t>…</a:t>
            </a:r>
          </a:p>
        </p:txBody>
      </p:sp>
      <p:pic>
        <p:nvPicPr>
          <p:cNvPr id="95" name="Picture 8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0"/>
          <a:stretch/>
        </p:blipFill>
        <p:spPr bwMode="auto">
          <a:xfrm>
            <a:off x="3385331" y="5096735"/>
            <a:ext cx="457714" cy="581154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</p:pic>
      <p:pic>
        <p:nvPicPr>
          <p:cNvPr id="96" name="Picture 8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0"/>
          <a:stretch/>
        </p:blipFill>
        <p:spPr bwMode="auto">
          <a:xfrm>
            <a:off x="399194" y="5096735"/>
            <a:ext cx="457714" cy="581154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</p:pic>
      <p:pic>
        <p:nvPicPr>
          <p:cNvPr id="97" name="Picture 8"/>
          <p:cNvPicPr>
            <a:picLocks noChangeAspect="1" noChangeArrowheads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0180"/>
          <a:stretch/>
        </p:blipFill>
        <p:spPr bwMode="auto">
          <a:xfrm>
            <a:off x="6371468" y="5096735"/>
            <a:ext cx="457714" cy="581154"/>
          </a:xfrm>
          <a:prstGeom prst="rect">
            <a:avLst/>
          </a:prstGeom>
          <a:solidFill>
            <a:schemeClr val="bg1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</p:pic>
      <p:cxnSp>
        <p:nvCxnSpPr>
          <p:cNvPr id="98" name="AutoShape 249"/>
          <p:cNvCxnSpPr>
            <a:cxnSpLocks noChangeShapeType="1"/>
          </p:cNvCxnSpPr>
          <p:nvPr/>
        </p:nvCxnSpPr>
        <p:spPr bwMode="auto">
          <a:xfrm>
            <a:off x="256584" y="4972944"/>
            <a:ext cx="844827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99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accent6">
              <a:lumMod val="75000"/>
            </a:schemeClr>
          </a:solidFill>
        </p:grpSpPr>
        <p:sp>
          <p:nvSpPr>
            <p:cNvPr id="100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1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Открытие и подготовка ПСР-проекта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2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3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4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105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6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7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108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9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0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111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2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3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4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998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71155568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08" name="think-cell Slide" r:id="rId109" imgW="270" imgH="270" progId="TCLayout.ActiveDocument.1">
                  <p:embed/>
                </p:oleObj>
              </mc:Choice>
              <mc:Fallback>
                <p:oleObj name="think-cell Slide" r:id="rId10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000" b="1" dirty="0" smtClean="0">
              <a:solidFill>
                <a:schemeClr val="tx1"/>
              </a:solidFill>
              <a:latin typeface="Arial"/>
              <a:sym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План-график работ по проекту "…"</a:t>
            </a:r>
            <a:endParaRPr lang="ru-RU" dirty="0"/>
          </a:p>
        </p:txBody>
      </p:sp>
      <p:sp>
        <p:nvSpPr>
          <p:cNvPr id="6" name="McK 1. On-page tracker"/>
          <p:cNvSpPr>
            <a:spLocks noChangeArrowheads="1"/>
          </p:cNvSpPr>
          <p:nvPr/>
        </p:nvSpPr>
        <p:spPr bwMode="auto">
          <a:xfrm>
            <a:off x="1231900" y="26988"/>
            <a:ext cx="326134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</a:rPr>
              <a:t>1.6 Разработка плана-графика проекта</a:t>
            </a:r>
            <a:endParaRPr lang="ru-RU" sz="1400" dirty="0">
              <a:solidFill>
                <a:srgbClr val="80808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1721400"/>
              </p:ext>
            </p:extLst>
          </p:nvPr>
        </p:nvGraphicFramePr>
        <p:xfrm>
          <a:off x="7233758" y="2698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109" name="Лист" showAsIcon="1" r:id="rId112" imgW="914400" imgH="771480" progId="Excel.Sheet.12">
                  <p:embed/>
                </p:oleObj>
              </mc:Choice>
              <mc:Fallback>
                <p:oleObj name="Лист" showAsIcon="1" r:id="rId112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3"/>
                      <a:stretch>
                        <a:fillRect/>
                      </a:stretch>
                    </p:blipFill>
                    <p:spPr>
                      <a:xfrm>
                        <a:off x="7233758" y="2698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6" name="Text Placeholder 5"/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4221164" y="1035018"/>
            <a:ext cx="2587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b="1" dirty="0" smtClean="0"/>
              <a:t>Янв.</a:t>
            </a:r>
            <a:endParaRPr lang="en-US" sz="1000" b="1" dirty="0">
              <a:latin typeface="Arial"/>
              <a:sym typeface="Arial"/>
            </a:endParaRPr>
          </a:p>
        </p:txBody>
      </p:sp>
      <p:sp>
        <p:nvSpPr>
          <p:cNvPr id="177" name="Text Placeholder 5"/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607521" y="1035018"/>
            <a:ext cx="42386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b="1" dirty="0" smtClean="0"/>
              <a:t>Фев.</a:t>
            </a:r>
            <a:endParaRPr lang="en-US" sz="1000" b="1" dirty="0">
              <a:latin typeface="Arial"/>
              <a:sym typeface="Arial"/>
            </a:endParaRPr>
          </a:p>
        </p:txBody>
      </p:sp>
      <p:sp>
        <p:nvSpPr>
          <p:cNvPr id="178" name="Text Placeholder 5"/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031384" y="1035018"/>
            <a:ext cx="47148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b="1" dirty="0" smtClean="0"/>
              <a:t>Мар.</a:t>
            </a:r>
            <a:endParaRPr lang="en-US" sz="1000" b="1" dirty="0">
              <a:latin typeface="Arial"/>
              <a:sym typeface="Arial"/>
            </a:endParaRPr>
          </a:p>
        </p:txBody>
      </p:sp>
      <p:sp>
        <p:nvSpPr>
          <p:cNvPr id="179" name="Text Placeholder 5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5502871" y="1035018"/>
            <a:ext cx="455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b="1" dirty="0" smtClean="0"/>
              <a:t>Апр.</a:t>
            </a:r>
            <a:endParaRPr lang="en-US" sz="1000" b="1" dirty="0">
              <a:latin typeface="Arial"/>
              <a:sym typeface="Arial"/>
            </a:endParaRPr>
          </a:p>
        </p:txBody>
      </p:sp>
      <p:sp>
        <p:nvSpPr>
          <p:cNvPr id="180" name="Text Placeholder 5"/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958484" y="1035018"/>
            <a:ext cx="469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b="1" dirty="0" smtClean="0"/>
              <a:t>Май</a:t>
            </a:r>
            <a:endParaRPr lang="en-US" sz="1000" b="1" dirty="0">
              <a:latin typeface="Arial"/>
              <a:sym typeface="Arial"/>
            </a:endParaRPr>
          </a:p>
        </p:txBody>
      </p:sp>
      <p:sp>
        <p:nvSpPr>
          <p:cNvPr id="181" name="Text Placeholder 5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6428384" y="1035018"/>
            <a:ext cx="455613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b="1" dirty="0" smtClean="0"/>
              <a:t>Июн.</a:t>
            </a:r>
            <a:endParaRPr lang="en-US" sz="1000" b="1" dirty="0">
              <a:latin typeface="Arial"/>
              <a:sym typeface="Arial"/>
            </a:endParaRPr>
          </a:p>
        </p:txBody>
      </p:sp>
      <p:sp>
        <p:nvSpPr>
          <p:cNvPr id="38" name="Text Placeholder 5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883996" y="1035018"/>
            <a:ext cx="469900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b="1" dirty="0" smtClean="0"/>
              <a:t>Июл.</a:t>
            </a:r>
            <a:endParaRPr lang="en-US" sz="1000" b="1" dirty="0">
              <a:latin typeface="Arial"/>
              <a:sym typeface="Arial"/>
            </a:endParaRPr>
          </a:p>
        </p:txBody>
      </p:sp>
      <p:sp>
        <p:nvSpPr>
          <p:cNvPr id="39" name="Text Placeholder 5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7226300" y="1035018"/>
            <a:ext cx="122238" cy="21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31750" rIns="0" bIns="31750" numCol="1" spcCol="0" anchor="ctr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sz="1000" b="1" dirty="0">
              <a:latin typeface="Arial"/>
              <a:sym typeface="Arial"/>
            </a:endParaRPr>
          </a:p>
        </p:txBody>
      </p:sp>
      <p:cxnSp>
        <p:nvCxnSpPr>
          <p:cNvPr id="68" name="Straight Connector 67"/>
          <p:cNvCxnSpPr/>
          <p:nvPr>
            <p:custDataLst>
              <p:tags r:id="rId12"/>
            </p:custDataLst>
          </p:nvPr>
        </p:nvCxnSpPr>
        <p:spPr bwMode="gray">
          <a:xfrm>
            <a:off x="7348538" y="1250918"/>
            <a:ext cx="0" cy="4111489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>
            <p:custDataLst>
              <p:tags r:id="rId13"/>
            </p:custDataLst>
          </p:nvPr>
        </p:nvCxnSpPr>
        <p:spPr bwMode="gray">
          <a:xfrm>
            <a:off x="4221164" y="1259931"/>
            <a:ext cx="9531" cy="4102476"/>
          </a:xfrm>
          <a:prstGeom prst="line">
            <a:avLst/>
          </a:prstGeom>
          <a:ln w="9525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>
            <p:custDataLst>
              <p:tags r:id="rId14"/>
            </p:custDataLst>
          </p:nvPr>
        </p:nvCxnSpPr>
        <p:spPr bwMode="gray">
          <a:xfrm>
            <a:off x="168275" y="2768568"/>
            <a:ext cx="8710613" cy="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>
            <p:custDataLst>
              <p:tags r:id="rId15"/>
            </p:custDataLst>
          </p:nvPr>
        </p:nvCxnSpPr>
        <p:spPr bwMode="gray">
          <a:xfrm>
            <a:off x="168275" y="3472440"/>
            <a:ext cx="8710613" cy="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>
            <p:custDataLst>
              <p:tags r:id="rId16"/>
            </p:custDataLst>
          </p:nvPr>
        </p:nvCxnSpPr>
        <p:spPr bwMode="gray">
          <a:xfrm>
            <a:off x="168275" y="3243840"/>
            <a:ext cx="8710613" cy="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>
            <p:custDataLst>
              <p:tags r:id="rId17"/>
            </p:custDataLst>
          </p:nvPr>
        </p:nvCxnSpPr>
        <p:spPr bwMode="gray">
          <a:xfrm>
            <a:off x="168275" y="5362407"/>
            <a:ext cx="8710613" cy="0"/>
          </a:xfrm>
          <a:prstGeom prst="line">
            <a:avLst/>
          </a:prstGeom>
          <a:ln w="19050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>
            <p:custDataLst>
              <p:tags r:id="rId18"/>
            </p:custDataLst>
          </p:nvPr>
        </p:nvCxnSpPr>
        <p:spPr bwMode="gray">
          <a:xfrm>
            <a:off x="168275" y="5133807"/>
            <a:ext cx="8710613" cy="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>
            <p:custDataLst>
              <p:tags r:id="rId19"/>
            </p:custDataLst>
          </p:nvPr>
        </p:nvCxnSpPr>
        <p:spPr bwMode="gray">
          <a:xfrm>
            <a:off x="168275" y="1937081"/>
            <a:ext cx="8710613" cy="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/>
          <p:nvPr>
            <p:custDataLst>
              <p:tags r:id="rId20"/>
            </p:custDataLst>
          </p:nvPr>
        </p:nvCxnSpPr>
        <p:spPr bwMode="gray">
          <a:xfrm>
            <a:off x="168275" y="1706530"/>
            <a:ext cx="8710613" cy="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>
            <p:custDataLst>
              <p:tags r:id="rId21"/>
            </p:custDataLst>
          </p:nvPr>
        </p:nvCxnSpPr>
        <p:spPr bwMode="gray">
          <a:xfrm>
            <a:off x="168275" y="1477930"/>
            <a:ext cx="8710613" cy="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>
            <p:custDataLst>
              <p:tags r:id="rId22"/>
            </p:custDataLst>
          </p:nvPr>
        </p:nvCxnSpPr>
        <p:spPr bwMode="gray">
          <a:xfrm>
            <a:off x="168275" y="2541555"/>
            <a:ext cx="8710613" cy="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>
            <p:custDataLst>
              <p:tags r:id="rId23"/>
            </p:custDataLst>
          </p:nvPr>
        </p:nvCxnSpPr>
        <p:spPr bwMode="gray">
          <a:xfrm>
            <a:off x="168275" y="2165681"/>
            <a:ext cx="8710613" cy="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/>
          <p:nvPr>
            <p:custDataLst>
              <p:tags r:id="rId24"/>
            </p:custDataLst>
          </p:nvPr>
        </p:nvCxnSpPr>
        <p:spPr bwMode="gray">
          <a:xfrm>
            <a:off x="168275" y="3016827"/>
            <a:ext cx="8710613" cy="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>
            <p:custDataLst>
              <p:tags r:id="rId25"/>
            </p:custDataLst>
          </p:nvPr>
        </p:nvCxnSpPr>
        <p:spPr bwMode="gray">
          <a:xfrm>
            <a:off x="168275" y="4291687"/>
            <a:ext cx="8710613" cy="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>
            <p:custDataLst>
              <p:tags r:id="rId26"/>
            </p:custDataLst>
          </p:nvPr>
        </p:nvCxnSpPr>
        <p:spPr bwMode="gray">
          <a:xfrm>
            <a:off x="168275" y="3858947"/>
            <a:ext cx="8710613" cy="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>
            <p:custDataLst>
              <p:tags r:id="rId27"/>
            </p:custDataLst>
          </p:nvPr>
        </p:nvCxnSpPr>
        <p:spPr bwMode="gray">
          <a:xfrm>
            <a:off x="168275" y="4678195"/>
            <a:ext cx="8710613" cy="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>
            <p:custDataLst>
              <p:tags r:id="rId28"/>
            </p:custDataLst>
          </p:nvPr>
        </p:nvCxnSpPr>
        <p:spPr bwMode="gray">
          <a:xfrm>
            <a:off x="168275" y="4906795"/>
            <a:ext cx="8710613" cy="0"/>
          </a:xfrm>
          <a:prstGeom prst="line">
            <a:avLst/>
          </a:prstGeom>
          <a:ln w="9525">
            <a:solidFill>
              <a:srgbClr val="808080"/>
            </a:solidFill>
            <a:prstDash val="dash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>
            <p:custDataLst>
              <p:tags r:id="rId29"/>
            </p:custDataLst>
          </p:nvPr>
        </p:nvCxnSpPr>
        <p:spPr bwMode="gray">
          <a:xfrm>
            <a:off x="168275" y="1250918"/>
            <a:ext cx="8710613" cy="0"/>
          </a:xfrm>
          <a:prstGeom prst="line">
            <a:avLst/>
          </a:prstGeom>
          <a:ln w="19050">
            <a:solidFill>
              <a:srgbClr val="808080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>
            <p:custDataLst>
              <p:tags r:id="rId30"/>
            </p:custDataLst>
          </p:nvPr>
        </p:nvCxnSpPr>
        <p:spPr bwMode="gray">
          <a:xfrm>
            <a:off x="5300747" y="3654821"/>
            <a:ext cx="212725" cy="0"/>
          </a:xfrm>
          <a:prstGeom prst="line">
            <a:avLst/>
          </a:prstGeom>
          <a:ln w="381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>
            <p:custDataLst>
              <p:tags r:id="rId31"/>
            </p:custDataLst>
          </p:nvPr>
        </p:nvCxnSpPr>
        <p:spPr bwMode="gray">
          <a:xfrm>
            <a:off x="5093445" y="3351790"/>
            <a:ext cx="212725" cy="0"/>
          </a:xfrm>
          <a:prstGeom prst="line">
            <a:avLst/>
          </a:prstGeom>
          <a:ln w="381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>
            <p:custDataLst>
              <p:tags r:id="rId32"/>
            </p:custDataLst>
          </p:nvPr>
        </p:nvCxnSpPr>
        <p:spPr bwMode="gray">
          <a:xfrm>
            <a:off x="4297363" y="1814480"/>
            <a:ext cx="182563" cy="0"/>
          </a:xfrm>
          <a:prstGeom prst="line">
            <a:avLst/>
          </a:prstGeom>
          <a:ln w="381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>
            <p:custDataLst>
              <p:tags r:id="rId33"/>
            </p:custDataLst>
          </p:nvPr>
        </p:nvCxnSpPr>
        <p:spPr bwMode="gray">
          <a:xfrm>
            <a:off x="4493242" y="2356181"/>
            <a:ext cx="242888" cy="0"/>
          </a:xfrm>
          <a:prstGeom prst="line">
            <a:avLst/>
          </a:prstGeom>
          <a:ln w="381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>
            <p:custDataLst>
              <p:tags r:id="rId34"/>
            </p:custDataLst>
          </p:nvPr>
        </p:nvCxnSpPr>
        <p:spPr bwMode="gray">
          <a:xfrm>
            <a:off x="4479924" y="2051381"/>
            <a:ext cx="242889" cy="0"/>
          </a:xfrm>
          <a:prstGeom prst="line">
            <a:avLst/>
          </a:prstGeom>
          <a:ln w="381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/>
          <p:cNvCxnSpPr/>
          <p:nvPr>
            <p:custDataLst>
              <p:tags r:id="rId35"/>
            </p:custDataLst>
          </p:nvPr>
        </p:nvCxnSpPr>
        <p:spPr bwMode="gray">
          <a:xfrm>
            <a:off x="4297363" y="1358868"/>
            <a:ext cx="734021" cy="0"/>
          </a:xfrm>
          <a:prstGeom prst="line">
            <a:avLst/>
          </a:prstGeom>
          <a:ln w="38100">
            <a:solidFill>
              <a:schemeClr val="folHlink"/>
            </a:solidFill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>
            <p:custDataLst>
              <p:tags r:id="rId36"/>
            </p:custDataLst>
          </p:nvPr>
        </p:nvCxnSpPr>
        <p:spPr bwMode="gray">
          <a:xfrm>
            <a:off x="7142973" y="5014745"/>
            <a:ext cx="76200" cy="0"/>
          </a:xfrm>
          <a:prstGeom prst="line">
            <a:avLst/>
          </a:prstGeom>
          <a:ln w="381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>
            <p:custDataLst>
              <p:tags r:id="rId37"/>
            </p:custDataLst>
          </p:nvPr>
        </p:nvCxnSpPr>
        <p:spPr bwMode="gray">
          <a:xfrm>
            <a:off x="6884061" y="4786145"/>
            <a:ext cx="212725" cy="0"/>
          </a:xfrm>
          <a:prstGeom prst="line">
            <a:avLst/>
          </a:prstGeom>
          <a:ln w="381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>
            <p:custDataLst>
              <p:tags r:id="rId38"/>
            </p:custDataLst>
          </p:nvPr>
        </p:nvCxnSpPr>
        <p:spPr bwMode="gray">
          <a:xfrm>
            <a:off x="6103938" y="4399637"/>
            <a:ext cx="1062038" cy="0"/>
          </a:xfrm>
          <a:prstGeom prst="line">
            <a:avLst/>
          </a:prstGeom>
          <a:ln w="381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>
            <p:custDataLst>
              <p:tags r:id="rId39"/>
            </p:custDataLst>
          </p:nvPr>
        </p:nvCxnSpPr>
        <p:spPr bwMode="gray">
          <a:xfrm>
            <a:off x="5061546" y="2896177"/>
            <a:ext cx="1169988" cy="0"/>
          </a:xfrm>
          <a:prstGeom prst="line">
            <a:avLst/>
          </a:prstGeom>
          <a:ln w="38100">
            <a:solidFill>
              <a:schemeClr val="folHlink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>
            <p:custDataLst>
              <p:tags r:id="rId40"/>
            </p:custDataLst>
          </p:nvPr>
        </p:nvCxnSpPr>
        <p:spPr bwMode="gray">
          <a:xfrm>
            <a:off x="4297363" y="1585880"/>
            <a:ext cx="182563" cy="0"/>
          </a:xfrm>
          <a:prstGeom prst="line">
            <a:avLst/>
          </a:prstGeom>
          <a:ln w="381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 Placeholder 8"/>
          <p:cNvSpPr>
            <a:spLocks noGrp="1"/>
          </p:cNvSpPr>
          <p:nvPr>
            <p:custDataLst>
              <p:tags r:id="rId41"/>
            </p:custDataLst>
          </p:nvPr>
        </p:nvSpPr>
        <p:spPr bwMode="auto">
          <a:xfrm>
            <a:off x="3643313" y="1066768"/>
            <a:ext cx="3984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r"/>
            <a:fld id="{877B3DA6-3F73-4E8A-9E72-F9452F6E4843}" type="datetime'''''М''''''е''''''''''с''''''''''я''''''''''''ц'''''''''''">
              <a:rPr lang="en-US" sz="1000" b="1"/>
              <a:pPr/>
              <a:t>Месяц</a:t>
            </a:fld>
            <a:endParaRPr lang="ru-RU" sz="1000" b="1" dirty="0">
              <a:latin typeface="Arial"/>
              <a:sym typeface="Arial"/>
            </a:endParaRPr>
          </a:p>
        </p:txBody>
      </p:sp>
      <p:sp>
        <p:nvSpPr>
          <p:cNvPr id="96" name="Text Placeholder 4"/>
          <p:cNvSpPr>
            <a:spLocks noGrp="1"/>
          </p:cNvSpPr>
          <p:nvPr>
            <p:custDataLst>
              <p:tags r:id="rId42"/>
            </p:custDataLst>
          </p:nvPr>
        </p:nvSpPr>
        <p:spPr bwMode="auto">
          <a:xfrm>
            <a:off x="8196263" y="1066768"/>
            <a:ext cx="6826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b="1" dirty="0" smtClean="0">
                <a:latin typeface="Arial"/>
                <a:sym typeface="Arial"/>
              </a:rPr>
              <a:t>Окончание</a:t>
            </a:r>
            <a:endParaRPr lang="en-US" sz="1000" b="1" dirty="0">
              <a:latin typeface="Arial"/>
              <a:sym typeface="Arial"/>
            </a:endParaRPr>
          </a:p>
        </p:txBody>
      </p:sp>
      <p:sp>
        <p:nvSpPr>
          <p:cNvPr id="95" name="Text Placeholder 1"/>
          <p:cNvSpPr>
            <a:spLocks noGrp="1"/>
          </p:cNvSpPr>
          <p:nvPr>
            <p:custDataLst>
              <p:tags r:id="rId43"/>
            </p:custDataLst>
          </p:nvPr>
        </p:nvSpPr>
        <p:spPr bwMode="auto">
          <a:xfrm>
            <a:off x="7527925" y="1066768"/>
            <a:ext cx="4635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b="1" dirty="0" smtClean="0">
                <a:latin typeface="Arial"/>
                <a:sym typeface="Arial"/>
              </a:rPr>
              <a:t>Начало</a:t>
            </a:r>
            <a:endParaRPr lang="en-US" sz="1000" b="1" dirty="0">
              <a:latin typeface="Arial"/>
              <a:sym typeface="Arial"/>
            </a:endParaRPr>
          </a:p>
        </p:txBody>
      </p:sp>
      <p:sp>
        <p:nvSpPr>
          <p:cNvPr id="129" name="Text Placeholder 4"/>
          <p:cNvSpPr>
            <a:spLocks noGrp="1"/>
          </p:cNvSpPr>
          <p:nvPr>
            <p:custDataLst>
              <p:tags r:id="rId44"/>
            </p:custDataLst>
          </p:nvPr>
        </p:nvSpPr>
        <p:spPr bwMode="auto">
          <a:xfrm>
            <a:off x="168276" y="1066768"/>
            <a:ext cx="8477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b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E19C64CE-A249-47B8-9AD4-C37AA6576F9D}" type="datetime'''М''''''е''''''р''''''''''''''оп''р''и''я''т''''и''''е'">
              <a:rPr lang="en-US" sz="1000" b="1"/>
              <a:pPr/>
              <a:t>Мероприятие</a:t>
            </a:fld>
            <a:endParaRPr lang="ru-RU" sz="1000" b="1" dirty="0">
              <a:latin typeface="Arial"/>
              <a:sym typeface="Arial"/>
            </a:endParaRPr>
          </a:p>
        </p:txBody>
      </p:sp>
      <p:sp>
        <p:nvSpPr>
          <p:cNvPr id="199" name="Text Placeholder 6"/>
          <p:cNvSpPr>
            <a:spLocks noGrp="1"/>
          </p:cNvSpPr>
          <p:nvPr>
            <p:custDataLst>
              <p:tags r:id="rId45"/>
            </p:custDataLst>
          </p:nvPr>
        </p:nvSpPr>
        <p:spPr bwMode="auto">
          <a:xfrm>
            <a:off x="8196262" y="5171907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sym typeface="Arial"/>
              </a:rPr>
              <a:t>30.07.14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98" name="Text Placeholder 5"/>
          <p:cNvSpPr>
            <a:spLocks noGrp="1"/>
          </p:cNvSpPr>
          <p:nvPr>
            <p:custDataLst>
              <p:tags r:id="rId46"/>
            </p:custDataLst>
          </p:nvPr>
        </p:nvSpPr>
        <p:spPr bwMode="auto">
          <a:xfrm>
            <a:off x="7527924" y="5171907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>
                <a:sym typeface="Arial"/>
              </a:rPr>
              <a:t>30.07.14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97" name="Text Placeholder 1"/>
          <p:cNvSpPr>
            <a:spLocks noGrp="1"/>
          </p:cNvSpPr>
          <p:nvPr>
            <p:custDataLst>
              <p:tags r:id="rId47"/>
            </p:custDataLst>
          </p:nvPr>
        </p:nvSpPr>
        <p:spPr bwMode="auto">
          <a:xfrm>
            <a:off x="168275" y="5171907"/>
            <a:ext cx="195421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spcBef>
                <a:spcPts val="1200"/>
              </a:spcBef>
              <a:buNone/>
            </a:pPr>
            <a:r>
              <a:rPr lang="ru-RU" sz="1000" dirty="0" smtClean="0"/>
              <a:t>4.4 Обратная </a:t>
            </a:r>
            <a:r>
              <a:rPr lang="ru-RU" sz="1000" dirty="0"/>
              <a:t>связь и </a:t>
            </a:r>
            <a:r>
              <a:rPr lang="ru-RU" sz="1000" dirty="0" smtClean="0"/>
              <a:t>поощрение</a:t>
            </a:r>
            <a:endParaRPr lang="en-US" sz="1000" dirty="0"/>
          </a:p>
        </p:txBody>
      </p:sp>
      <p:sp>
        <p:nvSpPr>
          <p:cNvPr id="172" name="Text Placeholder 6"/>
          <p:cNvSpPr>
            <a:spLocks noGrp="1"/>
          </p:cNvSpPr>
          <p:nvPr>
            <p:custDataLst>
              <p:tags r:id="rId48"/>
            </p:custDataLst>
          </p:nvPr>
        </p:nvSpPr>
        <p:spPr bwMode="auto">
          <a:xfrm>
            <a:off x="8196262" y="4944895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30.07.14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25" name="Text Placeholder 5"/>
          <p:cNvSpPr>
            <a:spLocks noGrp="1"/>
          </p:cNvSpPr>
          <p:nvPr>
            <p:custDataLst>
              <p:tags r:id="rId49"/>
            </p:custDataLst>
          </p:nvPr>
        </p:nvSpPr>
        <p:spPr bwMode="auto">
          <a:xfrm>
            <a:off x="7527924" y="4944895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30.07.14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30" name="Text Placeholder 1"/>
          <p:cNvSpPr>
            <a:spLocks noGrp="1"/>
          </p:cNvSpPr>
          <p:nvPr>
            <p:custDataLst>
              <p:tags r:id="rId50"/>
            </p:custDataLst>
          </p:nvPr>
        </p:nvSpPr>
        <p:spPr bwMode="auto">
          <a:xfrm>
            <a:off x="168275" y="4944895"/>
            <a:ext cx="3873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spcBef>
                <a:spcPts val="1200"/>
              </a:spcBef>
              <a:buNone/>
            </a:pPr>
            <a:r>
              <a:rPr lang="ru-RU" sz="1000" dirty="0"/>
              <a:t>4</a:t>
            </a:r>
            <a:r>
              <a:rPr lang="ru-RU" sz="1000" dirty="0" smtClean="0"/>
              <a:t>.3 Оценка результатов и </a:t>
            </a:r>
            <a:r>
              <a:rPr lang="ru-RU" sz="1000" dirty="0"/>
              <a:t>проведение завершающего совещания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71" name="Text Placeholder 6"/>
          <p:cNvSpPr>
            <a:spLocks noGrp="1"/>
          </p:cNvSpPr>
          <p:nvPr>
            <p:custDataLst>
              <p:tags r:id="rId51"/>
            </p:custDataLst>
          </p:nvPr>
        </p:nvSpPr>
        <p:spPr bwMode="auto">
          <a:xfrm>
            <a:off x="8196262" y="4716295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28.07.14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23" name="Text Placeholder 5"/>
          <p:cNvSpPr>
            <a:spLocks noGrp="1"/>
          </p:cNvSpPr>
          <p:nvPr>
            <p:custDataLst>
              <p:tags r:id="rId52"/>
            </p:custDataLst>
          </p:nvPr>
        </p:nvSpPr>
        <p:spPr bwMode="auto">
          <a:xfrm>
            <a:off x="7527924" y="4716295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15.07.14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36" name="Text Placeholder 1"/>
          <p:cNvSpPr>
            <a:spLocks noGrp="1"/>
          </p:cNvSpPr>
          <p:nvPr>
            <p:custDataLst>
              <p:tags r:id="rId53"/>
            </p:custDataLst>
          </p:nvPr>
        </p:nvSpPr>
        <p:spPr bwMode="auto">
          <a:xfrm>
            <a:off x="168275" y="4716295"/>
            <a:ext cx="22653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dirty="0">
                <a:latin typeface="Arial"/>
                <a:sym typeface="Arial"/>
              </a:rPr>
              <a:t>4</a:t>
            </a:r>
            <a:r>
              <a:rPr lang="ru-RU" sz="1000" dirty="0" smtClean="0">
                <a:latin typeface="Arial"/>
                <a:sym typeface="Arial"/>
              </a:rPr>
              <a:t>.2 Анкетирование №2 заказчиков процесса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70" name="Text Placeholder 6"/>
          <p:cNvSpPr>
            <a:spLocks noGrp="1"/>
          </p:cNvSpPr>
          <p:nvPr>
            <p:custDataLst>
              <p:tags r:id="rId54"/>
            </p:custDataLst>
          </p:nvPr>
        </p:nvSpPr>
        <p:spPr bwMode="auto">
          <a:xfrm>
            <a:off x="8196262" y="4329787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27.07.14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59" name="Text Placeholder 6"/>
          <p:cNvSpPr>
            <a:spLocks noGrp="1"/>
          </p:cNvSpPr>
          <p:nvPr>
            <p:custDataLst>
              <p:tags r:id="rId55"/>
            </p:custDataLst>
          </p:nvPr>
        </p:nvSpPr>
        <p:spPr bwMode="auto">
          <a:xfrm>
            <a:off x="8196262" y="2579655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16.02.14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02" name="Text Placeholder 5"/>
          <p:cNvSpPr>
            <a:spLocks noGrp="1"/>
          </p:cNvSpPr>
          <p:nvPr>
            <p:custDataLst>
              <p:tags r:id="rId56"/>
            </p:custDataLst>
          </p:nvPr>
        </p:nvSpPr>
        <p:spPr bwMode="auto">
          <a:xfrm>
            <a:off x="7527924" y="2579655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01.02.14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14" name="Text Placeholder 1"/>
          <p:cNvSpPr>
            <a:spLocks noGrp="1"/>
          </p:cNvSpPr>
          <p:nvPr>
            <p:custDataLst>
              <p:tags r:id="rId57"/>
            </p:custDataLst>
          </p:nvPr>
        </p:nvSpPr>
        <p:spPr bwMode="auto">
          <a:xfrm>
            <a:off x="168275" y="2579655"/>
            <a:ext cx="18891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dirty="0" smtClean="0">
                <a:sym typeface="Arial"/>
              </a:rPr>
              <a:t>2.5 Оценка влияния изменений</a:t>
            </a:r>
            <a:endParaRPr lang="en-US" sz="1000" dirty="0">
              <a:sym typeface="Arial"/>
            </a:endParaRPr>
          </a:p>
        </p:txBody>
      </p:sp>
      <p:sp>
        <p:nvSpPr>
          <p:cNvPr id="158" name="Text Placeholder 6"/>
          <p:cNvSpPr>
            <a:spLocks noGrp="1"/>
          </p:cNvSpPr>
          <p:nvPr>
            <p:custDataLst>
              <p:tags r:id="rId58"/>
            </p:custDataLst>
          </p:nvPr>
        </p:nvSpPr>
        <p:spPr bwMode="auto">
          <a:xfrm>
            <a:off x="8196262" y="2203781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02.03.14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01" name="Text Placeholder 5"/>
          <p:cNvSpPr>
            <a:spLocks noGrp="1"/>
          </p:cNvSpPr>
          <p:nvPr>
            <p:custDataLst>
              <p:tags r:id="rId59"/>
            </p:custDataLst>
          </p:nvPr>
        </p:nvSpPr>
        <p:spPr bwMode="auto">
          <a:xfrm>
            <a:off x="7527924" y="2203781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01.02.14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27" name="Text Placeholder 1"/>
          <p:cNvSpPr>
            <a:spLocks noGrp="1"/>
          </p:cNvSpPr>
          <p:nvPr>
            <p:custDataLst>
              <p:tags r:id="rId60"/>
            </p:custDataLst>
          </p:nvPr>
        </p:nvSpPr>
        <p:spPr bwMode="auto">
          <a:xfrm>
            <a:off x="168274" y="2203781"/>
            <a:ext cx="25733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dirty="0" smtClean="0">
                <a:latin typeface="Arial"/>
                <a:sym typeface="Arial"/>
              </a:rPr>
              <a:t>2.4 </a:t>
            </a:r>
            <a:r>
              <a:rPr lang="ru-RU" sz="1000" dirty="0">
                <a:latin typeface="Arial"/>
              </a:rPr>
              <a:t>Определение путей достижения целевого состояния </a:t>
            </a:r>
          </a:p>
          <a:p>
            <a:pPr marL="1587" lvl="1" indent="0">
              <a:buNone/>
            </a:pPr>
            <a:r>
              <a:rPr lang="ru-RU" sz="1000" dirty="0">
                <a:latin typeface="Arial"/>
              </a:rPr>
              <a:t>и целевых показателей</a:t>
            </a:r>
          </a:p>
        </p:txBody>
      </p:sp>
      <p:sp>
        <p:nvSpPr>
          <p:cNvPr id="157" name="Text Placeholder 6"/>
          <p:cNvSpPr>
            <a:spLocks noGrp="1"/>
          </p:cNvSpPr>
          <p:nvPr>
            <p:custDataLst>
              <p:tags r:id="rId61"/>
            </p:custDataLst>
          </p:nvPr>
        </p:nvSpPr>
        <p:spPr bwMode="auto">
          <a:xfrm>
            <a:off x="8196262" y="1975181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02.02.14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00" name="Text Placeholder 5"/>
          <p:cNvSpPr>
            <a:spLocks noGrp="1"/>
          </p:cNvSpPr>
          <p:nvPr>
            <p:custDataLst>
              <p:tags r:id="rId62"/>
            </p:custDataLst>
          </p:nvPr>
        </p:nvSpPr>
        <p:spPr bwMode="auto">
          <a:xfrm>
            <a:off x="7527924" y="1975181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01.02.14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31" name="Text Placeholder 1"/>
          <p:cNvSpPr>
            <a:spLocks noGrp="1"/>
          </p:cNvSpPr>
          <p:nvPr>
            <p:custDataLst>
              <p:tags r:id="rId63"/>
            </p:custDataLst>
          </p:nvPr>
        </p:nvSpPr>
        <p:spPr bwMode="auto">
          <a:xfrm>
            <a:off x="168275" y="1975181"/>
            <a:ext cx="23066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dirty="0" smtClean="0">
                <a:latin typeface="Arial"/>
                <a:sym typeface="Arial"/>
              </a:rPr>
              <a:t>2.3 Построение идеального и целевого состояния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56" name="Text Placeholder 6"/>
          <p:cNvSpPr>
            <a:spLocks noGrp="1"/>
          </p:cNvSpPr>
          <p:nvPr>
            <p:custDataLst>
              <p:tags r:id="rId64"/>
            </p:custDataLst>
          </p:nvPr>
        </p:nvSpPr>
        <p:spPr bwMode="auto">
          <a:xfrm>
            <a:off x="8196262" y="1744630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31.01.14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99" name="Text Placeholder 5"/>
          <p:cNvSpPr>
            <a:spLocks noGrp="1"/>
          </p:cNvSpPr>
          <p:nvPr>
            <p:custDataLst>
              <p:tags r:id="rId65"/>
            </p:custDataLst>
          </p:nvPr>
        </p:nvSpPr>
        <p:spPr bwMode="auto">
          <a:xfrm>
            <a:off x="7527924" y="1744630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20.01.14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32" name="Text Placeholder 1"/>
          <p:cNvSpPr>
            <a:spLocks noGrp="1"/>
          </p:cNvSpPr>
          <p:nvPr>
            <p:custDataLst>
              <p:tags r:id="rId66"/>
            </p:custDataLst>
          </p:nvPr>
        </p:nvSpPr>
        <p:spPr bwMode="auto">
          <a:xfrm>
            <a:off x="168275" y="1744630"/>
            <a:ext cx="20685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dirty="0" smtClean="0">
                <a:latin typeface="Arial"/>
                <a:sym typeface="Arial"/>
              </a:rPr>
              <a:t>2.2 Сбор фактических данных. Производственный анализ №1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55" name="Text Placeholder 6"/>
          <p:cNvSpPr>
            <a:spLocks noGrp="1"/>
          </p:cNvSpPr>
          <p:nvPr>
            <p:custDataLst>
              <p:tags r:id="rId67"/>
            </p:custDataLst>
          </p:nvPr>
        </p:nvSpPr>
        <p:spPr bwMode="auto">
          <a:xfrm>
            <a:off x="8196262" y="1516030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31.01.14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98" name="Text Placeholder 5"/>
          <p:cNvSpPr>
            <a:spLocks noGrp="1"/>
          </p:cNvSpPr>
          <p:nvPr>
            <p:custDataLst>
              <p:tags r:id="rId68"/>
            </p:custDataLst>
          </p:nvPr>
        </p:nvSpPr>
        <p:spPr bwMode="auto">
          <a:xfrm>
            <a:off x="7527924" y="1516030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20.01.14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06" name="Text Placeholder 5"/>
          <p:cNvSpPr>
            <a:spLocks noGrp="1"/>
          </p:cNvSpPr>
          <p:nvPr>
            <p:custDataLst>
              <p:tags r:id="rId69"/>
            </p:custDataLst>
          </p:nvPr>
        </p:nvSpPr>
        <p:spPr bwMode="auto">
          <a:xfrm>
            <a:off x="7527924" y="3054927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03.03.14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09" name="Text Placeholder 5"/>
          <p:cNvSpPr>
            <a:spLocks noGrp="1"/>
          </p:cNvSpPr>
          <p:nvPr>
            <p:custDataLst>
              <p:tags r:id="rId70"/>
            </p:custDataLst>
          </p:nvPr>
        </p:nvSpPr>
        <p:spPr bwMode="auto">
          <a:xfrm>
            <a:off x="7527924" y="3897047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26.03.14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18" name="Text Placeholder 1"/>
          <p:cNvSpPr>
            <a:spLocks noGrp="1"/>
          </p:cNvSpPr>
          <p:nvPr>
            <p:custDataLst>
              <p:tags r:id="rId71"/>
            </p:custDataLst>
          </p:nvPr>
        </p:nvSpPr>
        <p:spPr bwMode="auto">
          <a:xfrm>
            <a:off x="168275" y="3897047"/>
            <a:ext cx="25923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spcBef>
                <a:spcPts val="1200"/>
              </a:spcBef>
              <a:buNone/>
            </a:pPr>
            <a:r>
              <a:rPr lang="ru-RU" sz="1000" dirty="0" smtClean="0"/>
              <a:t>3.4 Обучение участников процесса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65" name="Text Placeholder 6"/>
          <p:cNvSpPr>
            <a:spLocks noGrp="1"/>
          </p:cNvSpPr>
          <p:nvPr>
            <p:custDataLst>
              <p:tags r:id="rId72"/>
            </p:custDataLst>
          </p:nvPr>
        </p:nvSpPr>
        <p:spPr bwMode="auto">
          <a:xfrm>
            <a:off x="8196262" y="3510540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24.03.14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08" name="Text Placeholder 5"/>
          <p:cNvSpPr>
            <a:spLocks noGrp="1"/>
          </p:cNvSpPr>
          <p:nvPr>
            <p:custDataLst>
              <p:tags r:id="rId73"/>
            </p:custDataLst>
          </p:nvPr>
        </p:nvSpPr>
        <p:spPr bwMode="auto">
          <a:xfrm>
            <a:off x="7527924" y="3510540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11.03.14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38" name="Text Placeholder 1"/>
          <p:cNvSpPr>
            <a:spLocks noGrp="1"/>
          </p:cNvSpPr>
          <p:nvPr>
            <p:custDataLst>
              <p:tags r:id="rId74"/>
            </p:custDataLst>
          </p:nvPr>
        </p:nvSpPr>
        <p:spPr bwMode="auto">
          <a:xfrm>
            <a:off x="168273" y="3510540"/>
            <a:ext cx="335438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dirty="0">
                <a:latin typeface="Arial"/>
              </a:rPr>
              <a:t>3.3 Внедрение и проведение экспериментов мероприятий </a:t>
            </a:r>
          </a:p>
          <a:p>
            <a:pPr marL="1587" lvl="1" indent="0">
              <a:buNone/>
            </a:pPr>
            <a:r>
              <a:rPr lang="ru-RU" sz="1000" dirty="0">
                <a:latin typeface="Arial"/>
              </a:rPr>
              <a:t>по достижению целей проекта</a:t>
            </a:r>
          </a:p>
        </p:txBody>
      </p:sp>
      <p:sp>
        <p:nvSpPr>
          <p:cNvPr id="164" name="Text Placeholder 6"/>
          <p:cNvSpPr>
            <a:spLocks noGrp="1"/>
          </p:cNvSpPr>
          <p:nvPr>
            <p:custDataLst>
              <p:tags r:id="rId75"/>
            </p:custDataLst>
          </p:nvPr>
        </p:nvSpPr>
        <p:spPr bwMode="auto">
          <a:xfrm>
            <a:off x="8196262" y="3281940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16.03.14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07" name="Text Placeholder 5"/>
          <p:cNvSpPr>
            <a:spLocks noGrp="1"/>
          </p:cNvSpPr>
          <p:nvPr>
            <p:custDataLst>
              <p:tags r:id="rId76"/>
            </p:custDataLst>
          </p:nvPr>
        </p:nvSpPr>
        <p:spPr bwMode="auto">
          <a:xfrm>
            <a:off x="7527924" y="3281940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03.03.14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21" name="Text Placeholder 1"/>
          <p:cNvSpPr>
            <a:spLocks noGrp="1"/>
          </p:cNvSpPr>
          <p:nvPr>
            <p:custDataLst>
              <p:tags r:id="rId77"/>
            </p:custDataLst>
          </p:nvPr>
        </p:nvSpPr>
        <p:spPr bwMode="auto">
          <a:xfrm>
            <a:off x="168275" y="3281940"/>
            <a:ext cx="18494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spcBef>
                <a:spcPts val="1200"/>
              </a:spcBef>
              <a:buNone/>
            </a:pPr>
            <a:r>
              <a:rPr lang="ru-RU" sz="1000" dirty="0" smtClean="0">
                <a:solidFill>
                  <a:srgbClr val="000000"/>
                </a:solidFill>
              </a:rPr>
              <a:t>3.2 Разработка детального плана-графика 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33" name="Text Placeholder 1"/>
          <p:cNvSpPr>
            <a:spLocks noGrp="1"/>
          </p:cNvSpPr>
          <p:nvPr>
            <p:custDataLst>
              <p:tags r:id="rId78"/>
            </p:custDataLst>
          </p:nvPr>
        </p:nvSpPr>
        <p:spPr bwMode="auto">
          <a:xfrm>
            <a:off x="168275" y="1516030"/>
            <a:ext cx="23050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dirty="0" smtClean="0">
                <a:latin typeface="Arial"/>
                <a:sym typeface="Arial"/>
              </a:rPr>
              <a:t>2.1 Разработка текущей карты процесса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28" name="Text Placeholder 6"/>
          <p:cNvSpPr>
            <a:spLocks noGrp="1"/>
          </p:cNvSpPr>
          <p:nvPr>
            <p:custDataLst>
              <p:tags r:id="rId79"/>
            </p:custDataLst>
          </p:nvPr>
        </p:nvSpPr>
        <p:spPr bwMode="auto">
          <a:xfrm>
            <a:off x="8196262" y="1289018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02.03.14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97" name="Text Placeholder 5"/>
          <p:cNvSpPr>
            <a:spLocks noGrp="1"/>
          </p:cNvSpPr>
          <p:nvPr>
            <p:custDataLst>
              <p:tags r:id="rId80"/>
            </p:custDataLst>
          </p:nvPr>
        </p:nvSpPr>
        <p:spPr bwMode="auto">
          <a:xfrm>
            <a:off x="7527925" y="1289018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20.01.14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34" name="Text Placeholder 1"/>
          <p:cNvSpPr>
            <a:spLocks noGrp="1"/>
          </p:cNvSpPr>
          <p:nvPr>
            <p:custDataLst>
              <p:tags r:id="rId81"/>
            </p:custDataLst>
          </p:nvPr>
        </p:nvSpPr>
        <p:spPr bwMode="auto">
          <a:xfrm>
            <a:off x="168274" y="1289018"/>
            <a:ext cx="23034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b="1" dirty="0" smtClean="0">
                <a:latin typeface="Arial"/>
                <a:sym typeface="Arial"/>
              </a:rPr>
              <a:t>2. Диагностика и Целевое состояние</a:t>
            </a:r>
            <a:endParaRPr lang="ru-RU" sz="1000" b="1" dirty="0">
              <a:latin typeface="Arial"/>
              <a:sym typeface="Arial"/>
            </a:endParaRPr>
          </a:p>
        </p:txBody>
      </p:sp>
      <p:sp>
        <p:nvSpPr>
          <p:cNvPr id="163" name="Text Placeholder 6"/>
          <p:cNvSpPr>
            <a:spLocks noGrp="1"/>
          </p:cNvSpPr>
          <p:nvPr>
            <p:custDataLst>
              <p:tags r:id="rId82"/>
            </p:custDataLst>
          </p:nvPr>
        </p:nvSpPr>
        <p:spPr bwMode="auto">
          <a:xfrm>
            <a:off x="8196262" y="3054927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03.03.14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22" name="Text Placeholder 1"/>
          <p:cNvSpPr>
            <a:spLocks noGrp="1"/>
          </p:cNvSpPr>
          <p:nvPr>
            <p:custDataLst>
              <p:tags r:id="rId83"/>
            </p:custDataLst>
          </p:nvPr>
        </p:nvSpPr>
        <p:spPr bwMode="auto">
          <a:xfrm>
            <a:off x="168275" y="3054927"/>
            <a:ext cx="3336925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spcBef>
                <a:spcPts val="1200"/>
              </a:spcBef>
              <a:buNone/>
            </a:pPr>
            <a:r>
              <a:rPr lang="ru-RU" sz="1000" dirty="0" smtClean="0">
                <a:solidFill>
                  <a:srgbClr val="000000"/>
                </a:solidFill>
              </a:rPr>
              <a:t>3.1 </a:t>
            </a:r>
            <a:r>
              <a:rPr lang="ru-RU" sz="1000" dirty="0" smtClean="0"/>
              <a:t>Совещание по защите подходов внедрения</a:t>
            </a:r>
            <a:endParaRPr lang="ru-RU" sz="1000" dirty="0">
              <a:solidFill>
                <a:srgbClr val="000000"/>
              </a:solidFill>
            </a:endParaRPr>
          </a:p>
        </p:txBody>
      </p:sp>
      <p:sp>
        <p:nvSpPr>
          <p:cNvPr id="116" name="Text Placeholder 1"/>
          <p:cNvSpPr>
            <a:spLocks noGrp="1"/>
          </p:cNvSpPr>
          <p:nvPr>
            <p:custDataLst>
              <p:tags r:id="rId84"/>
            </p:custDataLst>
          </p:nvPr>
        </p:nvSpPr>
        <p:spPr bwMode="auto">
          <a:xfrm>
            <a:off x="168273" y="4101187"/>
            <a:ext cx="2611438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b="1" dirty="0" smtClean="0">
                <a:latin typeface="Arial"/>
                <a:sym typeface="Arial"/>
              </a:rPr>
              <a:t>4. Закрепление результатов и закрытие проекта</a:t>
            </a:r>
            <a:endParaRPr lang="en-US" sz="1000" b="1" dirty="0">
              <a:latin typeface="Arial"/>
              <a:sym typeface="Arial"/>
            </a:endParaRPr>
          </a:p>
        </p:txBody>
      </p:sp>
      <p:sp>
        <p:nvSpPr>
          <p:cNvPr id="113" name="Text Placeholder 5"/>
          <p:cNvSpPr>
            <a:spLocks noGrp="1"/>
          </p:cNvSpPr>
          <p:nvPr>
            <p:custDataLst>
              <p:tags r:id="rId85"/>
            </p:custDataLst>
          </p:nvPr>
        </p:nvSpPr>
        <p:spPr bwMode="auto">
          <a:xfrm>
            <a:off x="7527924" y="4101187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19.05.14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24" name="Text Placeholder 1"/>
          <p:cNvSpPr>
            <a:spLocks noGrp="1"/>
          </p:cNvSpPr>
          <p:nvPr>
            <p:custDataLst>
              <p:tags r:id="rId86"/>
            </p:custDataLst>
          </p:nvPr>
        </p:nvSpPr>
        <p:spPr bwMode="auto">
          <a:xfrm>
            <a:off x="168275" y="2826327"/>
            <a:ext cx="830263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b="1" dirty="0" smtClean="0">
                <a:latin typeface="Arial"/>
                <a:sym typeface="Arial"/>
              </a:rPr>
              <a:t>3. Внедрение улучшений</a:t>
            </a:r>
            <a:endParaRPr lang="en-US" sz="1000" b="1" dirty="0">
              <a:latin typeface="Arial"/>
              <a:sym typeface="Arial"/>
            </a:endParaRPr>
          </a:p>
        </p:txBody>
      </p:sp>
      <p:sp>
        <p:nvSpPr>
          <p:cNvPr id="169" name="Text Placeholder 6"/>
          <p:cNvSpPr>
            <a:spLocks noGrp="1"/>
          </p:cNvSpPr>
          <p:nvPr>
            <p:custDataLst>
              <p:tags r:id="rId87"/>
            </p:custDataLst>
          </p:nvPr>
        </p:nvSpPr>
        <p:spPr bwMode="auto">
          <a:xfrm>
            <a:off x="8196262" y="4101187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03.08.14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15" name="Text Placeholder 1"/>
          <p:cNvSpPr>
            <a:spLocks noGrp="1"/>
          </p:cNvSpPr>
          <p:nvPr>
            <p:custDataLst>
              <p:tags r:id="rId88"/>
            </p:custDataLst>
          </p:nvPr>
        </p:nvSpPr>
        <p:spPr bwMode="auto">
          <a:xfrm>
            <a:off x="168275" y="4329787"/>
            <a:ext cx="26035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dirty="0" smtClean="0">
                <a:solidFill>
                  <a:srgbClr val="000000"/>
                </a:solidFill>
              </a:rPr>
              <a:t>4.1 </a:t>
            </a:r>
            <a:r>
              <a:rPr lang="ru-RU" sz="1000" dirty="0">
                <a:latin typeface="Arial"/>
              </a:rPr>
              <a:t>Мониторинг достигнутых результатов. </a:t>
            </a:r>
          </a:p>
          <a:p>
            <a:pPr marL="1587" lvl="1" indent="0">
              <a:buNone/>
            </a:pPr>
            <a:r>
              <a:rPr lang="ru-RU" sz="1000" dirty="0">
                <a:latin typeface="Arial"/>
              </a:rPr>
              <a:t>Производственный анализ №2</a:t>
            </a:r>
          </a:p>
        </p:txBody>
      </p:sp>
      <p:sp>
        <p:nvSpPr>
          <p:cNvPr id="120" name="Text Placeholder 5"/>
          <p:cNvSpPr>
            <a:spLocks noGrp="1"/>
          </p:cNvSpPr>
          <p:nvPr>
            <p:custDataLst>
              <p:tags r:id="rId89"/>
            </p:custDataLst>
          </p:nvPr>
        </p:nvSpPr>
        <p:spPr bwMode="auto">
          <a:xfrm>
            <a:off x="7527924" y="4329787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19.05.14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66" name="Text Placeholder 6"/>
          <p:cNvSpPr>
            <a:spLocks noGrp="1"/>
          </p:cNvSpPr>
          <p:nvPr>
            <p:custDataLst>
              <p:tags r:id="rId90"/>
            </p:custDataLst>
          </p:nvPr>
        </p:nvSpPr>
        <p:spPr bwMode="auto">
          <a:xfrm>
            <a:off x="8196262" y="3897047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28.03.14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174" name="Flowchart: Decision 173"/>
          <p:cNvSpPr/>
          <p:nvPr/>
        </p:nvSpPr>
        <p:spPr>
          <a:xfrm>
            <a:off x="7113383" y="4931023"/>
            <a:ext cx="152505" cy="180100"/>
          </a:xfrm>
          <a:prstGeom prst="flowChartDecision">
            <a:avLst/>
          </a:prstGeom>
          <a:solidFill>
            <a:schemeClr val="accent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00" name="Flowchart: Decision 199"/>
          <p:cNvSpPr/>
          <p:nvPr/>
        </p:nvSpPr>
        <p:spPr>
          <a:xfrm>
            <a:off x="7113383" y="5153506"/>
            <a:ext cx="152505" cy="180100"/>
          </a:xfrm>
          <a:prstGeom prst="flowChartDecision">
            <a:avLst/>
          </a:prstGeom>
          <a:solidFill>
            <a:schemeClr val="accent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grpSp>
        <p:nvGrpSpPr>
          <p:cNvPr id="142" name="Group 186"/>
          <p:cNvGrpSpPr/>
          <p:nvPr>
            <p:custDataLst>
              <p:tags r:id="rId91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accent6">
              <a:lumMod val="75000"/>
            </a:schemeClr>
          </a:solidFill>
        </p:grpSpPr>
        <p:sp>
          <p:nvSpPr>
            <p:cNvPr id="143" name="Freeform 187"/>
            <p:cNvSpPr/>
            <p:nvPr>
              <p:custDataLst>
                <p:tags r:id="rId106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4" name="Rectangle 25"/>
            <p:cNvSpPr txBox="1"/>
            <p:nvPr>
              <p:custDataLst>
                <p:tags r:id="rId107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Открытие и подготовка ПСР-проекта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45" name="Group 189"/>
          <p:cNvGrpSpPr/>
          <p:nvPr>
            <p:custDataLst>
              <p:tags r:id="rId92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6" name="Freeform 190"/>
            <p:cNvSpPr/>
            <p:nvPr>
              <p:custDataLst>
                <p:tags r:id="rId104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7" name="Rectangle 25"/>
            <p:cNvSpPr txBox="1"/>
            <p:nvPr>
              <p:custDataLst>
                <p:tags r:id="rId105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148" name="Group 192"/>
          <p:cNvGrpSpPr/>
          <p:nvPr>
            <p:custDataLst>
              <p:tags r:id="rId93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9" name="Freeform 193"/>
            <p:cNvSpPr/>
            <p:nvPr>
              <p:custDataLst>
                <p:tags r:id="rId102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0" name="Rectangle 25"/>
            <p:cNvSpPr txBox="1"/>
            <p:nvPr>
              <p:custDataLst>
                <p:tags r:id="rId103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151" name="Group 195"/>
          <p:cNvGrpSpPr/>
          <p:nvPr>
            <p:custDataLst>
              <p:tags r:id="rId94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2" name="Freeform 196"/>
            <p:cNvSpPr/>
            <p:nvPr>
              <p:custDataLst>
                <p:tags r:id="rId100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3" name="Rectangle 25"/>
            <p:cNvSpPr txBox="1"/>
            <p:nvPr>
              <p:custDataLst>
                <p:tags r:id="rId101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154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201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202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203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204" name="Text Placeholder 6"/>
          <p:cNvSpPr>
            <a:spLocks noGrp="1"/>
          </p:cNvSpPr>
          <p:nvPr>
            <p:custDataLst>
              <p:tags r:id="rId95"/>
            </p:custDataLst>
          </p:nvPr>
        </p:nvSpPr>
        <p:spPr bwMode="auto">
          <a:xfrm>
            <a:off x="8199800" y="2785220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16.02.14</a:t>
            </a:r>
            <a:endParaRPr lang="en-US" sz="1000" dirty="0">
              <a:latin typeface="Arial"/>
              <a:sym typeface="Arial"/>
            </a:endParaRPr>
          </a:p>
        </p:txBody>
      </p:sp>
      <p:sp>
        <p:nvSpPr>
          <p:cNvPr id="205" name="Text Placeholder 5"/>
          <p:cNvSpPr>
            <a:spLocks noGrp="1"/>
          </p:cNvSpPr>
          <p:nvPr>
            <p:custDataLst>
              <p:tags r:id="rId96"/>
            </p:custDataLst>
          </p:nvPr>
        </p:nvSpPr>
        <p:spPr bwMode="auto">
          <a:xfrm>
            <a:off x="7531462" y="2785220"/>
            <a:ext cx="48895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ru-RU" sz="1000" dirty="0" smtClean="0">
                <a:latin typeface="Arial"/>
                <a:sym typeface="Arial"/>
              </a:rPr>
              <a:t>01.02.14</a:t>
            </a:r>
            <a:endParaRPr lang="en-US" sz="1000" dirty="0">
              <a:latin typeface="Arial"/>
              <a:sym typeface="Arial"/>
            </a:endParaRPr>
          </a:p>
        </p:txBody>
      </p:sp>
      <p:cxnSp>
        <p:nvCxnSpPr>
          <p:cNvPr id="206" name="Straight Connector 30"/>
          <p:cNvCxnSpPr/>
          <p:nvPr>
            <p:custDataLst>
              <p:tags r:id="rId97"/>
            </p:custDataLst>
          </p:nvPr>
        </p:nvCxnSpPr>
        <p:spPr bwMode="gray">
          <a:xfrm>
            <a:off x="5580775" y="3952740"/>
            <a:ext cx="212725" cy="0"/>
          </a:xfrm>
          <a:prstGeom prst="line">
            <a:avLst/>
          </a:prstGeom>
          <a:ln w="381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5"/>
          <p:cNvCxnSpPr/>
          <p:nvPr>
            <p:custDataLst>
              <p:tags r:id="rId98"/>
            </p:custDataLst>
          </p:nvPr>
        </p:nvCxnSpPr>
        <p:spPr bwMode="gray">
          <a:xfrm>
            <a:off x="4788496" y="2644521"/>
            <a:ext cx="242888" cy="0"/>
          </a:xfrm>
          <a:prstGeom prst="line">
            <a:avLst/>
          </a:prstGeom>
          <a:ln w="38100">
            <a:solidFill>
              <a:schemeClr val="accent2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8" name="Flowchart: Decision 173"/>
          <p:cNvSpPr/>
          <p:nvPr/>
        </p:nvSpPr>
        <p:spPr>
          <a:xfrm>
            <a:off x="5020678" y="3041077"/>
            <a:ext cx="152505" cy="180100"/>
          </a:xfrm>
          <a:prstGeom prst="flowChartDecision">
            <a:avLst/>
          </a:prstGeom>
          <a:solidFill>
            <a:schemeClr val="accent2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cxnSp>
        <p:nvCxnSpPr>
          <p:cNvPr id="209" name="Straight Connector 19"/>
          <p:cNvCxnSpPr/>
          <p:nvPr>
            <p:custDataLst>
              <p:tags r:id="rId99"/>
            </p:custDataLst>
          </p:nvPr>
        </p:nvCxnSpPr>
        <p:spPr bwMode="gray">
          <a:xfrm>
            <a:off x="6277903" y="4195685"/>
            <a:ext cx="968807" cy="0"/>
          </a:xfrm>
          <a:prstGeom prst="line">
            <a:avLst/>
          </a:prstGeom>
          <a:ln w="38100">
            <a:solidFill>
              <a:schemeClr val="folHlink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40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06423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5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500566"/>
            <a:ext cx="5509142" cy="292388"/>
          </a:xfrm>
        </p:spPr>
        <p:txBody>
          <a:bodyPr/>
          <a:lstStyle/>
          <a:p>
            <a:r>
              <a:rPr lang="ru-RU" dirty="0" smtClean="0"/>
              <a:t>План стартового совещания по проекту «…»</a:t>
            </a:r>
            <a:endParaRPr lang="ru-RU" dirty="0"/>
          </a:p>
        </p:txBody>
      </p:sp>
      <p:sp>
        <p:nvSpPr>
          <p:cNvPr id="6" name="McK 1. On-page tracker"/>
          <p:cNvSpPr>
            <a:spLocks noChangeArrowheads="1"/>
          </p:cNvSpPr>
          <p:nvPr/>
        </p:nvSpPr>
        <p:spPr bwMode="auto">
          <a:xfrm>
            <a:off x="1231900" y="26988"/>
            <a:ext cx="607167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</a:rPr>
              <a:t>1.7 Стартовое совещание и выпуск приказа (распоряжения) о реализации проекта</a:t>
            </a:r>
            <a:endParaRPr lang="ru-RU" sz="1400" dirty="0">
              <a:solidFill>
                <a:srgbClr val="80808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4098471"/>
              </p:ext>
            </p:extLst>
          </p:nvPr>
        </p:nvGraphicFramePr>
        <p:xfrm>
          <a:off x="6960827" y="26988"/>
          <a:ext cx="1209112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3326" name="Документ" showAsIcon="1" r:id="rId19" imgW="914400" imgH="771480" progId="Word.Document.12">
                  <p:embed/>
                </p:oleObj>
              </mc:Choice>
              <mc:Fallback>
                <p:oleObj name="Документ" showAsIcon="1" r:id="rId19" imgW="914400" imgH="77148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6960827" y="26988"/>
                        <a:ext cx="1209112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ectangle 40"/>
          <p:cNvSpPr>
            <a:spLocks/>
          </p:cNvSpPr>
          <p:nvPr/>
        </p:nvSpPr>
        <p:spPr>
          <a:xfrm>
            <a:off x="142719" y="5942887"/>
            <a:ext cx="8676000" cy="299313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9" tIns="72009" rIns="72009" bIns="72009" rtlCol="0" anchor="ctr" anchorCtr="0">
            <a:spAutoFit/>
          </a:bodyPr>
          <a:lstStyle/>
          <a:p>
            <a:pPr>
              <a:buClr>
                <a:schemeClr val="lt1"/>
              </a:buClr>
            </a:pPr>
            <a:r>
              <a:rPr lang="ru-RU" sz="1000" b="1" dirty="0"/>
              <a:t>Данный шаблон предусмотрен, в основном, для внутреннего использования – рекомендуется использовать инструмент Word</a:t>
            </a:r>
          </a:p>
        </p:txBody>
      </p:sp>
      <p:sp>
        <p:nvSpPr>
          <p:cNvPr id="85" name="Rectangle 84"/>
          <p:cNvSpPr>
            <a:spLocks/>
          </p:cNvSpPr>
          <p:nvPr/>
        </p:nvSpPr>
        <p:spPr>
          <a:xfrm>
            <a:off x="142719" y="955452"/>
            <a:ext cx="8676000" cy="491194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cxnSp>
        <p:nvCxnSpPr>
          <p:cNvPr id="91" name="AutoShape 249"/>
          <p:cNvCxnSpPr>
            <a:cxnSpLocks noChangeShapeType="1"/>
            <a:stCxn id="107" idx="4"/>
            <a:endCxn id="107" idx="6"/>
          </p:cNvCxnSpPr>
          <p:nvPr/>
        </p:nvCxnSpPr>
        <p:spPr bwMode="auto">
          <a:xfrm>
            <a:off x="206358" y="1191269"/>
            <a:ext cx="849600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7" name="AutoShape 250"/>
          <p:cNvSpPr>
            <a:spLocks noChangeArrowheads="1"/>
          </p:cNvSpPr>
          <p:nvPr/>
        </p:nvSpPr>
        <p:spPr bwMode="auto">
          <a:xfrm>
            <a:off x="206358" y="1018231"/>
            <a:ext cx="8496000" cy="17303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000" b="1" dirty="0" smtClean="0"/>
              <a:t>Стартовое совещание по проекту "Оптимизация процесса согласования использования иностранного оборудования"</a:t>
            </a:r>
            <a:endParaRPr lang="ru-RU" sz="1000" dirty="0">
              <a:solidFill>
                <a:srgbClr val="808080"/>
              </a:solidFill>
            </a:endParaRPr>
          </a:p>
        </p:txBody>
      </p:sp>
      <p:sp>
        <p:nvSpPr>
          <p:cNvPr id="108" name="Rectangle 8"/>
          <p:cNvSpPr txBox="1">
            <a:spLocks/>
          </p:cNvSpPr>
          <p:nvPr/>
        </p:nvSpPr>
        <p:spPr>
          <a:xfrm>
            <a:off x="206358" y="1272737"/>
            <a:ext cx="1423203" cy="30777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 smtClean="0"/>
              <a:t>Цель встречи</a:t>
            </a:r>
            <a:endParaRPr lang="en-US" sz="1000" b="1" dirty="0"/>
          </a:p>
        </p:txBody>
      </p:sp>
      <p:sp>
        <p:nvSpPr>
          <p:cNvPr id="109" name="Rectangle 10"/>
          <p:cNvSpPr txBox="1">
            <a:spLocks/>
          </p:cNvSpPr>
          <p:nvPr/>
        </p:nvSpPr>
        <p:spPr>
          <a:xfrm>
            <a:off x="1751639" y="1272737"/>
            <a:ext cx="6950719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/>
              <a:t>Рассказать членам Рабочей группы о целях проекта, плане его </a:t>
            </a:r>
            <a:r>
              <a:rPr lang="ru-RU" sz="1000" dirty="0" smtClean="0"/>
              <a:t>реализации</a:t>
            </a:r>
            <a:endParaRPr lang="ru-RU" sz="1000" dirty="0"/>
          </a:p>
          <a:p>
            <a:pPr lvl="1"/>
            <a:r>
              <a:rPr lang="ru-RU" sz="1000" dirty="0"/>
              <a:t>Получить комментарии, ответить на </a:t>
            </a:r>
            <a:r>
              <a:rPr lang="ru-RU" sz="1000" dirty="0" smtClean="0"/>
              <a:t>вопросы</a:t>
            </a:r>
            <a:endParaRPr lang="ru-RU" sz="1000" dirty="0"/>
          </a:p>
        </p:txBody>
      </p:sp>
      <p:sp>
        <p:nvSpPr>
          <p:cNvPr id="110" name="Rectangle 8"/>
          <p:cNvSpPr txBox="1">
            <a:spLocks/>
          </p:cNvSpPr>
          <p:nvPr/>
        </p:nvSpPr>
        <p:spPr>
          <a:xfrm>
            <a:off x="206358" y="1691652"/>
            <a:ext cx="1423203" cy="6155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 smtClean="0"/>
              <a:t>Участники встречи</a:t>
            </a:r>
            <a:endParaRPr lang="en-US" sz="1000" b="1" dirty="0"/>
          </a:p>
        </p:txBody>
      </p:sp>
      <p:sp>
        <p:nvSpPr>
          <p:cNvPr id="111" name="Rectangle 10"/>
          <p:cNvSpPr txBox="1">
            <a:spLocks/>
          </p:cNvSpPr>
          <p:nvPr/>
        </p:nvSpPr>
        <p:spPr>
          <a:xfrm>
            <a:off x="1751639" y="1691652"/>
            <a:ext cx="695071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/>
              <a:t>И. Иванов, Начальник департамента….</a:t>
            </a:r>
          </a:p>
          <a:p>
            <a:pPr lvl="1"/>
            <a:r>
              <a:rPr lang="ru-RU" sz="1000" dirty="0"/>
              <a:t>М. Михайлов, Начальник…</a:t>
            </a:r>
          </a:p>
          <a:p>
            <a:pPr lvl="1"/>
            <a:r>
              <a:rPr lang="ru-RU" sz="1000" dirty="0"/>
              <a:t>П. Петров, …</a:t>
            </a:r>
          </a:p>
          <a:p>
            <a:pPr lvl="1"/>
            <a:r>
              <a:rPr lang="ru-RU" sz="1000" dirty="0"/>
              <a:t>И. Иванов, Начальник департамента….</a:t>
            </a:r>
          </a:p>
        </p:txBody>
      </p:sp>
      <p:grpSp>
        <p:nvGrpSpPr>
          <p:cNvPr id="112" name="Group 111"/>
          <p:cNvGrpSpPr/>
          <p:nvPr/>
        </p:nvGrpSpPr>
        <p:grpSpPr>
          <a:xfrm>
            <a:off x="206358" y="2362774"/>
            <a:ext cx="288000" cy="171737"/>
            <a:chOff x="206358" y="2362774"/>
            <a:chExt cx="288000" cy="171737"/>
          </a:xfrm>
        </p:grpSpPr>
        <p:cxnSp>
          <p:nvCxnSpPr>
            <p:cNvPr id="113" name="AutoShape 249"/>
            <p:cNvCxnSpPr>
              <a:cxnSpLocks noChangeShapeType="1"/>
            </p:cNvCxnSpPr>
            <p:nvPr/>
          </p:nvCxnSpPr>
          <p:spPr bwMode="auto">
            <a:xfrm>
              <a:off x="206358" y="2534511"/>
              <a:ext cx="288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4" name="AutoShape 250"/>
            <p:cNvSpPr>
              <a:spLocks noChangeArrowheads="1"/>
            </p:cNvSpPr>
            <p:nvPr/>
          </p:nvSpPr>
          <p:spPr bwMode="auto">
            <a:xfrm>
              <a:off x="206358" y="2362774"/>
              <a:ext cx="288000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/>
                <a:t>№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576583" y="2362774"/>
            <a:ext cx="1620000" cy="171737"/>
            <a:chOff x="573431" y="2362774"/>
            <a:chExt cx="1620000" cy="171737"/>
          </a:xfrm>
        </p:grpSpPr>
        <p:cxnSp>
          <p:nvCxnSpPr>
            <p:cNvPr id="116" name="AutoShape 249"/>
            <p:cNvCxnSpPr>
              <a:cxnSpLocks noChangeShapeType="1"/>
              <a:stCxn id="117" idx="4"/>
              <a:endCxn id="117" idx="6"/>
            </p:cNvCxnSpPr>
            <p:nvPr/>
          </p:nvCxnSpPr>
          <p:spPr bwMode="auto">
            <a:xfrm>
              <a:off x="573431" y="2534511"/>
              <a:ext cx="1620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17" name="AutoShape 250"/>
            <p:cNvSpPr>
              <a:spLocks noChangeArrowheads="1"/>
            </p:cNvSpPr>
            <p:nvPr/>
          </p:nvSpPr>
          <p:spPr bwMode="auto">
            <a:xfrm>
              <a:off x="573431" y="2362774"/>
              <a:ext cx="1620000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/>
                <a:t>Темы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2278808" y="2362774"/>
            <a:ext cx="720000" cy="171737"/>
            <a:chOff x="3699653" y="2362774"/>
            <a:chExt cx="720000" cy="171737"/>
          </a:xfrm>
        </p:grpSpPr>
        <p:cxnSp>
          <p:nvCxnSpPr>
            <p:cNvPr id="119" name="AutoShape 249"/>
            <p:cNvCxnSpPr>
              <a:cxnSpLocks noChangeShapeType="1"/>
              <a:stCxn id="120" idx="4"/>
              <a:endCxn id="120" idx="6"/>
            </p:cNvCxnSpPr>
            <p:nvPr/>
          </p:nvCxnSpPr>
          <p:spPr bwMode="auto">
            <a:xfrm>
              <a:off x="3699653" y="2534511"/>
              <a:ext cx="720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0" name="AutoShape 250"/>
            <p:cNvSpPr>
              <a:spLocks noChangeArrowheads="1"/>
            </p:cNvSpPr>
            <p:nvPr/>
          </p:nvSpPr>
          <p:spPr bwMode="auto">
            <a:xfrm>
              <a:off x="3699653" y="2362774"/>
              <a:ext cx="720000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/>
                <a:t>Время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21" name="Group 120"/>
          <p:cNvGrpSpPr/>
          <p:nvPr/>
        </p:nvGrpSpPr>
        <p:grpSpPr>
          <a:xfrm>
            <a:off x="4495575" y="2362774"/>
            <a:ext cx="2808000" cy="171737"/>
            <a:chOff x="4498726" y="2362774"/>
            <a:chExt cx="2808000" cy="171737"/>
          </a:xfrm>
        </p:grpSpPr>
        <p:cxnSp>
          <p:nvCxnSpPr>
            <p:cNvPr id="122" name="AutoShape 249"/>
            <p:cNvCxnSpPr>
              <a:cxnSpLocks noChangeShapeType="1"/>
              <a:stCxn id="123" idx="4"/>
              <a:endCxn id="123" idx="6"/>
            </p:cNvCxnSpPr>
            <p:nvPr/>
          </p:nvCxnSpPr>
          <p:spPr bwMode="auto">
            <a:xfrm>
              <a:off x="4498726" y="2534511"/>
              <a:ext cx="2808000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3" name="AutoShape 250"/>
            <p:cNvSpPr>
              <a:spLocks noChangeArrowheads="1"/>
            </p:cNvSpPr>
            <p:nvPr/>
          </p:nvSpPr>
          <p:spPr bwMode="auto">
            <a:xfrm>
              <a:off x="4498726" y="2362774"/>
              <a:ext cx="2808000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/>
                <a:t>Желаемый результат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24" name="Group 123"/>
          <p:cNvGrpSpPr/>
          <p:nvPr/>
        </p:nvGrpSpPr>
        <p:grpSpPr>
          <a:xfrm>
            <a:off x="7385799" y="2362774"/>
            <a:ext cx="1332317" cy="171737"/>
            <a:chOff x="7385799" y="2362774"/>
            <a:chExt cx="1332317" cy="171737"/>
          </a:xfrm>
        </p:grpSpPr>
        <p:cxnSp>
          <p:nvCxnSpPr>
            <p:cNvPr id="125" name="AutoShape 249"/>
            <p:cNvCxnSpPr>
              <a:cxnSpLocks noChangeShapeType="1"/>
              <a:stCxn id="126" idx="4"/>
              <a:endCxn id="126" idx="6"/>
            </p:cNvCxnSpPr>
            <p:nvPr/>
          </p:nvCxnSpPr>
          <p:spPr bwMode="auto">
            <a:xfrm>
              <a:off x="7385799" y="2534511"/>
              <a:ext cx="1332317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6" name="AutoShape 250"/>
            <p:cNvSpPr>
              <a:spLocks noChangeArrowheads="1"/>
            </p:cNvSpPr>
            <p:nvPr/>
          </p:nvSpPr>
          <p:spPr bwMode="auto">
            <a:xfrm>
              <a:off x="7385799" y="2362774"/>
              <a:ext cx="1332317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/>
                <a:t>Материалы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127" name="Group 126"/>
          <p:cNvGrpSpPr>
            <a:grpSpLocks/>
          </p:cNvGrpSpPr>
          <p:nvPr/>
        </p:nvGrpSpPr>
        <p:grpSpPr>
          <a:xfrm>
            <a:off x="3081033" y="2362774"/>
            <a:ext cx="1332317" cy="171737"/>
            <a:chOff x="2290067" y="2362774"/>
            <a:chExt cx="1332317" cy="171737"/>
          </a:xfrm>
        </p:grpSpPr>
        <p:cxnSp>
          <p:nvCxnSpPr>
            <p:cNvPr id="128" name="AutoShape 249"/>
            <p:cNvCxnSpPr>
              <a:cxnSpLocks noChangeShapeType="1"/>
              <a:stCxn id="129" idx="4"/>
              <a:endCxn id="129" idx="6"/>
            </p:cNvCxnSpPr>
            <p:nvPr/>
          </p:nvCxnSpPr>
          <p:spPr bwMode="auto">
            <a:xfrm>
              <a:off x="2290067" y="2534511"/>
              <a:ext cx="1332317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9" name="AutoShape 250"/>
            <p:cNvSpPr>
              <a:spLocks noChangeArrowheads="1"/>
            </p:cNvSpPr>
            <p:nvPr/>
          </p:nvSpPr>
          <p:spPr bwMode="auto">
            <a:xfrm>
              <a:off x="2290067" y="2362774"/>
              <a:ext cx="1332317" cy="17173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/>
                <a:t>Ответственный</a:t>
              </a:r>
              <a:endParaRPr lang="ru-RU" sz="1000" dirty="0">
                <a:solidFill>
                  <a:srgbClr val="808080"/>
                </a:solidFill>
              </a:endParaRPr>
            </a:p>
          </p:txBody>
        </p:sp>
      </p:grpSp>
      <p:cxnSp>
        <p:nvCxnSpPr>
          <p:cNvPr id="130" name="Straight Connector 129"/>
          <p:cNvCxnSpPr>
            <a:cxnSpLocks/>
          </p:cNvCxnSpPr>
          <p:nvPr/>
        </p:nvCxnSpPr>
        <p:spPr>
          <a:xfrm>
            <a:off x="206358" y="3280438"/>
            <a:ext cx="84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Connector 130"/>
          <p:cNvCxnSpPr>
            <a:cxnSpLocks/>
          </p:cNvCxnSpPr>
          <p:nvPr/>
        </p:nvCxnSpPr>
        <p:spPr>
          <a:xfrm>
            <a:off x="206358" y="4045601"/>
            <a:ext cx="84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>
            <a:cxnSpLocks/>
          </p:cNvCxnSpPr>
          <p:nvPr/>
        </p:nvCxnSpPr>
        <p:spPr>
          <a:xfrm>
            <a:off x="206358" y="4810764"/>
            <a:ext cx="84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>
            <a:cxnSpLocks/>
          </p:cNvCxnSpPr>
          <p:nvPr/>
        </p:nvCxnSpPr>
        <p:spPr>
          <a:xfrm>
            <a:off x="206358" y="5268151"/>
            <a:ext cx="84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>
            <a:cxnSpLocks/>
          </p:cNvCxnSpPr>
          <p:nvPr/>
        </p:nvCxnSpPr>
        <p:spPr>
          <a:xfrm>
            <a:off x="206358" y="1636083"/>
            <a:ext cx="8496000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5" name="Group 134"/>
          <p:cNvGrpSpPr/>
          <p:nvPr/>
        </p:nvGrpSpPr>
        <p:grpSpPr>
          <a:xfrm>
            <a:off x="262239" y="3355243"/>
            <a:ext cx="8455877" cy="615553"/>
            <a:chOff x="262239" y="3470659"/>
            <a:chExt cx="8455877" cy="615553"/>
          </a:xfrm>
        </p:grpSpPr>
        <p:sp>
          <p:nvSpPr>
            <p:cNvPr id="136" name="Rectangle 8"/>
            <p:cNvSpPr txBox="1">
              <a:spLocks/>
            </p:cNvSpPr>
            <p:nvPr/>
          </p:nvSpPr>
          <p:spPr>
            <a:xfrm>
              <a:off x="576583" y="3470659"/>
              <a:ext cx="1620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/>
                <a:t>Пример реализации аналогичного проекта</a:t>
              </a:r>
              <a:endParaRPr lang="en-US" sz="1000" dirty="0"/>
            </a:p>
          </p:txBody>
        </p:sp>
        <p:sp>
          <p:nvSpPr>
            <p:cNvPr id="137" name="Rectangle 8"/>
            <p:cNvSpPr txBox="1">
              <a:spLocks/>
            </p:cNvSpPr>
            <p:nvPr/>
          </p:nvSpPr>
          <p:spPr>
            <a:xfrm>
              <a:off x="2278808" y="3470659"/>
              <a:ext cx="7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 smtClean="0"/>
                <a:t>10 мин.</a:t>
              </a:r>
              <a:endParaRPr lang="en-US" sz="1000" dirty="0"/>
            </a:p>
          </p:txBody>
        </p:sp>
        <p:sp>
          <p:nvSpPr>
            <p:cNvPr id="138" name="Rectangle 8"/>
            <p:cNvSpPr txBox="1">
              <a:spLocks/>
            </p:cNvSpPr>
            <p:nvPr/>
          </p:nvSpPr>
          <p:spPr>
            <a:xfrm>
              <a:off x="4495575" y="3470659"/>
              <a:ext cx="280800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/>
                <a:t>Дать понимание Рабочей группе о том, как примерно проходил аналогичный проект, дать ощущение реализуемости проекта,  вдохновить</a:t>
              </a:r>
              <a:endParaRPr lang="en-US" sz="1000" dirty="0"/>
            </a:p>
          </p:txBody>
        </p:sp>
        <p:sp>
          <p:nvSpPr>
            <p:cNvPr id="139" name="Rectangle 8"/>
            <p:cNvSpPr txBox="1">
              <a:spLocks/>
            </p:cNvSpPr>
            <p:nvPr/>
          </p:nvSpPr>
          <p:spPr>
            <a:xfrm>
              <a:off x="7385799" y="3470659"/>
              <a:ext cx="1332317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/>
                <a:t>4 слайда с основными этапами реализованного проекта</a:t>
              </a:r>
              <a:endParaRPr lang="en-US" sz="1000" dirty="0"/>
            </a:p>
          </p:txBody>
        </p:sp>
        <p:sp>
          <p:nvSpPr>
            <p:cNvPr id="140" name="Rectangle 8"/>
            <p:cNvSpPr txBox="1">
              <a:spLocks/>
            </p:cNvSpPr>
            <p:nvPr/>
          </p:nvSpPr>
          <p:spPr>
            <a:xfrm>
              <a:off x="3081033" y="3470659"/>
              <a:ext cx="1332317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/>
                <a:t>Представитель предприятия, где был реализован проект</a:t>
              </a:r>
              <a:endParaRPr lang="en-US" sz="1000" dirty="0"/>
            </a:p>
          </p:txBody>
        </p:sp>
        <p:sp>
          <p:nvSpPr>
            <p:cNvPr id="141" name="Oval 24"/>
            <p:cNvSpPr>
              <a:spLocks noChangeAspect="1" noChangeArrowheads="1"/>
            </p:cNvSpPr>
            <p:nvPr/>
          </p:nvSpPr>
          <p:spPr bwMode="auto">
            <a:xfrm>
              <a:off x="262239" y="3470659"/>
              <a:ext cx="176239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ru-RU" sz="1000" b="1" dirty="0">
                  <a:solidFill>
                    <a:schemeClr val="bg2"/>
                  </a:solidFill>
                </a:rPr>
                <a:t>2</a:t>
              </a:r>
            </a:p>
          </p:txBody>
        </p:sp>
      </p:grpSp>
      <p:grpSp>
        <p:nvGrpSpPr>
          <p:cNvPr id="142" name="Group 141"/>
          <p:cNvGrpSpPr/>
          <p:nvPr/>
        </p:nvGrpSpPr>
        <p:grpSpPr>
          <a:xfrm>
            <a:off x="262239" y="4120406"/>
            <a:ext cx="8455877" cy="615553"/>
            <a:chOff x="262239" y="4197350"/>
            <a:chExt cx="8455877" cy="615553"/>
          </a:xfrm>
        </p:grpSpPr>
        <p:sp>
          <p:nvSpPr>
            <p:cNvPr id="143" name="Rectangle 8"/>
            <p:cNvSpPr txBox="1">
              <a:spLocks/>
            </p:cNvSpPr>
            <p:nvPr/>
          </p:nvSpPr>
          <p:spPr>
            <a:xfrm>
              <a:off x="576583" y="4197350"/>
              <a:ext cx="1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/>
                <a:t>Общий план проекта. </a:t>
              </a:r>
              <a:r>
                <a:rPr lang="ru-RU" sz="1000" dirty="0" smtClean="0"/>
                <a:t/>
              </a:r>
              <a:br>
                <a:rPr lang="ru-RU" sz="1000" dirty="0" smtClean="0"/>
              </a:br>
              <a:r>
                <a:rPr lang="ru-RU" sz="1000" dirty="0" smtClean="0"/>
                <a:t>Роли </a:t>
              </a:r>
              <a:r>
                <a:rPr lang="ru-RU" sz="1000" dirty="0"/>
                <a:t>участников совещания</a:t>
              </a:r>
              <a:endParaRPr lang="en-US" sz="1000" dirty="0"/>
            </a:p>
          </p:txBody>
        </p:sp>
        <p:sp>
          <p:nvSpPr>
            <p:cNvPr id="144" name="Rectangle 8"/>
            <p:cNvSpPr txBox="1">
              <a:spLocks/>
            </p:cNvSpPr>
            <p:nvPr/>
          </p:nvSpPr>
          <p:spPr>
            <a:xfrm>
              <a:off x="2278808" y="4197350"/>
              <a:ext cx="7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 smtClean="0"/>
                <a:t>15 мин.</a:t>
              </a:r>
              <a:endParaRPr lang="en-US" sz="1000" dirty="0"/>
            </a:p>
          </p:txBody>
        </p:sp>
        <p:sp>
          <p:nvSpPr>
            <p:cNvPr id="145" name="Rectangle 8"/>
            <p:cNvSpPr txBox="1">
              <a:spLocks/>
            </p:cNvSpPr>
            <p:nvPr/>
          </p:nvSpPr>
          <p:spPr>
            <a:xfrm>
              <a:off x="4495575" y="4197350"/>
              <a:ext cx="2808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/>
                <a:t>Обеспечить понимание основных этапов проекта, их сроков. Объяснить роль каждого участника Рабочей группы в проекте</a:t>
              </a:r>
              <a:endParaRPr lang="en-US" sz="1000" dirty="0"/>
            </a:p>
          </p:txBody>
        </p:sp>
        <p:sp>
          <p:nvSpPr>
            <p:cNvPr id="146" name="Rectangle 8"/>
            <p:cNvSpPr txBox="1">
              <a:spLocks/>
            </p:cNvSpPr>
            <p:nvPr/>
          </p:nvSpPr>
          <p:spPr>
            <a:xfrm>
              <a:off x="7385799" y="4197350"/>
              <a:ext cx="1332317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/>
                <a:t>Слайд с планом графиком проекта, слайд с описанием ролей</a:t>
              </a:r>
              <a:endParaRPr lang="en-US" sz="1000" dirty="0"/>
            </a:p>
          </p:txBody>
        </p:sp>
        <p:sp>
          <p:nvSpPr>
            <p:cNvPr id="147" name="Rectangle 8"/>
            <p:cNvSpPr txBox="1">
              <a:spLocks/>
            </p:cNvSpPr>
            <p:nvPr/>
          </p:nvSpPr>
          <p:spPr>
            <a:xfrm>
              <a:off x="3081033" y="4197350"/>
              <a:ext cx="133231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/>
                <a:t>Руководитель </a:t>
              </a:r>
              <a:r>
                <a:rPr lang="ru-RU" sz="1000" dirty="0" smtClean="0"/>
                <a:t>проекта</a:t>
              </a:r>
              <a:endParaRPr lang="en-US" sz="1000" dirty="0"/>
            </a:p>
          </p:txBody>
        </p:sp>
        <p:sp>
          <p:nvSpPr>
            <p:cNvPr id="148" name="Oval 24"/>
            <p:cNvSpPr>
              <a:spLocks noChangeAspect="1" noChangeArrowheads="1"/>
            </p:cNvSpPr>
            <p:nvPr/>
          </p:nvSpPr>
          <p:spPr bwMode="auto">
            <a:xfrm>
              <a:off x="262239" y="4197350"/>
              <a:ext cx="176239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ru-RU" sz="1000" b="1" dirty="0" smtClean="0">
                  <a:solidFill>
                    <a:schemeClr val="bg2"/>
                  </a:solidFill>
                </a:rPr>
                <a:t>3</a:t>
              </a:r>
              <a:endParaRPr lang="ru-RU" sz="10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49" name="Group 148"/>
          <p:cNvGrpSpPr/>
          <p:nvPr/>
        </p:nvGrpSpPr>
        <p:grpSpPr>
          <a:xfrm>
            <a:off x="262239" y="2590080"/>
            <a:ext cx="8455877" cy="615553"/>
            <a:chOff x="262239" y="2590080"/>
            <a:chExt cx="8455877" cy="615553"/>
          </a:xfrm>
        </p:grpSpPr>
        <p:sp>
          <p:nvSpPr>
            <p:cNvPr id="150" name="Rectangle 8"/>
            <p:cNvSpPr txBox="1">
              <a:spLocks/>
            </p:cNvSpPr>
            <p:nvPr/>
          </p:nvSpPr>
          <p:spPr>
            <a:xfrm>
              <a:off x="576583" y="2590080"/>
              <a:ext cx="1620000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/>
                <a:t>Цели и задачи проекта, подход к оценке результата, подход к мотивации</a:t>
              </a:r>
              <a:endParaRPr lang="en-US" sz="1000" dirty="0"/>
            </a:p>
          </p:txBody>
        </p:sp>
        <p:sp>
          <p:nvSpPr>
            <p:cNvPr id="151" name="Rectangle 8"/>
            <p:cNvSpPr txBox="1">
              <a:spLocks/>
            </p:cNvSpPr>
            <p:nvPr/>
          </p:nvSpPr>
          <p:spPr>
            <a:xfrm>
              <a:off x="2278808" y="2590080"/>
              <a:ext cx="7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 smtClean="0"/>
                <a:t>15 мин.</a:t>
              </a:r>
              <a:endParaRPr lang="en-US" sz="1000" dirty="0"/>
            </a:p>
          </p:txBody>
        </p:sp>
        <p:sp>
          <p:nvSpPr>
            <p:cNvPr id="152" name="Rectangle 8"/>
            <p:cNvSpPr txBox="1">
              <a:spLocks/>
            </p:cNvSpPr>
            <p:nvPr/>
          </p:nvSpPr>
          <p:spPr>
            <a:xfrm>
              <a:off x="4495575" y="2590080"/>
              <a:ext cx="2808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/>
                <a:t>Обеспечить взаимопонимание по целям и оценке результатов</a:t>
              </a:r>
              <a:endParaRPr lang="en-US" sz="1000" dirty="0"/>
            </a:p>
          </p:txBody>
        </p:sp>
        <p:sp>
          <p:nvSpPr>
            <p:cNvPr id="153" name="Rectangle 8"/>
            <p:cNvSpPr txBox="1">
              <a:spLocks/>
            </p:cNvSpPr>
            <p:nvPr/>
          </p:nvSpPr>
          <p:spPr>
            <a:xfrm>
              <a:off x="7385799" y="2590080"/>
              <a:ext cx="1332317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/>
                <a:t>Слайд с карточкой проекта</a:t>
              </a:r>
              <a:endParaRPr lang="en-US" sz="1000" dirty="0"/>
            </a:p>
          </p:txBody>
        </p:sp>
        <p:sp>
          <p:nvSpPr>
            <p:cNvPr id="154" name="Rectangle 8"/>
            <p:cNvSpPr txBox="1">
              <a:spLocks/>
            </p:cNvSpPr>
            <p:nvPr/>
          </p:nvSpPr>
          <p:spPr>
            <a:xfrm>
              <a:off x="3081033" y="2590080"/>
              <a:ext cx="1332317" cy="61555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/>
                <a:t>Высший руководитель, ответственный за проект</a:t>
              </a:r>
              <a:endParaRPr lang="en-US" sz="1000" dirty="0"/>
            </a:p>
          </p:txBody>
        </p:sp>
        <p:sp>
          <p:nvSpPr>
            <p:cNvPr id="155" name="Oval 24"/>
            <p:cNvSpPr>
              <a:spLocks noChangeAspect="1" noChangeArrowheads="1"/>
            </p:cNvSpPr>
            <p:nvPr/>
          </p:nvSpPr>
          <p:spPr bwMode="auto">
            <a:xfrm>
              <a:off x="262239" y="2590080"/>
              <a:ext cx="176239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ru-RU" sz="1000" b="1" dirty="0" smtClean="0">
                  <a:solidFill>
                    <a:schemeClr val="bg2"/>
                  </a:solidFill>
                </a:rPr>
                <a:t>1</a:t>
              </a:r>
              <a:endParaRPr lang="ru-RU" sz="10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262239" y="4885569"/>
            <a:ext cx="8455877" cy="307777"/>
            <a:chOff x="262239" y="4924041"/>
            <a:chExt cx="8455877" cy="307777"/>
          </a:xfrm>
        </p:grpSpPr>
        <p:sp>
          <p:nvSpPr>
            <p:cNvPr id="157" name="Rectangle 8"/>
            <p:cNvSpPr txBox="1">
              <a:spLocks/>
            </p:cNvSpPr>
            <p:nvPr/>
          </p:nvSpPr>
          <p:spPr>
            <a:xfrm>
              <a:off x="576583" y="4924041"/>
              <a:ext cx="16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 smtClean="0"/>
                <a:t>Обсуждение и вопросы</a:t>
              </a:r>
              <a:endParaRPr lang="en-US" sz="1000" dirty="0"/>
            </a:p>
          </p:txBody>
        </p:sp>
        <p:sp>
          <p:nvSpPr>
            <p:cNvPr id="158" name="Rectangle 8"/>
            <p:cNvSpPr txBox="1">
              <a:spLocks/>
            </p:cNvSpPr>
            <p:nvPr/>
          </p:nvSpPr>
          <p:spPr>
            <a:xfrm>
              <a:off x="2278808" y="4924041"/>
              <a:ext cx="7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 smtClean="0"/>
                <a:t>15 мин.</a:t>
              </a:r>
              <a:endParaRPr lang="en-US" sz="1000" dirty="0"/>
            </a:p>
          </p:txBody>
        </p:sp>
        <p:sp>
          <p:nvSpPr>
            <p:cNvPr id="159" name="Rectangle 8"/>
            <p:cNvSpPr txBox="1">
              <a:spLocks/>
            </p:cNvSpPr>
            <p:nvPr/>
          </p:nvSpPr>
          <p:spPr>
            <a:xfrm>
              <a:off x="4495575" y="4924041"/>
              <a:ext cx="28080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/>
                <a:t>Ответить на все вопросы членов РГ, обеспечить полное понимание</a:t>
              </a:r>
              <a:endParaRPr lang="en-US" sz="1000" dirty="0"/>
            </a:p>
          </p:txBody>
        </p:sp>
        <p:sp>
          <p:nvSpPr>
            <p:cNvPr id="160" name="Rectangle 8"/>
            <p:cNvSpPr txBox="1">
              <a:spLocks/>
            </p:cNvSpPr>
            <p:nvPr/>
          </p:nvSpPr>
          <p:spPr>
            <a:xfrm>
              <a:off x="7385799" y="4924041"/>
              <a:ext cx="133231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/>
                <a:t>Нет</a:t>
              </a:r>
              <a:endParaRPr lang="en-US" sz="1000" dirty="0"/>
            </a:p>
          </p:txBody>
        </p:sp>
        <p:sp>
          <p:nvSpPr>
            <p:cNvPr id="161" name="Rectangle 8"/>
            <p:cNvSpPr txBox="1">
              <a:spLocks/>
            </p:cNvSpPr>
            <p:nvPr/>
          </p:nvSpPr>
          <p:spPr>
            <a:xfrm>
              <a:off x="3081033" y="4924041"/>
              <a:ext cx="133231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/>
                <a:t>Руководитель проекта</a:t>
              </a:r>
              <a:endParaRPr lang="en-US" sz="1000" dirty="0"/>
            </a:p>
          </p:txBody>
        </p:sp>
        <p:sp>
          <p:nvSpPr>
            <p:cNvPr id="162" name="Oval 24"/>
            <p:cNvSpPr>
              <a:spLocks noChangeAspect="1" noChangeArrowheads="1"/>
            </p:cNvSpPr>
            <p:nvPr/>
          </p:nvSpPr>
          <p:spPr bwMode="auto">
            <a:xfrm>
              <a:off x="262239" y="4924041"/>
              <a:ext cx="176239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ru-RU" sz="1000" b="1" dirty="0" smtClean="0">
                  <a:solidFill>
                    <a:schemeClr val="bg2"/>
                  </a:solidFill>
                </a:rPr>
                <a:t>4</a:t>
              </a:r>
              <a:endParaRPr lang="ru-RU" sz="1000" b="1" dirty="0">
                <a:solidFill>
                  <a:schemeClr val="bg2"/>
                </a:solidFill>
              </a:endParaRPr>
            </a:p>
          </p:txBody>
        </p:sp>
      </p:grpSp>
      <p:grpSp>
        <p:nvGrpSpPr>
          <p:cNvPr id="163" name="Group 162"/>
          <p:cNvGrpSpPr/>
          <p:nvPr/>
        </p:nvGrpSpPr>
        <p:grpSpPr>
          <a:xfrm>
            <a:off x="262239" y="5342956"/>
            <a:ext cx="8455877" cy="461665"/>
            <a:chOff x="262239" y="5342956"/>
            <a:chExt cx="8455877" cy="461665"/>
          </a:xfrm>
        </p:grpSpPr>
        <p:sp>
          <p:nvSpPr>
            <p:cNvPr id="164" name="Rectangle 8"/>
            <p:cNvSpPr txBox="1">
              <a:spLocks/>
            </p:cNvSpPr>
            <p:nvPr/>
          </p:nvSpPr>
          <p:spPr>
            <a:xfrm>
              <a:off x="576583" y="5342956"/>
              <a:ext cx="16200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 smtClean="0"/>
                <a:t>Подведение итогов, согласование проекта решения</a:t>
              </a:r>
              <a:endParaRPr lang="en-US" sz="1000" dirty="0"/>
            </a:p>
          </p:txBody>
        </p:sp>
        <p:sp>
          <p:nvSpPr>
            <p:cNvPr id="165" name="Rectangle 8"/>
            <p:cNvSpPr txBox="1">
              <a:spLocks/>
            </p:cNvSpPr>
            <p:nvPr/>
          </p:nvSpPr>
          <p:spPr>
            <a:xfrm>
              <a:off x="2278808" y="5342956"/>
              <a:ext cx="720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 smtClean="0"/>
                <a:t>5 мин.</a:t>
              </a:r>
              <a:endParaRPr lang="en-US" sz="1000" dirty="0"/>
            </a:p>
          </p:txBody>
        </p:sp>
        <p:sp>
          <p:nvSpPr>
            <p:cNvPr id="166" name="Rectangle 8"/>
            <p:cNvSpPr txBox="1">
              <a:spLocks/>
            </p:cNvSpPr>
            <p:nvPr/>
          </p:nvSpPr>
          <p:spPr>
            <a:xfrm>
              <a:off x="4495575" y="5342956"/>
              <a:ext cx="2808000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/>
                <a:t>Запустить проект формально</a:t>
              </a:r>
              <a:endParaRPr lang="en-US" sz="1000" dirty="0"/>
            </a:p>
          </p:txBody>
        </p:sp>
        <p:sp>
          <p:nvSpPr>
            <p:cNvPr id="167" name="Rectangle 8"/>
            <p:cNvSpPr txBox="1">
              <a:spLocks/>
            </p:cNvSpPr>
            <p:nvPr/>
          </p:nvSpPr>
          <p:spPr>
            <a:xfrm>
              <a:off x="7385799" y="5342956"/>
              <a:ext cx="133231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/>
                <a:t>Проект решения</a:t>
              </a:r>
              <a:endParaRPr lang="en-US" sz="1000" dirty="0"/>
            </a:p>
          </p:txBody>
        </p:sp>
        <p:sp>
          <p:nvSpPr>
            <p:cNvPr id="168" name="Rectangle 8"/>
            <p:cNvSpPr txBox="1">
              <a:spLocks/>
            </p:cNvSpPr>
            <p:nvPr/>
          </p:nvSpPr>
          <p:spPr>
            <a:xfrm>
              <a:off x="3081033" y="5342956"/>
              <a:ext cx="1332317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/>
                <a:t>Руководитель проекта</a:t>
              </a:r>
              <a:endParaRPr lang="en-US" sz="1000" dirty="0"/>
            </a:p>
          </p:txBody>
        </p:sp>
        <p:sp>
          <p:nvSpPr>
            <p:cNvPr id="169" name="Oval 24"/>
            <p:cNvSpPr>
              <a:spLocks noChangeAspect="1" noChangeArrowheads="1"/>
            </p:cNvSpPr>
            <p:nvPr/>
          </p:nvSpPr>
          <p:spPr bwMode="auto">
            <a:xfrm>
              <a:off x="262239" y="5342956"/>
              <a:ext cx="176239" cy="176238"/>
            </a:xfrm>
            <a:prstGeom prst="ellipse">
              <a:avLst/>
            </a:prstGeom>
            <a:solidFill>
              <a:schemeClr val="accent4"/>
            </a:solidFill>
            <a:ln w="9525">
              <a:solidFill>
                <a:srgbClr val="808080"/>
              </a:solidFill>
              <a:round/>
              <a:headEnd/>
              <a:tailEnd/>
            </a:ln>
            <a:effectLst/>
          </p:spPr>
          <p:txBody>
            <a:bodyPr wrap="none" anchor="ctr" anchorCtr="1"/>
            <a:lstStyle/>
            <a:p>
              <a:pPr algn="ctr"/>
              <a:r>
                <a:rPr lang="ru-RU" sz="1000" b="1" dirty="0">
                  <a:solidFill>
                    <a:schemeClr val="bg2"/>
                  </a:solidFill>
                </a:rPr>
                <a:t>5</a:t>
              </a:r>
            </a:p>
          </p:txBody>
        </p:sp>
      </p:grpSp>
      <p:grpSp>
        <p:nvGrpSpPr>
          <p:cNvPr id="90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accent6">
              <a:lumMod val="75000"/>
            </a:schemeClr>
          </a:solidFill>
        </p:grpSpPr>
        <p:sp>
          <p:nvSpPr>
            <p:cNvPr id="92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93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Открытие и подготовка ПСР-проекта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4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5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6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97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8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9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100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1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2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103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04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05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06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219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5935070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737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" name="Rectangle 2"/>
          <p:cNvSpPr>
            <a:spLocks noChangeArrowheads="1"/>
          </p:cNvSpPr>
          <p:nvPr/>
        </p:nvSpPr>
        <p:spPr bwMode="auto">
          <a:xfrm>
            <a:off x="246512" y="996456"/>
            <a:ext cx="4273307" cy="260497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prstShdw prst="shdw17" dist="17961" dir="2700000">
              <a:schemeClr val="bg1"/>
            </a:prstShdw>
          </a:effectLst>
        </p:spPr>
        <p:txBody>
          <a:bodyPr wrap="none" lIns="85542" tIns="42771" rIns="85542" bIns="42771"/>
          <a:lstStyle/>
          <a:p>
            <a:pPr algn="ctr">
              <a:buSzTx/>
            </a:pPr>
            <a:r>
              <a:rPr lang="ru-RU" sz="1300" b="1" dirty="0" smtClean="0">
                <a:ea typeface="Arial Unicode MS" pitchFamily="34" charset="-128"/>
                <a:cs typeface="Arial Unicode MS" pitchFamily="34" charset="-128"/>
              </a:rPr>
              <a:t>1. План-график проекта</a:t>
            </a:r>
            <a:endParaRPr lang="ru-RU" sz="13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5" name="Rectangle 2"/>
          <p:cNvSpPr>
            <a:spLocks noChangeArrowheads="1"/>
          </p:cNvSpPr>
          <p:nvPr/>
        </p:nvSpPr>
        <p:spPr bwMode="auto">
          <a:xfrm>
            <a:off x="4551290" y="996456"/>
            <a:ext cx="4241836" cy="260497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prstShdw prst="shdw17" dist="17961" dir="2700000">
              <a:schemeClr val="bg1"/>
            </a:prstShdw>
          </a:effectLst>
        </p:spPr>
        <p:txBody>
          <a:bodyPr wrap="none" lIns="85542" tIns="42771" rIns="85542" bIns="42771"/>
          <a:lstStyle/>
          <a:p>
            <a:pPr algn="ctr">
              <a:buSzTx/>
            </a:pPr>
            <a:r>
              <a:rPr lang="en-US" sz="1300" b="1" dirty="0" smtClean="0"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ru-RU" sz="1300" b="1" dirty="0" smtClean="0">
                <a:ea typeface="Arial Unicode MS" pitchFamily="34" charset="-128"/>
                <a:cs typeface="Arial Unicode MS" pitchFamily="34" charset="-128"/>
              </a:rPr>
              <a:t>Текущее и целевое состояние процесса</a:t>
            </a:r>
            <a:endParaRPr lang="ru-RU" sz="13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McK 1. On-page tracker"/>
          <p:cNvSpPr>
            <a:spLocks noChangeArrowheads="1"/>
          </p:cNvSpPr>
          <p:nvPr/>
        </p:nvSpPr>
        <p:spPr bwMode="auto">
          <a:xfrm>
            <a:off x="1231900" y="26988"/>
            <a:ext cx="4289316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+mn-lt"/>
              </a:rPr>
              <a:t>1.8 Организация информационного стенда проекта</a:t>
            </a:r>
            <a:endParaRPr lang="ru-RU" sz="140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44" name="Rectangle 3"/>
          <p:cNvSpPr txBox="1">
            <a:spLocks noChangeArrowheads="1"/>
          </p:cNvSpPr>
          <p:nvPr/>
        </p:nvSpPr>
        <p:spPr bwMode="auto">
          <a:xfrm>
            <a:off x="1234484" y="323468"/>
            <a:ext cx="6633613" cy="30777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lnSpc>
                <a:spcPts val="2432"/>
              </a:lnSpc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Информационный стенд проекта «…»</a:t>
            </a:r>
            <a:endParaRPr lang="en-US" dirty="0">
              <a:latin typeface="+mn-lt"/>
            </a:endParaRPr>
          </a:p>
        </p:txBody>
      </p:sp>
      <p:sp>
        <p:nvSpPr>
          <p:cNvPr id="40" name="Rectangle 2"/>
          <p:cNvSpPr>
            <a:spLocks noChangeArrowheads="1"/>
          </p:cNvSpPr>
          <p:nvPr/>
        </p:nvSpPr>
        <p:spPr bwMode="auto">
          <a:xfrm>
            <a:off x="246512" y="3636336"/>
            <a:ext cx="4273307" cy="260497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prstShdw prst="shdw17" dist="17961" dir="2700000">
              <a:schemeClr val="bg1"/>
            </a:prstShdw>
          </a:effectLst>
        </p:spPr>
        <p:txBody>
          <a:bodyPr wrap="none" lIns="85542" tIns="42771" rIns="85542" bIns="42771"/>
          <a:lstStyle/>
          <a:p>
            <a:pPr algn="ctr">
              <a:buSzTx/>
            </a:pPr>
            <a:r>
              <a:rPr lang="ru-RU" sz="1300" b="1" dirty="0" smtClean="0">
                <a:ea typeface="Arial Unicode MS" pitchFamily="34" charset="-128"/>
                <a:cs typeface="Arial Unicode MS" pitchFamily="34" charset="-128"/>
              </a:rPr>
              <a:t>3. Производственный анализ</a:t>
            </a:r>
            <a:endParaRPr lang="ru-RU" sz="1300" b="1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Rectangle 2"/>
          <p:cNvSpPr>
            <a:spLocks noChangeArrowheads="1"/>
          </p:cNvSpPr>
          <p:nvPr/>
        </p:nvSpPr>
        <p:spPr bwMode="auto">
          <a:xfrm>
            <a:off x="4551290" y="3636336"/>
            <a:ext cx="4241836" cy="2604976"/>
          </a:xfrm>
          <a:prstGeom prst="rect">
            <a:avLst/>
          </a:prstGeom>
          <a:noFill/>
          <a:ln>
            <a:solidFill>
              <a:schemeClr val="tx2">
                <a:lumMod val="20000"/>
                <a:lumOff val="80000"/>
              </a:schemeClr>
            </a:solidFill>
          </a:ln>
          <a:effectLst>
            <a:prstShdw prst="shdw17" dist="17961" dir="2700000">
              <a:schemeClr val="bg1"/>
            </a:prstShdw>
          </a:effectLst>
        </p:spPr>
        <p:txBody>
          <a:bodyPr wrap="none" lIns="85542" tIns="42771" rIns="85542" bIns="42771"/>
          <a:lstStyle/>
          <a:p>
            <a:pPr algn="ctr">
              <a:buSzTx/>
            </a:pPr>
            <a:r>
              <a:rPr lang="ru-RU" sz="1300" b="1" dirty="0">
                <a:ea typeface="Arial Unicode MS" pitchFamily="34" charset="-128"/>
                <a:cs typeface="Arial Unicode MS" pitchFamily="34" charset="-128"/>
              </a:rPr>
              <a:t>4</a:t>
            </a:r>
            <a:r>
              <a:rPr lang="ru-RU" sz="1300" b="1" dirty="0" smtClean="0">
                <a:ea typeface="Arial Unicode MS" pitchFamily="34" charset="-128"/>
                <a:cs typeface="Arial Unicode MS" pitchFamily="34" charset="-128"/>
              </a:rPr>
              <a:t>. Статус по плану-графику мероприятий</a:t>
            </a:r>
            <a:endParaRPr lang="ru-RU" sz="1300" b="1" dirty="0"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30050" name="Picture 2"/>
          <p:cNvPicPr>
            <a:picLocks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13" y="3919209"/>
            <a:ext cx="3705864" cy="2252846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0051" name="Picture 3"/>
          <p:cNvPicPr>
            <a:picLocks noChangeArrowheads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069"/>
          <a:stretch/>
        </p:blipFill>
        <p:spPr bwMode="auto">
          <a:xfrm>
            <a:off x="5028576" y="2675476"/>
            <a:ext cx="3380081" cy="831987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290" name="Picture 2"/>
          <p:cNvPicPr>
            <a:picLocks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156" y="1317343"/>
            <a:ext cx="3404919" cy="1241175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659" name="Picture 227"/>
          <p:cNvPicPr>
            <a:picLocks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496" y="1317343"/>
            <a:ext cx="4028750" cy="2190121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6660" name="Picture 228"/>
          <p:cNvPicPr>
            <a:picLocks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6803" y="3919209"/>
            <a:ext cx="3705864" cy="2252846"/>
          </a:xfrm>
          <a:prstGeom prst="rect">
            <a:avLst/>
          </a:prstGeom>
          <a:noFill/>
          <a:ln w="9525">
            <a:solidFill>
              <a:schemeClr val="accent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0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accent6">
              <a:lumMod val="75000"/>
            </a:schemeClr>
          </a:solidFill>
        </p:grpSpPr>
        <p:sp>
          <p:nvSpPr>
            <p:cNvPr id="31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32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Открытие и подготовка ПСР-проекта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3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34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35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36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6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47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48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49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0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51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53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9192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8" name="Object 57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5802686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255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330438"/>
            <a:ext cx="6681176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Карта </a:t>
            </a:r>
            <a:r>
              <a:rPr lang="ru-RU" dirty="0"/>
              <a:t>текущего состояния </a:t>
            </a:r>
            <a:r>
              <a:rPr lang="ru-RU" dirty="0" smtClean="0"/>
              <a:t>процесса «….»</a:t>
            </a:r>
            <a:endParaRPr lang="en-US" dirty="0"/>
          </a:p>
        </p:txBody>
      </p:sp>
      <p:sp>
        <p:nvSpPr>
          <p:cNvPr id="125" name="McK 1. On-page tracker"/>
          <p:cNvSpPr>
            <a:spLocks noChangeArrowheads="1"/>
          </p:cNvSpPr>
          <p:nvPr/>
        </p:nvSpPr>
        <p:spPr bwMode="auto">
          <a:xfrm>
            <a:off x="1231900" y="26988"/>
            <a:ext cx="3360792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+mn-lt"/>
              </a:rPr>
              <a:t>2.1 Разработка текущей карты процесса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5030721" y="959601"/>
            <a:ext cx="1509822" cy="276999"/>
            <a:chOff x="4675188" y="959601"/>
            <a:chExt cx="1509822" cy="276999"/>
          </a:xfrm>
        </p:grpSpPr>
        <p:sp>
          <p:nvSpPr>
            <p:cNvPr id="117" name="Шестиугольник 96"/>
            <p:cNvSpPr>
              <a:spLocks/>
            </p:cNvSpPr>
            <p:nvPr/>
          </p:nvSpPr>
          <p:spPr>
            <a:xfrm>
              <a:off x="4675188" y="997790"/>
              <a:ext cx="415918" cy="189716"/>
            </a:xfrm>
            <a:prstGeom prst="hexagon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none"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>
                  <a:solidFill>
                    <a:schemeClr val="tx1"/>
                  </a:solidFill>
                </a:rPr>
                <a:t>Н</a:t>
              </a:r>
              <a:r>
                <a:rPr lang="ru-RU" sz="900" dirty="0" smtClean="0">
                  <a:solidFill>
                    <a:schemeClr val="tx1"/>
                  </a:solidFill>
                </a:rPr>
                <a:t>ет</a:t>
              </a:r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5169645" y="959601"/>
              <a:ext cx="1015365" cy="2769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 smtClean="0"/>
                <a:t>Срок не регламентирован</a:t>
              </a:r>
              <a:endParaRPr lang="ru-RU" sz="900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6586530" y="997790"/>
            <a:ext cx="1590637" cy="189716"/>
            <a:chOff x="6491739" y="997790"/>
            <a:chExt cx="1590637" cy="189716"/>
          </a:xfrm>
        </p:grpSpPr>
        <p:sp>
          <p:nvSpPr>
            <p:cNvPr id="120" name="Шестиугольник 98"/>
            <p:cNvSpPr>
              <a:spLocks/>
            </p:cNvSpPr>
            <p:nvPr/>
          </p:nvSpPr>
          <p:spPr>
            <a:xfrm>
              <a:off x="6491739" y="997790"/>
              <a:ext cx="415918" cy="189716"/>
            </a:xfrm>
            <a:prstGeom prst="hexagon">
              <a:avLst/>
            </a:prstGeom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>
              <a:noAutofit/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ru-RU" sz="900" dirty="0">
                <a:solidFill>
                  <a:srgbClr val="414142"/>
                </a:solidFill>
              </a:endParaRPr>
            </a:p>
          </p:txBody>
        </p:sp>
        <p:sp>
          <p:nvSpPr>
            <p:cNvPr id="137" name="TextBox 136"/>
            <p:cNvSpPr txBox="1"/>
            <p:nvPr/>
          </p:nvSpPr>
          <p:spPr>
            <a:xfrm>
              <a:off x="6935427" y="1023399"/>
              <a:ext cx="1146949" cy="1384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ru-RU" sz="900" dirty="0" smtClean="0"/>
                <a:t>Срок по регламенту</a:t>
              </a:r>
              <a:endParaRPr lang="ru-RU" sz="900" dirty="0"/>
            </a:p>
          </p:txBody>
        </p:sp>
      </p:grpSp>
      <p:sp>
        <p:nvSpPr>
          <p:cNvPr id="138" name="McK 4. Footnote"/>
          <p:cNvSpPr txBox="1">
            <a:spLocks noChangeArrowheads="1"/>
          </p:cNvSpPr>
          <p:nvPr/>
        </p:nvSpPr>
        <p:spPr bwMode="auto">
          <a:xfrm>
            <a:off x="119063" y="6154935"/>
            <a:ext cx="8548687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104775" indent="-104775" defTabSz="895350">
              <a:defRPr sz="1000" baseline="0"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ru-RU" sz="900" dirty="0"/>
              <a:t>1  Максимальные сроки согласования на примере </a:t>
            </a:r>
            <a:r>
              <a:rPr lang="ru-RU" sz="900" dirty="0" smtClean="0"/>
              <a:t>АЭМт</a:t>
            </a:r>
            <a:r>
              <a:rPr lang="ru-RU" sz="900" dirty="0"/>
              <a:t>,</a:t>
            </a:r>
            <a:r>
              <a:rPr lang="ru-RU" sz="900" dirty="0" smtClean="0"/>
              <a:t> </a:t>
            </a:r>
            <a:r>
              <a:rPr lang="ru-RU" sz="900" dirty="0"/>
              <a:t>все измерения – в рабочих днях/часах/минутах</a:t>
            </a:r>
          </a:p>
        </p:txBody>
      </p:sp>
      <p:grpSp>
        <p:nvGrpSpPr>
          <p:cNvPr id="139" name="Group 138"/>
          <p:cNvGrpSpPr/>
          <p:nvPr/>
        </p:nvGrpSpPr>
        <p:grpSpPr>
          <a:xfrm>
            <a:off x="125411" y="977723"/>
            <a:ext cx="1710805" cy="361903"/>
            <a:chOff x="125411" y="977723"/>
            <a:chExt cx="1710805" cy="361903"/>
          </a:xfrm>
        </p:grpSpPr>
        <p:sp>
          <p:nvSpPr>
            <p:cNvPr id="140" name="Rectangle 139"/>
            <p:cNvSpPr>
              <a:spLocks/>
            </p:cNvSpPr>
            <p:nvPr/>
          </p:nvSpPr>
          <p:spPr>
            <a:xfrm>
              <a:off x="125411" y="1101212"/>
              <a:ext cx="272157" cy="1149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9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4" name="Rectangle 41"/>
            <p:cNvSpPr txBox="1">
              <a:spLocks/>
            </p:cNvSpPr>
            <p:nvPr/>
          </p:nvSpPr>
          <p:spPr>
            <a:xfrm>
              <a:off x="125411" y="989510"/>
              <a:ext cx="272157" cy="114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36000" rIns="36000" bIns="360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endParaRPr lang="ru-RU" sz="900" b="1" dirty="0"/>
            </a:p>
          </p:txBody>
        </p:sp>
        <p:sp>
          <p:nvSpPr>
            <p:cNvPr id="146" name="Rectangle 145"/>
            <p:cNvSpPr>
              <a:spLocks/>
            </p:cNvSpPr>
            <p:nvPr/>
          </p:nvSpPr>
          <p:spPr>
            <a:xfrm>
              <a:off x="125411" y="1212914"/>
              <a:ext cx="272157" cy="11492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151" name="Rectangle 63"/>
            <p:cNvSpPr txBox="1">
              <a:spLocks/>
            </p:cNvSpPr>
            <p:nvPr/>
          </p:nvSpPr>
          <p:spPr>
            <a:xfrm>
              <a:off x="478474" y="977723"/>
              <a:ext cx="109645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900" dirty="0" smtClean="0"/>
                <a:t>Продолжительность</a:t>
              </a:r>
              <a:endParaRPr lang="ru-RU" sz="900" dirty="0"/>
            </a:p>
          </p:txBody>
        </p:sp>
        <p:sp>
          <p:nvSpPr>
            <p:cNvPr id="152" name="Rectangle 63"/>
            <p:cNvSpPr txBox="1">
              <a:spLocks/>
            </p:cNvSpPr>
            <p:nvPr/>
          </p:nvSpPr>
          <p:spPr>
            <a:xfrm>
              <a:off x="478474" y="1089425"/>
              <a:ext cx="708527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900" dirty="0" smtClean="0"/>
                <a:t>Исполнитель</a:t>
              </a:r>
              <a:endParaRPr lang="ru-RU" sz="900" dirty="0"/>
            </a:p>
          </p:txBody>
        </p:sp>
        <p:sp>
          <p:nvSpPr>
            <p:cNvPr id="153" name="Rectangle 63"/>
            <p:cNvSpPr txBox="1">
              <a:spLocks/>
            </p:cNvSpPr>
            <p:nvPr/>
          </p:nvSpPr>
          <p:spPr>
            <a:xfrm>
              <a:off x="478472" y="1201127"/>
              <a:ext cx="135774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900" dirty="0" smtClean="0"/>
                <a:t>Описание шага процесса</a:t>
              </a:r>
              <a:endParaRPr lang="ru-RU" sz="900" dirty="0"/>
            </a:p>
          </p:txBody>
        </p:sp>
      </p:grpSp>
      <p:grpSp>
        <p:nvGrpSpPr>
          <p:cNvPr id="154" name="Group 153"/>
          <p:cNvGrpSpPr/>
          <p:nvPr/>
        </p:nvGrpSpPr>
        <p:grpSpPr>
          <a:xfrm>
            <a:off x="3450775" y="977723"/>
            <a:ext cx="1474308" cy="276999"/>
            <a:chOff x="2854759" y="977723"/>
            <a:chExt cx="1474308" cy="276999"/>
          </a:xfrm>
        </p:grpSpPr>
        <p:sp>
          <p:nvSpPr>
            <p:cNvPr id="155" name="AutoShape 31"/>
            <p:cNvSpPr>
              <a:spLocks noChangeArrowheads="1"/>
            </p:cNvSpPr>
            <p:nvPr/>
          </p:nvSpPr>
          <p:spPr bwMode="auto">
            <a:xfrm>
              <a:off x="2854759" y="977723"/>
              <a:ext cx="419905" cy="257175"/>
            </a:xfrm>
            <a:prstGeom prst="star32">
              <a:avLst>
                <a:gd name="adj" fmla="val 46344"/>
              </a:avLst>
            </a:prstGeom>
            <a:solidFill>
              <a:schemeClr val="accent4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ru-RU" sz="900" b="1" dirty="0" smtClean="0">
                  <a:solidFill>
                    <a:schemeClr val="bg1"/>
                  </a:solidFill>
                  <a:cs typeface="Arial"/>
                </a:rPr>
                <a:t>ХХХ</a:t>
              </a:r>
              <a:endParaRPr lang="ru-RU" sz="900" b="1" dirty="0">
                <a:solidFill>
                  <a:schemeClr val="bg1"/>
                </a:solidFill>
                <a:cs typeface="Arial"/>
              </a:endParaRPr>
            </a:p>
          </p:txBody>
        </p:sp>
        <p:sp>
          <p:nvSpPr>
            <p:cNvPr id="156" name="Rectangle 63"/>
            <p:cNvSpPr txBox="1"/>
            <p:nvPr/>
          </p:nvSpPr>
          <p:spPr>
            <a:xfrm>
              <a:off x="3362618" y="977723"/>
              <a:ext cx="9664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900" dirty="0" smtClean="0"/>
                <a:t>Текстовое описание потерь</a:t>
              </a:r>
              <a:endParaRPr lang="ru-RU" sz="900" dirty="0"/>
            </a:p>
          </p:txBody>
        </p:sp>
      </p:grpSp>
      <p:sp>
        <p:nvSpPr>
          <p:cNvPr id="158" name="Rectangle 63"/>
          <p:cNvSpPr txBox="1"/>
          <p:nvPr/>
        </p:nvSpPr>
        <p:spPr>
          <a:xfrm>
            <a:off x="2404796" y="1032022"/>
            <a:ext cx="886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900" dirty="0" smtClean="0"/>
              <a:t>Брак/доработка</a:t>
            </a:r>
          </a:p>
        </p:txBody>
      </p:sp>
      <p:sp>
        <p:nvSpPr>
          <p:cNvPr id="160" name="Rectangle 159"/>
          <p:cNvSpPr/>
          <p:nvPr/>
        </p:nvSpPr>
        <p:spPr>
          <a:xfrm>
            <a:off x="125411" y="1366030"/>
            <a:ext cx="8728443" cy="4762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161" name="Group 160"/>
          <p:cNvGrpSpPr/>
          <p:nvPr/>
        </p:nvGrpSpPr>
        <p:grpSpPr>
          <a:xfrm>
            <a:off x="715294" y="1457447"/>
            <a:ext cx="4017720" cy="272561"/>
            <a:chOff x="176211" y="1362814"/>
            <a:chExt cx="8589720" cy="272561"/>
          </a:xfrm>
        </p:grpSpPr>
        <p:cxnSp>
          <p:nvCxnSpPr>
            <p:cNvPr id="162" name="Straight Connector 161"/>
            <p:cNvCxnSpPr/>
            <p:nvPr/>
          </p:nvCxnSpPr>
          <p:spPr>
            <a:xfrm>
              <a:off x="176211" y="1362814"/>
              <a:ext cx="8589720" cy="0"/>
            </a:xfrm>
            <a:prstGeom prst="line">
              <a:avLst/>
            </a:prstGeom>
            <a:ln w="19050">
              <a:gradFill flip="none" rotWithShape="1">
                <a:gsLst>
                  <a:gs pos="76000">
                    <a:srgbClr val="91C1FE"/>
                  </a:gs>
                  <a:gs pos="21692">
                    <a:schemeClr val="tx2">
                      <a:lumMod val="25000"/>
                      <a:lumOff val="75000"/>
                    </a:schemeClr>
                  </a:gs>
                  <a:gs pos="0">
                    <a:schemeClr val="bg1"/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/>
            <p:nvPr/>
          </p:nvCxnSpPr>
          <p:spPr>
            <a:xfrm>
              <a:off x="176211" y="1635375"/>
              <a:ext cx="8589720" cy="0"/>
            </a:xfrm>
            <a:prstGeom prst="line">
              <a:avLst/>
            </a:prstGeom>
            <a:ln w="19050">
              <a:gradFill flip="none" rotWithShape="1">
                <a:gsLst>
                  <a:gs pos="76000">
                    <a:srgbClr val="91C1FE"/>
                  </a:gs>
                  <a:gs pos="21692">
                    <a:schemeClr val="tx2">
                      <a:lumMod val="25000"/>
                      <a:lumOff val="75000"/>
                    </a:schemeClr>
                  </a:gs>
                  <a:gs pos="0">
                    <a:schemeClr val="bg1"/>
                  </a:gs>
                  <a:gs pos="50000">
                    <a:schemeClr val="accent2">
                      <a:lumMod val="7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4" name="Rectangle 41"/>
          <p:cNvSpPr txBox="1"/>
          <p:nvPr/>
        </p:nvSpPr>
        <p:spPr>
          <a:xfrm>
            <a:off x="989256" y="1515376"/>
            <a:ext cx="121743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>
                <a:solidFill>
                  <a:schemeClr val="accent6">
                    <a:lumMod val="75000"/>
                  </a:schemeClr>
                </a:solidFill>
              </a:rPr>
              <a:t>Как есть</a:t>
            </a:r>
          </a:p>
        </p:txBody>
      </p:sp>
      <p:sp>
        <p:nvSpPr>
          <p:cNvPr id="165" name="Rectangle 41"/>
          <p:cNvSpPr txBox="1"/>
          <p:nvPr/>
        </p:nvSpPr>
        <p:spPr>
          <a:xfrm>
            <a:off x="3163484" y="1519010"/>
            <a:ext cx="127162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&gt;727 </a:t>
            </a:r>
            <a:r>
              <a:rPr lang="ru-RU" sz="1000" b="1" dirty="0" smtClean="0"/>
              <a:t>р.дн.</a:t>
            </a:r>
            <a:r>
              <a:rPr lang="ru-RU" sz="1000" b="1" baseline="30000" dirty="0" smtClean="0"/>
              <a:t>1</a:t>
            </a:r>
            <a:endParaRPr lang="ru-RU" sz="1000" b="1" dirty="0"/>
          </a:p>
        </p:txBody>
      </p:sp>
      <p:sp>
        <p:nvSpPr>
          <p:cNvPr id="171" name="Rectangle 170"/>
          <p:cNvSpPr/>
          <p:nvPr/>
        </p:nvSpPr>
        <p:spPr>
          <a:xfrm>
            <a:off x="1428723" y="4123361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4" name="Rectangle 63"/>
          <p:cNvSpPr txBox="1"/>
          <p:nvPr/>
        </p:nvSpPr>
        <p:spPr>
          <a:xfrm>
            <a:off x="1485270" y="4498897"/>
            <a:ext cx="121688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i="1" dirty="0" smtClean="0"/>
              <a:t>…</a:t>
            </a:r>
            <a:endParaRPr lang="ru-RU" sz="1000" i="1" dirty="0"/>
          </a:p>
        </p:txBody>
      </p:sp>
      <p:sp>
        <p:nvSpPr>
          <p:cNvPr id="189" name="Rectangle 188"/>
          <p:cNvSpPr/>
          <p:nvPr/>
        </p:nvSpPr>
        <p:spPr>
          <a:xfrm>
            <a:off x="1428723" y="4889717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</a:rPr>
              <a:t>Согласование Ростехнадзором</a:t>
            </a:r>
          </a:p>
        </p:txBody>
      </p:sp>
      <p:sp>
        <p:nvSpPr>
          <p:cNvPr id="190" name="Rectangle 41"/>
          <p:cNvSpPr txBox="1">
            <a:spLocks/>
          </p:cNvSpPr>
          <p:nvPr/>
        </p:nvSpPr>
        <p:spPr>
          <a:xfrm>
            <a:off x="1428723" y="4123361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 smtClean="0"/>
              <a:t>4ая очередь – 176 </a:t>
            </a:r>
            <a:r>
              <a:rPr lang="ru-RU" sz="1000" b="1" dirty="0" err="1" smtClean="0"/>
              <a:t>р.д</a:t>
            </a:r>
            <a:r>
              <a:rPr lang="ru-RU" sz="1000" b="1" dirty="0" smtClean="0"/>
              <a:t>.</a:t>
            </a:r>
            <a:endParaRPr lang="ru-RU" sz="1000" b="1" dirty="0"/>
          </a:p>
        </p:txBody>
      </p:sp>
      <p:sp>
        <p:nvSpPr>
          <p:cNvPr id="216" name="AutoShape 31"/>
          <p:cNvSpPr>
            <a:spLocks noChangeArrowheads="1"/>
          </p:cNvSpPr>
          <p:nvPr/>
        </p:nvSpPr>
        <p:spPr bwMode="auto">
          <a:xfrm>
            <a:off x="6058589" y="1391858"/>
            <a:ext cx="990310" cy="338150"/>
          </a:xfrm>
          <a:prstGeom prst="star32">
            <a:avLst>
              <a:gd name="adj" fmla="val 47049"/>
            </a:avLst>
          </a:prstGeom>
          <a:solidFill>
            <a:schemeClr val="accent4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chemeClr val="bg1"/>
                </a:solidFill>
                <a:cs typeface="Arial"/>
              </a:rPr>
              <a:t>Описание</a:t>
            </a:r>
            <a:br>
              <a:rPr lang="ru-RU" sz="1000" b="1" dirty="0" smtClean="0">
                <a:solidFill>
                  <a:schemeClr val="bg1"/>
                </a:solidFill>
                <a:cs typeface="Arial"/>
              </a:rPr>
            </a:br>
            <a:r>
              <a:rPr lang="ru-RU" sz="1000" b="1" dirty="0" smtClean="0">
                <a:solidFill>
                  <a:schemeClr val="bg1"/>
                </a:solidFill>
                <a:cs typeface="Arial"/>
              </a:rPr>
              <a:t>брака</a:t>
            </a:r>
            <a:endParaRPr lang="ru-RU" sz="10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17" name="Rectangle 216"/>
          <p:cNvSpPr/>
          <p:nvPr/>
        </p:nvSpPr>
        <p:spPr>
          <a:xfrm>
            <a:off x="805531" y="1826636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18" name="Rectangle 63"/>
          <p:cNvSpPr txBox="1"/>
          <p:nvPr/>
        </p:nvSpPr>
        <p:spPr>
          <a:xfrm>
            <a:off x="862078" y="2202172"/>
            <a:ext cx="1216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i="1" dirty="0" smtClean="0"/>
              <a:t>Технический директор</a:t>
            </a:r>
            <a:endParaRPr lang="ru-RU" sz="1000" i="1" dirty="0"/>
          </a:p>
        </p:txBody>
      </p:sp>
      <p:sp>
        <p:nvSpPr>
          <p:cNvPr id="224" name="Rectangle 223"/>
          <p:cNvSpPr/>
          <p:nvPr/>
        </p:nvSpPr>
        <p:spPr>
          <a:xfrm>
            <a:off x="805531" y="2592992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Создание проекта решения о применении</a:t>
            </a:r>
          </a:p>
          <a:p>
            <a:r>
              <a:rPr lang="ru-RU" sz="1000" dirty="0">
                <a:solidFill>
                  <a:schemeClr val="tx1"/>
                </a:solidFill>
              </a:rPr>
              <a:t>ЗАО </a:t>
            </a:r>
            <a:r>
              <a:rPr lang="ru-RU" sz="1000" dirty="0" smtClean="0">
                <a:solidFill>
                  <a:schemeClr val="tx1"/>
                </a:solidFill>
              </a:rPr>
              <a:t>"АЭМ-технологии"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26" name="Right Arrow 225"/>
          <p:cNvSpPr>
            <a:spLocks/>
          </p:cNvSpPr>
          <p:nvPr/>
        </p:nvSpPr>
        <p:spPr>
          <a:xfrm>
            <a:off x="2216584" y="3001102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27" name="Rectangle 41"/>
          <p:cNvSpPr txBox="1">
            <a:spLocks/>
          </p:cNvSpPr>
          <p:nvPr/>
        </p:nvSpPr>
        <p:spPr>
          <a:xfrm>
            <a:off x="805531" y="1826636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0</a:t>
            </a:r>
            <a:r>
              <a:rPr lang="ru-RU" sz="1000" b="1" dirty="0" smtClean="0"/>
              <a:t> </a:t>
            </a:r>
            <a:r>
              <a:rPr lang="ru-RU" sz="1000" b="1" dirty="0"/>
              <a:t>шаг - </a:t>
            </a:r>
            <a:r>
              <a:rPr lang="ru-RU" sz="1000" b="1" dirty="0" smtClean="0"/>
              <a:t>… </a:t>
            </a:r>
            <a:r>
              <a:rPr lang="ru-RU" sz="1000" b="1" dirty="0" err="1" smtClean="0"/>
              <a:t>р.д</a:t>
            </a:r>
            <a:r>
              <a:rPr lang="ru-RU" sz="1000" b="1" dirty="0" smtClean="0"/>
              <a:t>.</a:t>
            </a:r>
            <a:endParaRPr lang="ru-RU" sz="1000" b="1" dirty="0"/>
          </a:p>
        </p:txBody>
      </p:sp>
      <p:sp>
        <p:nvSpPr>
          <p:cNvPr id="228" name="Rectangle 227"/>
          <p:cNvSpPr/>
          <p:nvPr/>
        </p:nvSpPr>
        <p:spPr>
          <a:xfrm>
            <a:off x="2572482" y="1826636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29" name="Rectangle 63"/>
          <p:cNvSpPr txBox="1"/>
          <p:nvPr/>
        </p:nvSpPr>
        <p:spPr>
          <a:xfrm>
            <a:off x="2629029" y="2202172"/>
            <a:ext cx="121688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i="1" dirty="0" smtClean="0"/>
              <a:t>Сотрудник Тех. отдела</a:t>
            </a:r>
            <a:endParaRPr lang="ru-RU" sz="1000" i="1" dirty="0"/>
          </a:p>
        </p:txBody>
      </p:sp>
      <p:sp>
        <p:nvSpPr>
          <p:cNvPr id="230" name="Rectangle 229"/>
          <p:cNvSpPr/>
          <p:nvPr/>
        </p:nvSpPr>
        <p:spPr>
          <a:xfrm>
            <a:off x="2572482" y="2592992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000" dirty="0">
                <a:solidFill>
                  <a:schemeClr val="tx1"/>
                </a:solidFill>
              </a:rPr>
              <a:t>Согласование </a:t>
            </a:r>
            <a:br>
              <a:rPr lang="ru-RU" sz="1000" dirty="0">
                <a:solidFill>
                  <a:schemeClr val="tx1"/>
                </a:solidFill>
              </a:rPr>
            </a:br>
            <a:r>
              <a:rPr lang="ru-RU" sz="1000" dirty="0">
                <a:solidFill>
                  <a:schemeClr val="tx1"/>
                </a:solidFill>
              </a:rPr>
              <a:t>с ОАО НПО </a:t>
            </a:r>
            <a:r>
              <a:rPr lang="ru-RU" sz="1000" dirty="0" smtClean="0">
                <a:solidFill>
                  <a:schemeClr val="tx1"/>
                </a:solidFill>
              </a:rPr>
              <a:t>"ЦНИИТМАШ"</a:t>
            </a:r>
            <a:endParaRPr lang="ru-RU" sz="1000" dirty="0">
              <a:solidFill>
                <a:schemeClr val="tx1"/>
              </a:solidFill>
            </a:endParaRPr>
          </a:p>
          <a:p>
            <a:r>
              <a:rPr lang="ru-RU" sz="1000" dirty="0">
                <a:solidFill>
                  <a:schemeClr val="tx1"/>
                </a:solidFill>
              </a:rPr>
              <a:t>ОКБ </a:t>
            </a:r>
            <a:r>
              <a:rPr lang="ru-RU" sz="1000" dirty="0" smtClean="0">
                <a:solidFill>
                  <a:schemeClr val="tx1"/>
                </a:solidFill>
              </a:rPr>
              <a:t>"ГИДРОПРЕСС"</a:t>
            </a:r>
            <a:endParaRPr lang="ru-RU" sz="1000" dirty="0">
              <a:solidFill>
                <a:schemeClr val="tx1"/>
              </a:solidFill>
            </a:endParaRPr>
          </a:p>
          <a:p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31" name="Right Arrow 230"/>
          <p:cNvSpPr>
            <a:spLocks/>
          </p:cNvSpPr>
          <p:nvPr/>
        </p:nvSpPr>
        <p:spPr>
          <a:xfrm>
            <a:off x="3983535" y="3001102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2" name="Rectangle 41"/>
          <p:cNvSpPr txBox="1">
            <a:spLocks/>
          </p:cNvSpPr>
          <p:nvPr/>
        </p:nvSpPr>
        <p:spPr>
          <a:xfrm>
            <a:off x="2572482" y="1826636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 smtClean="0"/>
              <a:t>1ая очередь – 176 </a:t>
            </a:r>
            <a:r>
              <a:rPr lang="ru-RU" sz="1000" b="1" dirty="0" err="1" smtClean="0"/>
              <a:t>р.д</a:t>
            </a:r>
            <a:r>
              <a:rPr lang="ru-RU" sz="1000" b="1" dirty="0" smtClean="0"/>
              <a:t>.</a:t>
            </a:r>
            <a:endParaRPr lang="ru-RU" sz="1000" b="1" dirty="0"/>
          </a:p>
        </p:txBody>
      </p:sp>
      <p:sp>
        <p:nvSpPr>
          <p:cNvPr id="233" name="Rectangle 232"/>
          <p:cNvSpPr/>
          <p:nvPr/>
        </p:nvSpPr>
        <p:spPr>
          <a:xfrm>
            <a:off x="4329067" y="1826636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4" name="Rectangle 63"/>
          <p:cNvSpPr txBox="1"/>
          <p:nvPr/>
        </p:nvSpPr>
        <p:spPr>
          <a:xfrm>
            <a:off x="4385614" y="2202172"/>
            <a:ext cx="121688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i="1" dirty="0" smtClean="0"/>
              <a:t>Директор АЭС</a:t>
            </a:r>
            <a:endParaRPr lang="ru-RU" sz="1000" i="1" dirty="0"/>
          </a:p>
        </p:txBody>
      </p:sp>
      <p:sp>
        <p:nvSpPr>
          <p:cNvPr id="235" name="Rectangle 234"/>
          <p:cNvSpPr/>
          <p:nvPr/>
        </p:nvSpPr>
        <p:spPr>
          <a:xfrm>
            <a:off x="4329067" y="2592992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</a:rPr>
              <a:t>Согласование АЭС</a:t>
            </a:r>
          </a:p>
        </p:txBody>
      </p:sp>
      <p:sp>
        <p:nvSpPr>
          <p:cNvPr id="236" name="Right Arrow 235"/>
          <p:cNvSpPr>
            <a:spLocks/>
          </p:cNvSpPr>
          <p:nvPr/>
        </p:nvSpPr>
        <p:spPr>
          <a:xfrm>
            <a:off x="5740120" y="3001102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7" name="Rectangle 41"/>
          <p:cNvSpPr txBox="1">
            <a:spLocks/>
          </p:cNvSpPr>
          <p:nvPr/>
        </p:nvSpPr>
        <p:spPr>
          <a:xfrm>
            <a:off x="4329067" y="1826636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 smtClean="0"/>
              <a:t>2ая очередь – 351 </a:t>
            </a:r>
            <a:r>
              <a:rPr lang="ru-RU" sz="1000" b="1" dirty="0" err="1" smtClean="0"/>
              <a:t>р.д</a:t>
            </a:r>
            <a:r>
              <a:rPr lang="ru-RU" sz="1000" b="1" dirty="0" smtClean="0"/>
              <a:t>.</a:t>
            </a:r>
            <a:endParaRPr lang="ru-RU" sz="1000" b="1" dirty="0"/>
          </a:p>
        </p:txBody>
      </p:sp>
      <p:sp>
        <p:nvSpPr>
          <p:cNvPr id="238" name="Rectangle 237"/>
          <p:cNvSpPr/>
          <p:nvPr/>
        </p:nvSpPr>
        <p:spPr>
          <a:xfrm>
            <a:off x="6094224" y="1826636"/>
            <a:ext cx="1318590" cy="1913753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39" name="Rectangle 63"/>
          <p:cNvSpPr txBox="1"/>
          <p:nvPr/>
        </p:nvSpPr>
        <p:spPr>
          <a:xfrm>
            <a:off x="6150771" y="2202172"/>
            <a:ext cx="1216884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i="1" dirty="0" smtClean="0"/>
              <a:t>…</a:t>
            </a:r>
            <a:endParaRPr lang="ru-RU" sz="1000" i="1" dirty="0"/>
          </a:p>
        </p:txBody>
      </p:sp>
      <p:sp>
        <p:nvSpPr>
          <p:cNvPr id="240" name="Rectangle 239"/>
          <p:cNvSpPr/>
          <p:nvPr/>
        </p:nvSpPr>
        <p:spPr>
          <a:xfrm>
            <a:off x="6094224" y="2592992"/>
            <a:ext cx="1318590" cy="1147397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defTabSz="444500">
              <a:spcAft>
                <a:spcPts val="0"/>
              </a:spcAft>
            </a:pPr>
            <a:r>
              <a:rPr lang="ru-RU" sz="1000" dirty="0">
                <a:solidFill>
                  <a:schemeClr val="tx1"/>
                </a:solidFill>
              </a:rPr>
              <a:t>Согласование Концерн </a:t>
            </a:r>
            <a:r>
              <a:rPr lang="ru-RU" sz="1000" dirty="0" smtClean="0">
                <a:solidFill>
                  <a:schemeClr val="tx1"/>
                </a:solidFill>
              </a:rPr>
              <a:t>"Росэнергоатом"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241" name="Right Arrow 240"/>
          <p:cNvSpPr>
            <a:spLocks/>
          </p:cNvSpPr>
          <p:nvPr/>
        </p:nvSpPr>
        <p:spPr>
          <a:xfrm>
            <a:off x="7505277" y="3001102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42" name="Rectangle 41"/>
          <p:cNvSpPr txBox="1">
            <a:spLocks/>
          </p:cNvSpPr>
          <p:nvPr/>
        </p:nvSpPr>
        <p:spPr>
          <a:xfrm>
            <a:off x="6094224" y="1826636"/>
            <a:ext cx="1318590" cy="328491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0" tIns="36000" rIns="36000" bIns="3600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 smtClean="0"/>
              <a:t>3ья очередь – 34 </a:t>
            </a:r>
            <a:r>
              <a:rPr lang="ru-RU" sz="1000" b="1" dirty="0" err="1" smtClean="0"/>
              <a:t>р.д</a:t>
            </a:r>
            <a:r>
              <a:rPr lang="ru-RU" sz="1000" b="1" dirty="0" smtClean="0"/>
              <a:t>. </a:t>
            </a:r>
            <a:endParaRPr lang="ru-RU" sz="1000" b="1" dirty="0"/>
          </a:p>
        </p:txBody>
      </p:sp>
      <p:grpSp>
        <p:nvGrpSpPr>
          <p:cNvPr id="252" name="Group 251"/>
          <p:cNvGrpSpPr/>
          <p:nvPr/>
        </p:nvGrpSpPr>
        <p:grpSpPr>
          <a:xfrm>
            <a:off x="3450775" y="4123361"/>
            <a:ext cx="1318590" cy="1913753"/>
            <a:chOff x="3450775" y="4138457"/>
            <a:chExt cx="1318590" cy="1913753"/>
          </a:xfrm>
        </p:grpSpPr>
        <p:sp>
          <p:nvSpPr>
            <p:cNvPr id="253" name="Rectangle 252"/>
            <p:cNvSpPr/>
            <p:nvPr/>
          </p:nvSpPr>
          <p:spPr>
            <a:xfrm>
              <a:off x="3450775" y="4138457"/>
              <a:ext cx="1318590" cy="1913753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>
                <a:solidFill>
                  <a:schemeClr val="tx1"/>
                </a:solidFill>
              </a:endParaRPr>
            </a:p>
          </p:txBody>
        </p:sp>
        <p:sp>
          <p:nvSpPr>
            <p:cNvPr id="254" name="Rectangle 253"/>
            <p:cNvSpPr/>
            <p:nvPr/>
          </p:nvSpPr>
          <p:spPr>
            <a:xfrm>
              <a:off x="3450775" y="4904813"/>
              <a:ext cx="1318590" cy="1147397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defTabSz="444500">
                <a:spcAft>
                  <a:spcPts val="0"/>
                </a:spcAft>
              </a:pPr>
              <a:r>
                <a:rPr lang="ru-RU" sz="1000" dirty="0">
                  <a:solidFill>
                    <a:schemeClr val="tx1"/>
                  </a:solidFill>
                </a:rPr>
                <a:t>Утверждение Концерн </a:t>
              </a:r>
              <a:r>
                <a:rPr lang="ru-RU" sz="1000" dirty="0" smtClean="0">
                  <a:solidFill>
                    <a:schemeClr val="tx1"/>
                  </a:solidFill>
                </a:rPr>
                <a:t>"Росэнергоатом" </a:t>
              </a:r>
              <a:r>
                <a:rPr lang="en-US" sz="1000" dirty="0" smtClean="0">
                  <a:solidFill>
                    <a:schemeClr val="tx1"/>
                  </a:solidFill>
                </a:rPr>
                <a:t/>
              </a:r>
              <a:br>
                <a:rPr lang="en-US" sz="1000" dirty="0" smtClean="0">
                  <a:solidFill>
                    <a:schemeClr val="tx1"/>
                  </a:solidFill>
                </a:rPr>
              </a:br>
              <a:r>
                <a:rPr lang="ru-RU" sz="1000" dirty="0" smtClean="0">
                  <a:solidFill>
                    <a:schemeClr val="tx1"/>
                  </a:solidFill>
                </a:rPr>
                <a:t>(</a:t>
              </a:r>
              <a:r>
                <a:rPr lang="ru-RU" sz="1000" dirty="0">
                  <a:solidFill>
                    <a:schemeClr val="tx1"/>
                  </a:solidFill>
                </a:rPr>
                <a:t>2 дня)</a:t>
              </a:r>
            </a:p>
          </p:txBody>
        </p:sp>
        <p:sp>
          <p:nvSpPr>
            <p:cNvPr id="255" name="Rectangle 41"/>
            <p:cNvSpPr txBox="1">
              <a:spLocks/>
            </p:cNvSpPr>
            <p:nvPr/>
          </p:nvSpPr>
          <p:spPr>
            <a:xfrm>
              <a:off x="3450775" y="4138457"/>
              <a:ext cx="1318590" cy="32849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36000" rIns="36000" bIns="360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b="1" dirty="0" smtClean="0"/>
                <a:t>2 </a:t>
              </a:r>
              <a:r>
                <a:rPr lang="ru-RU" sz="1000" b="1" dirty="0" err="1" smtClean="0"/>
                <a:t>р.д</a:t>
              </a:r>
              <a:r>
                <a:rPr lang="ru-RU" sz="1000" b="1" dirty="0" smtClean="0"/>
                <a:t>.</a:t>
              </a:r>
              <a:endParaRPr lang="ru-RU" sz="1000" b="1" dirty="0"/>
            </a:p>
          </p:txBody>
        </p:sp>
        <p:sp>
          <p:nvSpPr>
            <p:cNvPr id="256" name="Rectangle 63"/>
            <p:cNvSpPr txBox="1"/>
            <p:nvPr/>
          </p:nvSpPr>
          <p:spPr>
            <a:xfrm>
              <a:off x="3501628" y="4513993"/>
              <a:ext cx="1216884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i="1" dirty="0" smtClean="0"/>
                <a:t>…</a:t>
              </a:r>
              <a:endParaRPr lang="ru-RU" sz="1000" i="1" dirty="0"/>
            </a:p>
          </p:txBody>
        </p:sp>
      </p:grpSp>
      <p:sp>
        <p:nvSpPr>
          <p:cNvPr id="257" name="Шестиугольник 96"/>
          <p:cNvSpPr>
            <a:spLocks/>
          </p:cNvSpPr>
          <p:nvPr/>
        </p:nvSpPr>
        <p:spPr>
          <a:xfrm>
            <a:off x="3481553" y="3550673"/>
            <a:ext cx="415918" cy="189716"/>
          </a:xfrm>
          <a:prstGeom prst="hexagon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tx1"/>
                </a:solidFill>
              </a:rPr>
              <a:t>Н</a:t>
            </a:r>
            <a:r>
              <a:rPr lang="ru-RU" sz="900" dirty="0" smtClean="0">
                <a:solidFill>
                  <a:schemeClr val="tx1"/>
                </a:solidFill>
              </a:rPr>
              <a:t>ет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58" name="Шестиугольник 96"/>
          <p:cNvSpPr>
            <a:spLocks/>
          </p:cNvSpPr>
          <p:nvPr/>
        </p:nvSpPr>
        <p:spPr>
          <a:xfrm>
            <a:off x="5215598" y="3550673"/>
            <a:ext cx="415918" cy="189716"/>
          </a:xfrm>
          <a:prstGeom prst="hexagon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tx1"/>
                </a:solidFill>
              </a:rPr>
              <a:t>Н</a:t>
            </a:r>
            <a:r>
              <a:rPr lang="ru-RU" sz="900" dirty="0" smtClean="0">
                <a:solidFill>
                  <a:schemeClr val="tx1"/>
                </a:solidFill>
              </a:rPr>
              <a:t>ет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259" name="Шестиугольник 83"/>
          <p:cNvSpPr>
            <a:spLocks/>
          </p:cNvSpPr>
          <p:nvPr/>
        </p:nvSpPr>
        <p:spPr>
          <a:xfrm>
            <a:off x="6994828" y="3550673"/>
            <a:ext cx="415918" cy="189716"/>
          </a:xfrm>
          <a:prstGeom prst="hexagon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>
            <a:noAutofit/>
          </a:bodyPr>
          <a:lstStyle/>
          <a:p>
            <a:pPr algn="ctr"/>
            <a:r>
              <a:rPr lang="ru-RU" sz="1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61" name="Right Arrow 260"/>
          <p:cNvSpPr>
            <a:spLocks/>
          </p:cNvSpPr>
          <p:nvPr/>
        </p:nvSpPr>
        <p:spPr>
          <a:xfrm>
            <a:off x="924343" y="5297827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62" name="Шестиугольник 84"/>
          <p:cNvSpPr/>
          <p:nvPr/>
        </p:nvSpPr>
        <p:spPr>
          <a:xfrm>
            <a:off x="2224128" y="5808515"/>
            <a:ext cx="501162" cy="228599"/>
          </a:xfrm>
          <a:prstGeom prst="hexagon">
            <a:avLst/>
          </a:prstGeom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20</a:t>
            </a:r>
            <a:endParaRPr lang="ru-RU" sz="1000" b="1" dirty="0">
              <a:solidFill>
                <a:schemeClr val="tx1"/>
              </a:solidFill>
            </a:endParaRPr>
          </a:p>
        </p:txBody>
      </p:sp>
      <p:sp>
        <p:nvSpPr>
          <p:cNvPr id="265" name="Right Arrow 264"/>
          <p:cNvSpPr>
            <a:spLocks/>
          </p:cNvSpPr>
          <p:nvPr/>
        </p:nvSpPr>
        <p:spPr>
          <a:xfrm>
            <a:off x="2933963" y="5297827"/>
            <a:ext cx="263538" cy="331177"/>
          </a:xfrm>
          <a:prstGeom prst="rightArrow">
            <a:avLst/>
          </a:prstGeom>
          <a:solidFill>
            <a:schemeClr val="accent3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66" name="Шестиугольник 96"/>
          <p:cNvSpPr>
            <a:spLocks/>
          </p:cNvSpPr>
          <p:nvPr/>
        </p:nvSpPr>
        <p:spPr>
          <a:xfrm>
            <a:off x="4332148" y="5847398"/>
            <a:ext cx="415918" cy="189716"/>
          </a:xfrm>
          <a:prstGeom prst="hexagon">
            <a:avLst/>
          </a:prstGeo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900" dirty="0">
                <a:solidFill>
                  <a:schemeClr val="tx1"/>
                </a:solidFill>
              </a:rPr>
              <a:t>Н</a:t>
            </a:r>
            <a:r>
              <a:rPr lang="ru-RU" sz="900" dirty="0" smtClean="0">
                <a:solidFill>
                  <a:schemeClr val="tx1"/>
                </a:solidFill>
              </a:rPr>
              <a:t>ет</a:t>
            </a:r>
            <a:endParaRPr lang="ru-RU" sz="900" dirty="0">
              <a:solidFill>
                <a:schemeClr val="tx1"/>
              </a:solidFill>
            </a:endParaRPr>
          </a:p>
        </p:txBody>
      </p:sp>
      <p:sp>
        <p:nvSpPr>
          <p:cNvPr id="100" name="AutoShape 71" descr="Широкий диагональный 2"/>
          <p:cNvSpPr>
            <a:spLocks noChangeArrowheads="1"/>
          </p:cNvSpPr>
          <p:nvPr/>
        </p:nvSpPr>
        <p:spPr bwMode="auto">
          <a:xfrm flipH="1">
            <a:off x="5360972" y="1546466"/>
            <a:ext cx="941387" cy="306387"/>
          </a:xfrm>
          <a:prstGeom prst="curvedDownArrow">
            <a:avLst>
              <a:gd name="adj1" fmla="val 61451"/>
              <a:gd name="adj2" fmla="val 122902"/>
              <a:gd name="adj3" fmla="val 33333"/>
            </a:avLst>
          </a:prstGeom>
          <a:pattFill prst="wdUpDiag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/>
          </a:p>
        </p:txBody>
      </p:sp>
      <p:sp>
        <p:nvSpPr>
          <p:cNvPr id="101" name="AutoShape 71" descr="Широкий диагональный 2"/>
          <p:cNvSpPr>
            <a:spLocks noChangeArrowheads="1"/>
          </p:cNvSpPr>
          <p:nvPr/>
        </p:nvSpPr>
        <p:spPr bwMode="auto">
          <a:xfrm flipH="1">
            <a:off x="1770272" y="1016976"/>
            <a:ext cx="531387" cy="172948"/>
          </a:xfrm>
          <a:prstGeom prst="curvedDownArrow">
            <a:avLst>
              <a:gd name="adj1" fmla="val 61451"/>
              <a:gd name="adj2" fmla="val 122902"/>
              <a:gd name="adj3" fmla="val 33333"/>
            </a:avLst>
          </a:prstGeom>
          <a:pattFill prst="wdUpDiag">
            <a:fgClr>
              <a:srgbClr val="FF6600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endParaRPr lang="en-US" dirty="0"/>
          </a:p>
        </p:txBody>
      </p:sp>
      <p:grpSp>
        <p:nvGrpSpPr>
          <p:cNvPr id="84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85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6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Открытие и подготовка ПСР-проекта</a:t>
              </a:r>
              <a:endParaRPr lang="ru-RU" sz="700" b="1" dirty="0"/>
            </a:p>
          </p:txBody>
        </p:sp>
      </p:grpSp>
      <p:grpSp>
        <p:nvGrpSpPr>
          <p:cNvPr id="87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96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7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98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99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2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Диагностика и Целевое состояние</a:t>
              </a:r>
              <a:endParaRPr lang="en-US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3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4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5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106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07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08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09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40023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Object 1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5442772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35" name="think-cell Slide" r:id="rId67" imgW="270" imgH="270" progId="TCLayout.ActiveDocument.1">
                  <p:embed/>
                </p:oleObj>
              </mc:Choice>
              <mc:Fallback>
                <p:oleObj name="think-cell Slide" r:id="rId6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000" dirty="0" smtClean="0">
              <a:solidFill>
                <a:schemeClr val="tx1"/>
              </a:solidFill>
              <a:sym typeface="+mn-lt"/>
            </a:endParaRPr>
          </a:p>
        </p:txBody>
      </p:sp>
      <p:sp>
        <p:nvSpPr>
          <p:cNvPr id="62" name="McK 1. On-page tracker"/>
          <p:cNvSpPr>
            <a:spLocks noChangeArrowheads="1"/>
          </p:cNvSpPr>
          <p:nvPr/>
        </p:nvSpPr>
        <p:spPr bwMode="auto">
          <a:xfrm>
            <a:off x="1231900" y="26988"/>
            <a:ext cx="513807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>
                <a:solidFill>
                  <a:srgbClr val="808080"/>
                </a:solidFill>
                <a:latin typeface="+mn-lt"/>
              </a:rPr>
              <a:t>2.2 Сбор </a:t>
            </a:r>
            <a:r>
              <a:rPr lang="ru-RU" sz="1400" dirty="0" smtClean="0">
                <a:solidFill>
                  <a:srgbClr val="808080"/>
                </a:solidFill>
                <a:latin typeface="+mn-lt"/>
              </a:rPr>
              <a:t>фактических данных</a:t>
            </a:r>
            <a:r>
              <a:rPr lang="ru-RU" sz="1400" dirty="0">
                <a:solidFill>
                  <a:srgbClr val="808080"/>
                </a:solidFill>
                <a:latin typeface="+mn-lt"/>
              </a:rPr>
              <a:t>. Производственный анализ №1</a:t>
            </a:r>
          </a:p>
        </p:txBody>
      </p:sp>
      <p:sp>
        <p:nvSpPr>
          <p:cNvPr id="145" name="Title 1"/>
          <p:cNvSpPr txBox="1">
            <a:spLocks/>
          </p:cNvSpPr>
          <p:nvPr/>
        </p:nvSpPr>
        <p:spPr bwMode="auto">
          <a:xfrm>
            <a:off x="1231900" y="237410"/>
            <a:ext cx="668117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/>
              <a:t>Сбор </a:t>
            </a:r>
            <a:r>
              <a:rPr lang="ru-RU" dirty="0" smtClean="0"/>
              <a:t>фактических данных</a:t>
            </a:r>
            <a:r>
              <a:rPr lang="ru-RU" dirty="0"/>
              <a:t>. Производственный анализ №1</a:t>
            </a:r>
            <a:endParaRPr lang="en-US" dirty="0"/>
          </a:p>
        </p:txBody>
      </p:sp>
      <p:sp>
        <p:nvSpPr>
          <p:cNvPr id="136" name="Rectangle 135"/>
          <p:cNvSpPr>
            <a:spLocks/>
          </p:cNvSpPr>
          <p:nvPr/>
        </p:nvSpPr>
        <p:spPr>
          <a:xfrm>
            <a:off x="122238" y="1228725"/>
            <a:ext cx="3563937" cy="282456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37" name="Rectangle 14"/>
          <p:cNvSpPr txBox="1"/>
          <p:nvPr/>
        </p:nvSpPr>
        <p:spPr>
          <a:xfrm>
            <a:off x="153988" y="1292225"/>
            <a:ext cx="350043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Мониторинг времени </a:t>
            </a:r>
            <a:r>
              <a:rPr lang="ru-RU" sz="1000" b="1" dirty="0" smtClean="0"/>
              <a:t>шагов процесса</a:t>
            </a:r>
            <a:endParaRPr lang="ru-RU" sz="1000" b="1" dirty="0"/>
          </a:p>
        </p:txBody>
      </p:sp>
      <p:sp>
        <p:nvSpPr>
          <p:cNvPr id="138" name="Rectangle 137"/>
          <p:cNvSpPr>
            <a:spLocks/>
          </p:cNvSpPr>
          <p:nvPr/>
        </p:nvSpPr>
        <p:spPr>
          <a:xfrm>
            <a:off x="3782021" y="1228725"/>
            <a:ext cx="5053351" cy="282456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139" name="Rectangle 14"/>
          <p:cNvSpPr txBox="1">
            <a:spLocks/>
          </p:cNvSpPr>
          <p:nvPr/>
        </p:nvSpPr>
        <p:spPr>
          <a:xfrm>
            <a:off x="3850264" y="1292225"/>
            <a:ext cx="491686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Анализ </a:t>
            </a:r>
            <a:r>
              <a:rPr lang="ru-RU" sz="1000" b="1" dirty="0" smtClean="0"/>
              <a:t>и решение проблем</a:t>
            </a:r>
            <a:endParaRPr lang="ru-RU" sz="1000" b="1" dirty="0"/>
          </a:p>
        </p:txBody>
      </p:sp>
      <p:cxnSp>
        <p:nvCxnSpPr>
          <p:cNvPr id="140" name="Straight Connector 139"/>
          <p:cNvCxnSpPr>
            <a:cxnSpLocks/>
          </p:cNvCxnSpPr>
          <p:nvPr/>
        </p:nvCxnSpPr>
        <p:spPr>
          <a:xfrm flipH="1">
            <a:off x="3850264" y="3635375"/>
            <a:ext cx="49168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/>
          <p:cNvCxnSpPr>
            <a:cxnSpLocks/>
          </p:cNvCxnSpPr>
          <p:nvPr/>
        </p:nvCxnSpPr>
        <p:spPr>
          <a:xfrm flipH="1">
            <a:off x="3850264" y="5668963"/>
            <a:ext cx="49168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185"/>
          <p:cNvGraphicFramePr>
            <a:graphicFrameLocks/>
          </p:cNvGraphicFramePr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2103874745"/>
              </p:ext>
            </p:extLst>
          </p:nvPr>
        </p:nvGraphicFramePr>
        <p:xfrm>
          <a:off x="127000" y="3403600"/>
          <a:ext cx="3394143" cy="190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9"/>
          </a:graphicData>
        </a:graphic>
      </p:graphicFrame>
      <p:cxnSp>
        <p:nvCxnSpPr>
          <p:cNvPr id="2" name="Straight Connector 1"/>
          <p:cNvCxnSpPr/>
          <p:nvPr>
            <p:custDataLst>
              <p:tags r:id="rId5"/>
            </p:custDataLst>
          </p:nvPr>
        </p:nvCxnSpPr>
        <p:spPr bwMode="gray">
          <a:xfrm>
            <a:off x="523876" y="4248150"/>
            <a:ext cx="2251075" cy="0"/>
          </a:xfrm>
          <a:prstGeom prst="line">
            <a:avLst/>
          </a:prstGeom>
          <a:ln w="19050">
            <a:solidFill>
              <a:srgbClr val="FF000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>
            <p:custDataLst>
              <p:tags r:id="rId6"/>
            </p:custDataLst>
          </p:nvPr>
        </p:nvCxnSpPr>
        <p:spPr bwMode="gray">
          <a:xfrm>
            <a:off x="3035300" y="4248150"/>
            <a:ext cx="422275" cy="0"/>
          </a:xfrm>
          <a:prstGeom prst="line">
            <a:avLst/>
          </a:prstGeom>
          <a:ln w="19050">
            <a:solidFill>
              <a:srgbClr val="FF000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 Placeholder 48"/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 flipV="1">
            <a:off x="3195638" y="5222875"/>
            <a:ext cx="152400" cy="8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03321EA0-6984-4771-8B30-AAC39EB08076}" type="datetime'8.'''''' ''''А''''''''''''М10''''6''.0''''''3-''14'''''''">
              <a:rPr lang="en-US" sz="1000"/>
              <a:pPr/>
              <a:t>8. АМ106.03-14</a:t>
            </a:fld>
            <a:endParaRPr lang="ru-RU" sz="1000" dirty="0">
              <a:sym typeface="+mn-lt"/>
            </a:endParaRPr>
          </a:p>
        </p:txBody>
      </p:sp>
      <p:sp>
        <p:nvSpPr>
          <p:cNvPr id="214" name="Text Placeholder 56"/>
          <p:cNvSpPr>
            <a:spLocks noGrp="1"/>
          </p:cNvSpPr>
          <p:nvPr>
            <p:custDataLst>
              <p:tags r:id="rId8"/>
            </p:custDataLst>
          </p:nvPr>
        </p:nvSpPr>
        <p:spPr bwMode="gray">
          <a:xfrm>
            <a:off x="3151188" y="4089400"/>
            <a:ext cx="2413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5875" tIns="0" rIns="15875" bIns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26352D1B-3823-4A09-B278-A4FAC94CD34D}" type="datetime'''''''''''''''''''''''''''''''1''''''''''''''''''''''''36'''''">
              <a:rPr lang="en-US" sz="1000"/>
              <a:pPr algn="ctr"/>
              <a:t>136</a:t>
            </a:fld>
            <a:endParaRPr lang="ru-RU" sz="1000" dirty="0">
              <a:latin typeface="Arial"/>
              <a:sym typeface="Arial"/>
            </a:endParaRPr>
          </a:p>
        </p:txBody>
      </p:sp>
      <p:sp>
        <p:nvSpPr>
          <p:cNvPr id="211" name="Text Placeholder 47"/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 flipV="1">
            <a:off x="2828925" y="5222875"/>
            <a:ext cx="152400" cy="8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F8FA0474-AA3A-4FE8-A654-9D53FCE80A99}" type="datetime'7''. ''''''АМ1''''''0''''''6.''02-''''''''14'''''">
              <a:rPr lang="en-US" sz="1000"/>
              <a:pPr/>
              <a:t>7. АМ106.02-14</a:t>
            </a:fld>
            <a:endParaRPr lang="ru-RU" sz="1000" dirty="0">
              <a:sym typeface="+mn-lt"/>
            </a:endParaRPr>
          </a:p>
        </p:txBody>
      </p:sp>
      <p:sp>
        <p:nvSpPr>
          <p:cNvPr id="212" name="Text Placeholder 55"/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2784475" y="4117975"/>
            <a:ext cx="2413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5875" tIns="0" rIns="15875" bIns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5AC7BC8E-87D4-4ABB-9B02-C0424684CAE0}" type="datetime'''1''''''''''''''''3''''''''''''''''''2'''''''''">
              <a:rPr lang="en-US" sz="1000"/>
              <a:pPr algn="ctr"/>
              <a:t>132</a:t>
            </a:fld>
            <a:endParaRPr lang="ru-RU" sz="1000" dirty="0">
              <a:sym typeface="+mn-lt"/>
            </a:endParaRPr>
          </a:p>
        </p:txBody>
      </p:sp>
      <p:sp>
        <p:nvSpPr>
          <p:cNvPr id="213" name="Text Placeholder 46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 flipV="1">
            <a:off x="2462213" y="5222875"/>
            <a:ext cx="152400" cy="8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22272E9C-4DD0-4C40-A164-55B0145DB7CB}" type="datetime'''6''''''.'' А''''''М103.''32''-''''''''1''3'''''''''''''">
              <a:rPr lang="en-US" sz="1000"/>
              <a:pPr/>
              <a:t>6. АМ103.32-13</a:t>
            </a:fld>
            <a:endParaRPr lang="ru-RU" sz="1000" dirty="0">
              <a:sym typeface="+mn-lt"/>
            </a:endParaRPr>
          </a:p>
        </p:txBody>
      </p:sp>
      <p:sp>
        <p:nvSpPr>
          <p:cNvPr id="209" name="Text Placeholder 54"/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2417763" y="3556000"/>
            <a:ext cx="2413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5875" tIns="0" rIns="15875" bIns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17E792C3-92E6-4633-9CBB-94E2588CFE53}" type="datetime'''''''''''''''''''''''''''2''''''23'''''''''''''''''''">
              <a:rPr lang="en-US" sz="1000"/>
              <a:pPr algn="ctr"/>
              <a:t>223</a:t>
            </a:fld>
            <a:endParaRPr lang="ru-RU" sz="1000" dirty="0">
              <a:sym typeface="+mn-lt"/>
            </a:endParaRPr>
          </a:p>
        </p:txBody>
      </p:sp>
      <p:sp>
        <p:nvSpPr>
          <p:cNvPr id="208" name="Text Placeholder 45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 flipV="1">
            <a:off x="2095500" y="5222875"/>
            <a:ext cx="152400" cy="8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15DDA238-BE1A-42EF-9509-E4CBD872FDFE}" type="datetime'5. ''''''''А''М1''''''''''''06.''3''''''3-1''''''''''3'''''''">
              <a:rPr lang="en-US" sz="1000"/>
              <a:pPr/>
              <a:t>5. АМ106.33-13</a:t>
            </a:fld>
            <a:endParaRPr lang="ru-RU" sz="1000" dirty="0">
              <a:sym typeface="+mn-lt"/>
            </a:endParaRPr>
          </a:p>
        </p:txBody>
      </p:sp>
      <p:sp>
        <p:nvSpPr>
          <p:cNvPr id="207" name="Text Placeholder 53"/>
          <p:cNvSpPr>
            <a:spLocks noGrp="1"/>
          </p:cNvSpPr>
          <p:nvPr>
            <p:custDataLst>
              <p:tags r:id="rId14"/>
            </p:custDataLst>
          </p:nvPr>
        </p:nvSpPr>
        <p:spPr bwMode="gray">
          <a:xfrm>
            <a:off x="2051050" y="3565525"/>
            <a:ext cx="2413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5875" tIns="0" rIns="15875" bIns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46CFFB0E-DC40-4DBE-8739-AF05219B0D41}" type="datetime'''''''2''''''''''''''''''''''''''''''''''2''''2'">
              <a:rPr lang="en-US" sz="1000"/>
              <a:pPr algn="ctr"/>
              <a:t>222</a:t>
            </a:fld>
            <a:endParaRPr lang="ru-RU" sz="1000" dirty="0">
              <a:sym typeface="+mn-lt"/>
            </a:endParaRPr>
          </a:p>
        </p:txBody>
      </p:sp>
      <p:sp>
        <p:nvSpPr>
          <p:cNvPr id="210" name="Text Placeholder 44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 flipV="1">
            <a:off x="1728788" y="5222875"/>
            <a:ext cx="152400" cy="8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C403276F-3293-4A61-A358-19552E987EA1}" type="datetime'4.'' ''''''А''''''''М''1''06.''10''''''-''''''''''''1''''4'''">
              <a:rPr lang="en-US" sz="1000"/>
              <a:pPr/>
              <a:t>4. АМ106.10-14</a:t>
            </a:fld>
            <a:endParaRPr lang="ru-RU" sz="1000" dirty="0">
              <a:sym typeface="+mn-lt"/>
            </a:endParaRPr>
          </a:p>
        </p:txBody>
      </p:sp>
      <p:sp>
        <p:nvSpPr>
          <p:cNvPr id="205" name="Text Placeholder 52"/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1684338" y="4289425"/>
            <a:ext cx="2413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5875" tIns="0" rIns="15875" bIns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B43196C0-F3E2-4367-BADF-D821B0A99274}" type="datetime'''''1''''''''''''''''''''''''''0''''''''''''''''''3'">
              <a:rPr lang="en-US" sz="1000"/>
              <a:pPr algn="ctr"/>
              <a:t>103</a:t>
            </a:fld>
            <a:endParaRPr lang="ru-RU" sz="1000" dirty="0">
              <a:sym typeface="+mn-lt"/>
            </a:endParaRPr>
          </a:p>
        </p:txBody>
      </p:sp>
      <p:sp>
        <p:nvSpPr>
          <p:cNvPr id="206" name="Text Placeholder 43"/>
          <p:cNvSpPr>
            <a:spLocks noGrp="1"/>
          </p:cNvSpPr>
          <p:nvPr>
            <p:custDataLst>
              <p:tags r:id="rId17"/>
            </p:custDataLst>
          </p:nvPr>
        </p:nvSpPr>
        <p:spPr bwMode="auto">
          <a:xfrm flipV="1">
            <a:off x="1362075" y="5222875"/>
            <a:ext cx="152400" cy="8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EB302CAC-C957-431F-BA67-B472C283A30D}" type="datetime'3''''. А''''М''''''''''''''1''0''''6''.''0''''8''''-''14'">
              <a:rPr lang="en-US" sz="1000"/>
              <a:pPr/>
              <a:t>3. АМ106.08-14</a:t>
            </a:fld>
            <a:endParaRPr lang="ru-RU" sz="1000" dirty="0">
              <a:sym typeface="+mn-lt"/>
            </a:endParaRPr>
          </a:p>
        </p:txBody>
      </p:sp>
      <p:sp>
        <p:nvSpPr>
          <p:cNvPr id="218" name="Text Placeholder 51"/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1317625" y="4289425"/>
            <a:ext cx="2413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5875" tIns="0" rIns="15875" bIns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4FE08C79-513B-4C5C-BBA5-F4CC1998266A}" type="datetime'''''''1''''''0''''''''3'''''''''''''''''''''''''''''''">
              <a:rPr lang="en-US" sz="1000"/>
              <a:pPr algn="ctr"/>
              <a:t>103</a:t>
            </a:fld>
            <a:endParaRPr lang="ru-RU" sz="1000" dirty="0">
              <a:sym typeface="+mn-lt"/>
            </a:endParaRPr>
          </a:p>
        </p:txBody>
      </p:sp>
      <p:sp>
        <p:nvSpPr>
          <p:cNvPr id="219" name="Text Placeholder 42"/>
          <p:cNvSpPr>
            <a:spLocks noGrp="1"/>
          </p:cNvSpPr>
          <p:nvPr>
            <p:custDataLst>
              <p:tags r:id="rId19"/>
            </p:custDataLst>
          </p:nvPr>
        </p:nvSpPr>
        <p:spPr bwMode="auto">
          <a:xfrm flipV="1">
            <a:off x="995363" y="5222875"/>
            <a:ext cx="152400" cy="8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C8AC8374-7BD8-40FF-92D1-22A642440D05}" type="datetime'''2''''. ''''''''''А''''М''''1''''0''6.0''''''7''-''1''''4'''">
              <a:rPr lang="en-US" sz="1000"/>
              <a:pPr/>
              <a:t>2. АМ106.07-14</a:t>
            </a:fld>
            <a:endParaRPr lang="ru-RU" sz="1000" dirty="0">
              <a:sym typeface="+mn-lt"/>
            </a:endParaRPr>
          </a:p>
        </p:txBody>
      </p:sp>
      <p:sp>
        <p:nvSpPr>
          <p:cNvPr id="220" name="Text Placeholder 50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985838" y="4337050"/>
            <a:ext cx="1714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5875" tIns="0" rIns="15875" bIns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337E0E8D-04EA-4838-8D16-28B23C8EF531}" type="datetime'''''''''''''96'''''''''''''''''''''''''''''''''''">
              <a:rPr lang="en-US" sz="1000"/>
              <a:pPr algn="ctr"/>
              <a:t>96</a:t>
            </a:fld>
            <a:endParaRPr lang="ru-RU" sz="1000" dirty="0">
              <a:sym typeface="+mn-lt"/>
            </a:endParaRPr>
          </a:p>
        </p:txBody>
      </p:sp>
      <p:sp>
        <p:nvSpPr>
          <p:cNvPr id="221" name="Text Placeholder 41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 flipV="1">
            <a:off x="628650" y="5222875"/>
            <a:ext cx="152400" cy="896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5EBE527E-8679-4EE5-B5D2-BF39C31BFD76}" type="datetime'''''''''1.'''' А''М1''''''''''''06''.04-''''1''4'''''''''''''">
              <a:rPr lang="en-US" sz="1000"/>
              <a:pPr/>
              <a:t>1. АМ106.04-14</a:t>
            </a:fld>
            <a:endParaRPr lang="ru-RU" sz="1000" dirty="0">
              <a:sym typeface="+mn-lt"/>
            </a:endParaRPr>
          </a:p>
        </p:txBody>
      </p:sp>
      <p:sp>
        <p:nvSpPr>
          <p:cNvPr id="222" name="Text Placeholder 49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584200" y="4279900"/>
            <a:ext cx="2413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5875" tIns="0" rIns="15875" bIns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BB182A8C-676A-4C38-A697-F534C61E0045}" type="datetime'''''''1''''''''''''''''''''''0''''''''''6'''''''''''">
              <a:rPr lang="en-US" sz="1000"/>
              <a:pPr algn="ctr"/>
              <a:t>106</a:t>
            </a:fld>
            <a:endParaRPr lang="ru-RU" sz="1000" dirty="0">
              <a:sym typeface="+mn-lt"/>
            </a:endParaRPr>
          </a:p>
        </p:txBody>
      </p:sp>
      <p:sp>
        <p:nvSpPr>
          <p:cNvPr id="215" name="Text Placeholder 56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>
            <a:off x="212725" y="3322638"/>
            <a:ext cx="512763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sym typeface="+mn-lt"/>
              </a:rPr>
              <a:t>Раб. дни</a:t>
            </a:r>
            <a:endParaRPr lang="en-US" sz="1000" dirty="0">
              <a:solidFill>
                <a:schemeClr val="bg1">
                  <a:lumMod val="50000"/>
                </a:schemeClr>
              </a:solidFill>
              <a:sym typeface="+mn-lt"/>
            </a:endParaRPr>
          </a:p>
        </p:txBody>
      </p:sp>
      <p:sp>
        <p:nvSpPr>
          <p:cNvPr id="223" name="Rectangle 222"/>
          <p:cNvSpPr>
            <a:spLocks/>
          </p:cNvSpPr>
          <p:nvPr/>
        </p:nvSpPr>
        <p:spPr>
          <a:xfrm>
            <a:off x="122238" y="1228725"/>
            <a:ext cx="3563937" cy="511516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224" name="Rectangle 223"/>
          <p:cNvSpPr>
            <a:spLocks/>
          </p:cNvSpPr>
          <p:nvPr/>
        </p:nvSpPr>
        <p:spPr>
          <a:xfrm>
            <a:off x="3782021" y="1228725"/>
            <a:ext cx="5053351" cy="511516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225" name="Rectangle 36"/>
          <p:cNvSpPr txBox="1"/>
          <p:nvPr/>
        </p:nvSpPr>
        <p:spPr>
          <a:xfrm>
            <a:off x="581742" y="2906713"/>
            <a:ext cx="13339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900" dirty="0" smtClean="0"/>
              <a:t>Цель по всему процессу</a:t>
            </a:r>
          </a:p>
          <a:p>
            <a:r>
              <a:rPr lang="ru-RU" sz="900" dirty="0" smtClean="0"/>
              <a:t>(Если определена)</a:t>
            </a:r>
            <a:endParaRPr lang="en-US" sz="900" dirty="0"/>
          </a:p>
        </p:txBody>
      </p:sp>
      <p:cxnSp>
        <p:nvCxnSpPr>
          <p:cNvPr id="226" name="Straight Connector 225"/>
          <p:cNvCxnSpPr/>
          <p:nvPr/>
        </p:nvCxnSpPr>
        <p:spPr>
          <a:xfrm>
            <a:off x="319235" y="2976563"/>
            <a:ext cx="210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Rectangle 227"/>
          <p:cNvSpPr/>
          <p:nvPr>
            <p:custDataLst>
              <p:tags r:id="rId24"/>
            </p:custDataLst>
          </p:nvPr>
        </p:nvSpPr>
        <p:spPr bwMode="auto">
          <a:xfrm>
            <a:off x="406400" y="1819275"/>
            <a:ext cx="123825" cy="123825"/>
          </a:xfrm>
          <a:prstGeom prst="rect">
            <a:avLst/>
          </a:prstGeom>
          <a:solidFill>
            <a:srgbClr val="FE3439"/>
          </a:solidFill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27" name="Rectangle 226"/>
          <p:cNvSpPr/>
          <p:nvPr>
            <p:custDataLst>
              <p:tags r:id="rId25"/>
            </p:custDataLst>
          </p:nvPr>
        </p:nvSpPr>
        <p:spPr bwMode="auto">
          <a:xfrm>
            <a:off x="406400" y="1593850"/>
            <a:ext cx="123825" cy="123825"/>
          </a:xfrm>
          <a:prstGeom prst="rect">
            <a:avLst/>
          </a:prstGeom>
          <a:solidFill>
            <a:srgbClr val="00B0F0"/>
          </a:solidFill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29" name="Rectangle 228"/>
          <p:cNvSpPr/>
          <p:nvPr>
            <p:custDataLst>
              <p:tags r:id="rId26"/>
            </p:custDataLst>
          </p:nvPr>
        </p:nvSpPr>
        <p:spPr bwMode="auto">
          <a:xfrm>
            <a:off x="406400" y="2044700"/>
            <a:ext cx="123825" cy="123825"/>
          </a:xfrm>
          <a:prstGeom prst="rect">
            <a:avLst/>
          </a:prstGeom>
          <a:solidFill>
            <a:srgbClr val="92D050"/>
          </a:solidFill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30" name="Rectangle 229"/>
          <p:cNvSpPr/>
          <p:nvPr>
            <p:custDataLst>
              <p:tags r:id="rId27"/>
            </p:custDataLst>
          </p:nvPr>
        </p:nvSpPr>
        <p:spPr bwMode="auto">
          <a:xfrm>
            <a:off x="406400" y="2270125"/>
            <a:ext cx="123825" cy="123825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32" name="Rectangle 231"/>
          <p:cNvSpPr/>
          <p:nvPr>
            <p:custDataLst>
              <p:tags r:id="rId28"/>
            </p:custDataLst>
          </p:nvPr>
        </p:nvSpPr>
        <p:spPr bwMode="auto">
          <a:xfrm>
            <a:off x="406400" y="2495550"/>
            <a:ext cx="123825" cy="123825"/>
          </a:xfrm>
          <a:prstGeom prst="rect">
            <a:avLst/>
          </a:prstGeom>
          <a:solidFill>
            <a:srgbClr val="F2FD24"/>
          </a:solidFill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31" name="Rectangle 230"/>
          <p:cNvSpPr/>
          <p:nvPr>
            <p:custDataLst>
              <p:tags r:id="rId29"/>
            </p:custDataLst>
          </p:nvPr>
        </p:nvSpPr>
        <p:spPr bwMode="auto">
          <a:xfrm>
            <a:off x="406400" y="2720975"/>
            <a:ext cx="123825" cy="123825"/>
          </a:xfrm>
          <a:prstGeom prst="rect">
            <a:avLst/>
          </a:prstGeom>
          <a:solidFill>
            <a:srgbClr val="B2B2B2"/>
          </a:solidFill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34" name="Text Placeholder 65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>
            <a:off x="631825" y="2268538"/>
            <a:ext cx="30226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B6B52C0D-14DD-4E52-A45F-B2FB8A6F8E12}" type="datetime'Согласо''ван''''ие/утверждение с/в КРЭ''А во втор''ой очереди'">
              <a:rPr lang="en-US" sz="900"/>
              <a:pPr/>
              <a:t>Согласование/утверждение с/в КРЭА во второй очереди</a:t>
            </a:fld>
            <a:endParaRPr lang="ru-RU" sz="900" dirty="0">
              <a:latin typeface="Arial"/>
              <a:sym typeface="Arial"/>
            </a:endParaRPr>
          </a:p>
        </p:txBody>
      </p:sp>
      <p:sp>
        <p:nvSpPr>
          <p:cNvPr id="237" name="Text Placeholder 61"/>
          <p:cNvSpPr>
            <a:spLocks noGrp="1"/>
          </p:cNvSpPr>
          <p:nvPr>
            <p:custDataLst>
              <p:tags r:id="rId31"/>
            </p:custDataLst>
          </p:nvPr>
        </p:nvSpPr>
        <p:spPr bwMode="auto">
          <a:xfrm>
            <a:off x="631825" y="1817688"/>
            <a:ext cx="954088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EA8DB646-FAD7-4721-A0DE-FFE04EBA08DB}" type="datetime'О''д''об''''''р''''''''е''''''''''н''''и''''е ''в'' Р''ТН'">
              <a:rPr lang="en-US" sz="900"/>
              <a:pPr/>
              <a:t>Одобрение в РТН</a:t>
            </a:fld>
            <a:endParaRPr lang="ru-RU" sz="900" dirty="0">
              <a:sym typeface="+mn-lt"/>
            </a:endParaRPr>
          </a:p>
        </p:txBody>
      </p:sp>
      <p:sp>
        <p:nvSpPr>
          <p:cNvPr id="236" name="Text Placeholder 66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631825" y="2043113"/>
            <a:ext cx="15938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20C800EF-E589-482D-85E3-2F9471A1121D}" type="datetime'''''Д''ора''бо''тка ''''во'' в''''тор''о''й оче''ред''''и'''''">
              <a:rPr lang="en-US" sz="900"/>
              <a:pPr/>
              <a:t>Доработка во второй очереди</a:t>
            </a:fld>
            <a:endParaRPr lang="ru-RU" sz="900" dirty="0">
              <a:latin typeface="Arial"/>
              <a:sym typeface="Arial"/>
            </a:endParaRPr>
          </a:p>
        </p:txBody>
      </p:sp>
      <p:sp>
        <p:nvSpPr>
          <p:cNvPr id="238" name="Text Placeholder 62"/>
          <p:cNvSpPr>
            <a:spLocks noGrp="1"/>
          </p:cNvSpPr>
          <p:nvPr>
            <p:custDataLst>
              <p:tags r:id="rId33"/>
            </p:custDataLst>
          </p:nvPr>
        </p:nvSpPr>
        <p:spPr bwMode="auto">
          <a:xfrm>
            <a:off x="631825" y="1592263"/>
            <a:ext cx="1663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996D8D77-835F-4BFB-864D-DFF71C32F3C4}" type="datetime'''Дораб''''от''ка'' по з''ам''еч''а''н''''ия''м Р''''ТН'''''">
              <a:rPr lang="en-US" sz="900"/>
              <a:pPr/>
              <a:t>Доработка по замечаниям РТН</a:t>
            </a:fld>
            <a:endParaRPr lang="ru-RU" sz="900" dirty="0">
              <a:sym typeface="+mn-lt"/>
            </a:endParaRPr>
          </a:p>
        </p:txBody>
      </p:sp>
      <p:sp>
        <p:nvSpPr>
          <p:cNvPr id="233" name="Text Placeholder 64"/>
          <p:cNvSpPr>
            <a:spLocks noGrp="1"/>
          </p:cNvSpPr>
          <p:nvPr>
            <p:custDataLst>
              <p:tags r:id="rId34"/>
            </p:custDataLst>
          </p:nvPr>
        </p:nvSpPr>
        <p:spPr bwMode="auto">
          <a:xfrm>
            <a:off x="631825" y="2493963"/>
            <a:ext cx="1539875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61A3F68D-F127-4297-9D48-AB285D647AE6}" type="datetime'Д''''о''раб''''о''тк''а ''в ''''''перво''й ''''оч''''еред''и'">
              <a:rPr lang="en-US" sz="900"/>
              <a:pPr/>
              <a:t>Доработка в первой очереди</a:t>
            </a:fld>
            <a:endParaRPr lang="ru-RU" sz="900" dirty="0">
              <a:latin typeface="Arial"/>
              <a:sym typeface="Arial"/>
            </a:endParaRPr>
          </a:p>
        </p:txBody>
      </p:sp>
      <p:sp>
        <p:nvSpPr>
          <p:cNvPr id="235" name="Text Placeholder 63"/>
          <p:cNvSpPr>
            <a:spLocks noGrp="1"/>
          </p:cNvSpPr>
          <p:nvPr>
            <p:custDataLst>
              <p:tags r:id="rId35"/>
            </p:custDataLst>
          </p:nvPr>
        </p:nvSpPr>
        <p:spPr bwMode="auto">
          <a:xfrm>
            <a:off x="631825" y="2719388"/>
            <a:ext cx="2676525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16B7ED41-B075-47F7-8FB7-9CAB6D0C6446}" type="datetime'С''огл''а''сование с'''' предприят''иями в первой оче''реди'''">
              <a:rPr lang="en-US" sz="900"/>
              <a:pPr/>
              <a:t>Согласование с предприятиями в первой очереди</a:t>
            </a:fld>
            <a:endParaRPr lang="ru-RU" sz="900" dirty="0">
              <a:latin typeface="Arial"/>
              <a:sym typeface="Arial"/>
            </a:endParaRPr>
          </a:p>
        </p:txBody>
      </p:sp>
      <p:sp>
        <p:nvSpPr>
          <p:cNvPr id="239" name="Rectangle 21"/>
          <p:cNvSpPr txBox="1">
            <a:spLocks/>
          </p:cNvSpPr>
          <p:nvPr/>
        </p:nvSpPr>
        <p:spPr>
          <a:xfrm>
            <a:off x="8301037" y="5927725"/>
            <a:ext cx="466091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dirty="0" smtClean="0"/>
              <a:t>…</a:t>
            </a:r>
            <a:endParaRPr lang="en-US" sz="1000" dirty="0"/>
          </a:p>
        </p:txBody>
      </p:sp>
      <p:grpSp>
        <p:nvGrpSpPr>
          <p:cNvPr id="240" name="Group 239"/>
          <p:cNvGrpSpPr/>
          <p:nvPr/>
        </p:nvGrpSpPr>
        <p:grpSpPr>
          <a:xfrm>
            <a:off x="8301037" y="1889125"/>
            <a:ext cx="466091" cy="173355"/>
            <a:chOff x="8301037" y="1819275"/>
            <a:chExt cx="466091" cy="173355"/>
          </a:xfrm>
        </p:grpSpPr>
        <p:cxnSp>
          <p:nvCxnSpPr>
            <p:cNvPr id="241" name="AutoShape 249"/>
            <p:cNvCxnSpPr>
              <a:cxnSpLocks noChangeShapeType="1"/>
              <a:stCxn id="242" idx="4"/>
              <a:endCxn id="242" idx="6"/>
            </p:cNvCxnSpPr>
            <p:nvPr/>
          </p:nvCxnSpPr>
          <p:spPr bwMode="auto">
            <a:xfrm>
              <a:off x="8301037" y="1992630"/>
              <a:ext cx="466091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2" name="AutoShape 250"/>
            <p:cNvSpPr>
              <a:spLocks noChangeArrowheads="1"/>
            </p:cNvSpPr>
            <p:nvPr/>
          </p:nvSpPr>
          <p:spPr bwMode="auto">
            <a:xfrm>
              <a:off x="8301037" y="1819275"/>
              <a:ext cx="466091" cy="17335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/>
                <a:t>Статус</a:t>
              </a:r>
              <a:endParaRPr lang="ru-RU" sz="1000" b="1" dirty="0"/>
            </a:p>
          </p:txBody>
        </p:sp>
      </p:grpSp>
      <p:grpSp>
        <p:nvGrpSpPr>
          <p:cNvPr id="243" name="McK Moon"/>
          <p:cNvGrpSpPr>
            <a:grpSpLocks noChangeAspect="1"/>
          </p:cNvGrpSpPr>
          <p:nvPr>
            <p:custDataLst>
              <p:tags r:id="rId36"/>
            </p:custDataLst>
          </p:nvPr>
        </p:nvGrpSpPr>
        <p:grpSpPr bwMode="auto">
          <a:xfrm>
            <a:off x="8407082" y="2309813"/>
            <a:ext cx="254000" cy="254000"/>
            <a:chOff x="1600" y="1600"/>
            <a:chExt cx="160" cy="160"/>
          </a:xfrm>
        </p:grpSpPr>
        <p:sp>
          <p:nvSpPr>
            <p:cNvPr id="244" name="Oval 90"/>
            <p:cNvSpPr>
              <a:spLocks noChangeAspect="1"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45" name="Arc 91"/>
            <p:cNvSpPr>
              <a:spLocks noChangeAspect="1"/>
            </p:cNvSpPr>
            <p:nvPr>
              <p:custDataLst>
                <p:tags r:id="rId65"/>
              </p:custDataLst>
            </p:nvPr>
          </p:nvSpPr>
          <p:spPr bwMode="black">
            <a:xfrm>
              <a:off x="1600" y="1600"/>
              <a:ext cx="160" cy="160"/>
            </a:xfrm>
            <a:prstGeom prst="arc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46" name="Group 18"/>
          <p:cNvGrpSpPr>
            <a:grpSpLocks/>
          </p:cNvGrpSpPr>
          <p:nvPr/>
        </p:nvGrpSpPr>
        <p:grpSpPr bwMode="auto">
          <a:xfrm>
            <a:off x="3850264" y="1889125"/>
            <a:ext cx="1035206" cy="173038"/>
            <a:chOff x="915" y="921"/>
            <a:chExt cx="2686" cy="109"/>
          </a:xfrm>
        </p:grpSpPr>
        <p:cxnSp>
          <p:nvCxnSpPr>
            <p:cNvPr id="247" name="AutoShape 249"/>
            <p:cNvCxnSpPr>
              <a:cxnSpLocks noChangeShapeType="1"/>
              <a:stCxn id="248" idx="4"/>
              <a:endCxn id="24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48" name="AutoShape 250"/>
            <p:cNvSpPr>
              <a:spLocks noChangeArrowheads="1"/>
            </p:cNvSpPr>
            <p:nvPr/>
          </p:nvSpPr>
          <p:spPr bwMode="auto">
            <a:xfrm>
              <a:off x="915" y="921"/>
              <a:ext cx="2686" cy="1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/>
                <a:t>Проблема</a:t>
              </a:r>
            </a:p>
          </p:txBody>
        </p:sp>
      </p:grpSp>
      <p:sp>
        <p:nvSpPr>
          <p:cNvPr id="249" name="Rectangle 21"/>
          <p:cNvSpPr txBox="1">
            <a:spLocks/>
          </p:cNvSpPr>
          <p:nvPr/>
        </p:nvSpPr>
        <p:spPr>
          <a:xfrm>
            <a:off x="3850264" y="5915025"/>
            <a:ext cx="1035206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 smtClean="0"/>
              <a:t>…</a:t>
            </a:r>
            <a:endParaRPr lang="en-US" sz="1000" dirty="0"/>
          </a:p>
        </p:txBody>
      </p:sp>
      <p:sp>
        <p:nvSpPr>
          <p:cNvPr id="250" name="Rectangle 21"/>
          <p:cNvSpPr txBox="1">
            <a:spLocks/>
          </p:cNvSpPr>
          <p:nvPr/>
        </p:nvSpPr>
        <p:spPr>
          <a:xfrm>
            <a:off x="3850264" y="2309813"/>
            <a:ext cx="103520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en-US" sz="1000" dirty="0" smtClean="0"/>
              <a:t>AM</a:t>
            </a:r>
            <a:r>
              <a:rPr lang="ru-RU" sz="1000" dirty="0" smtClean="0"/>
              <a:t>106.33</a:t>
            </a:r>
            <a:r>
              <a:rPr lang="en-US" sz="1000" dirty="0" smtClean="0"/>
              <a:t>-1</a:t>
            </a:r>
            <a:r>
              <a:rPr lang="ru-RU" sz="1000" dirty="0" smtClean="0"/>
              <a:t>3 - </a:t>
            </a:r>
            <a:r>
              <a:rPr lang="ru-RU" sz="1000" dirty="0"/>
              <a:t>Замечания по качеству документов, </a:t>
            </a:r>
            <a:r>
              <a:rPr lang="ru-RU" sz="1000" dirty="0" smtClean="0"/>
              <a:t>доработка</a:t>
            </a:r>
            <a:endParaRPr lang="ru-RU" sz="1000" dirty="0"/>
          </a:p>
        </p:txBody>
      </p:sp>
      <p:sp>
        <p:nvSpPr>
          <p:cNvPr id="251" name="Rectangle 21"/>
          <p:cNvSpPr txBox="1">
            <a:spLocks/>
          </p:cNvSpPr>
          <p:nvPr/>
        </p:nvSpPr>
        <p:spPr>
          <a:xfrm>
            <a:off x="3850264" y="3881438"/>
            <a:ext cx="1035206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defRPr/>
            </a:pPr>
            <a:r>
              <a:rPr lang="en-US" sz="1000" dirty="0"/>
              <a:t>AM</a:t>
            </a:r>
            <a:r>
              <a:rPr lang="ru-RU" sz="1000" dirty="0" smtClean="0"/>
              <a:t>106.32</a:t>
            </a:r>
            <a:r>
              <a:rPr lang="en-US" sz="1000" dirty="0" smtClean="0"/>
              <a:t>-1</a:t>
            </a:r>
            <a:r>
              <a:rPr lang="ru-RU" sz="1000" dirty="0" smtClean="0"/>
              <a:t>3 – </a:t>
            </a:r>
            <a:r>
              <a:rPr lang="ru-RU" sz="1000" dirty="0">
                <a:solidFill>
                  <a:schemeClr val="dk1"/>
                </a:solidFill>
              </a:rPr>
              <a:t>Простой у исполнителя, связанный с </a:t>
            </a:r>
            <a:r>
              <a:rPr lang="ru-RU" sz="1000" dirty="0" smtClean="0">
                <a:solidFill>
                  <a:schemeClr val="dk1"/>
                </a:solidFill>
              </a:rPr>
              <a:t>отпуском ответ-ственного сотрудника</a:t>
            </a:r>
            <a:endParaRPr lang="en-US" sz="1000" dirty="0"/>
          </a:p>
        </p:txBody>
      </p:sp>
      <p:grpSp>
        <p:nvGrpSpPr>
          <p:cNvPr id="252" name="Group 18"/>
          <p:cNvGrpSpPr>
            <a:grpSpLocks/>
          </p:cNvGrpSpPr>
          <p:nvPr/>
        </p:nvGrpSpPr>
        <p:grpSpPr bwMode="auto">
          <a:xfrm>
            <a:off x="4955484" y="1735138"/>
            <a:ext cx="900168" cy="327026"/>
            <a:chOff x="915" y="824"/>
            <a:chExt cx="2686" cy="206"/>
          </a:xfrm>
        </p:grpSpPr>
        <p:cxnSp>
          <p:nvCxnSpPr>
            <p:cNvPr id="253" name="AutoShape 249"/>
            <p:cNvCxnSpPr>
              <a:cxnSpLocks noChangeShapeType="1"/>
              <a:stCxn id="254" idx="4"/>
              <a:endCxn id="25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54" name="AutoShape 250"/>
            <p:cNvSpPr>
              <a:spLocks noChangeArrowheads="1"/>
            </p:cNvSpPr>
            <p:nvPr/>
          </p:nvSpPr>
          <p:spPr bwMode="auto">
            <a:xfrm>
              <a:off x="915" y="824"/>
              <a:ext cx="2686" cy="20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/>
                <a:t>Корневая причина</a:t>
              </a:r>
            </a:p>
          </p:txBody>
        </p:sp>
      </p:grpSp>
      <p:sp>
        <p:nvSpPr>
          <p:cNvPr id="255" name="Rectangle 21"/>
          <p:cNvSpPr txBox="1">
            <a:spLocks/>
          </p:cNvSpPr>
          <p:nvPr/>
        </p:nvSpPr>
        <p:spPr>
          <a:xfrm>
            <a:off x="4955484" y="5915025"/>
            <a:ext cx="90016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 smtClean="0"/>
              <a:t>…</a:t>
            </a:r>
            <a:endParaRPr lang="en-US" sz="1000" dirty="0"/>
          </a:p>
        </p:txBody>
      </p:sp>
      <p:sp>
        <p:nvSpPr>
          <p:cNvPr id="256" name="Rectangle 21"/>
          <p:cNvSpPr txBox="1">
            <a:spLocks/>
          </p:cNvSpPr>
          <p:nvPr/>
        </p:nvSpPr>
        <p:spPr>
          <a:xfrm>
            <a:off x="4955484" y="2309813"/>
            <a:ext cx="9001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 smtClean="0"/>
              <a:t>Нет понимания необходимого уровня качества/состава документов</a:t>
            </a:r>
            <a:endParaRPr lang="en-US" sz="1000" dirty="0"/>
          </a:p>
        </p:txBody>
      </p:sp>
      <p:sp>
        <p:nvSpPr>
          <p:cNvPr id="257" name="Rectangle 21"/>
          <p:cNvSpPr txBox="1">
            <a:spLocks/>
          </p:cNvSpPr>
          <p:nvPr/>
        </p:nvSpPr>
        <p:spPr>
          <a:xfrm>
            <a:off x="4955484" y="3881438"/>
            <a:ext cx="9001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 smtClean="0"/>
              <a:t>Нехватка сотру-дников</a:t>
            </a:r>
            <a:endParaRPr lang="en-US" sz="1000" dirty="0"/>
          </a:p>
        </p:txBody>
      </p:sp>
      <p:grpSp>
        <p:nvGrpSpPr>
          <p:cNvPr id="258" name="Group 18"/>
          <p:cNvGrpSpPr>
            <a:grpSpLocks/>
          </p:cNvGrpSpPr>
          <p:nvPr/>
        </p:nvGrpSpPr>
        <p:grpSpPr bwMode="auto">
          <a:xfrm>
            <a:off x="7034077" y="1736725"/>
            <a:ext cx="604892" cy="326485"/>
            <a:chOff x="915" y="917"/>
            <a:chExt cx="2686" cy="113"/>
          </a:xfrm>
        </p:grpSpPr>
        <p:cxnSp>
          <p:nvCxnSpPr>
            <p:cNvPr id="259" name="AutoShape 249"/>
            <p:cNvCxnSpPr>
              <a:cxnSpLocks noChangeShapeType="1"/>
              <a:stCxn id="260" idx="4"/>
              <a:endCxn id="260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0" name="AutoShape 250"/>
            <p:cNvSpPr>
              <a:spLocks noChangeArrowheads="1"/>
            </p:cNvSpPr>
            <p:nvPr/>
          </p:nvSpPr>
          <p:spPr bwMode="auto">
            <a:xfrm>
              <a:off x="915" y="917"/>
              <a:ext cx="2686" cy="11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/>
                <a:t>Испол</a:t>
              </a:r>
              <a:r>
                <a:rPr lang="en-US" sz="1000" b="1" dirty="0" smtClean="0"/>
                <a:t>-</a:t>
              </a:r>
              <a:r>
                <a:rPr lang="ru-RU" sz="1000" b="1" dirty="0" smtClean="0"/>
                <a:t>нитель</a:t>
              </a:r>
              <a:endParaRPr lang="ru-RU" sz="1000" b="1" dirty="0"/>
            </a:p>
          </p:txBody>
        </p:sp>
      </p:grpSp>
      <p:sp>
        <p:nvSpPr>
          <p:cNvPr id="261" name="Rectangle 21"/>
          <p:cNvSpPr txBox="1">
            <a:spLocks/>
          </p:cNvSpPr>
          <p:nvPr/>
        </p:nvSpPr>
        <p:spPr>
          <a:xfrm>
            <a:off x="7034077" y="5915025"/>
            <a:ext cx="75605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 smtClean="0"/>
              <a:t>…</a:t>
            </a:r>
            <a:endParaRPr lang="en-US" sz="1000" dirty="0"/>
          </a:p>
        </p:txBody>
      </p:sp>
      <p:sp>
        <p:nvSpPr>
          <p:cNvPr id="262" name="Rectangle 21"/>
          <p:cNvSpPr txBox="1">
            <a:spLocks/>
          </p:cNvSpPr>
          <p:nvPr/>
        </p:nvSpPr>
        <p:spPr>
          <a:xfrm>
            <a:off x="7034077" y="2309813"/>
            <a:ext cx="75605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 smtClean="0"/>
              <a:t>…</a:t>
            </a:r>
            <a:endParaRPr lang="en-US" sz="1000" dirty="0"/>
          </a:p>
        </p:txBody>
      </p:sp>
      <p:sp>
        <p:nvSpPr>
          <p:cNvPr id="263" name="Rectangle 21"/>
          <p:cNvSpPr txBox="1">
            <a:spLocks/>
          </p:cNvSpPr>
          <p:nvPr/>
        </p:nvSpPr>
        <p:spPr>
          <a:xfrm>
            <a:off x="7034077" y="3881438"/>
            <a:ext cx="75605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 smtClean="0"/>
              <a:t>…</a:t>
            </a:r>
            <a:endParaRPr lang="en-US" sz="1000" dirty="0"/>
          </a:p>
        </p:txBody>
      </p:sp>
      <p:sp>
        <p:nvSpPr>
          <p:cNvPr id="264" name="Rectangle 21"/>
          <p:cNvSpPr txBox="1">
            <a:spLocks/>
          </p:cNvSpPr>
          <p:nvPr/>
        </p:nvSpPr>
        <p:spPr>
          <a:xfrm>
            <a:off x="7721920" y="5927725"/>
            <a:ext cx="50910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dirty="0" smtClean="0"/>
              <a:t>…</a:t>
            </a:r>
            <a:endParaRPr lang="en-US" sz="1000" dirty="0"/>
          </a:p>
        </p:txBody>
      </p:sp>
      <p:grpSp>
        <p:nvGrpSpPr>
          <p:cNvPr id="265" name="Group 18"/>
          <p:cNvGrpSpPr>
            <a:grpSpLocks/>
          </p:cNvGrpSpPr>
          <p:nvPr/>
        </p:nvGrpSpPr>
        <p:grpSpPr bwMode="auto">
          <a:xfrm>
            <a:off x="7721920" y="1889125"/>
            <a:ext cx="509105" cy="173355"/>
            <a:chOff x="915" y="970"/>
            <a:chExt cx="2686" cy="60"/>
          </a:xfrm>
        </p:grpSpPr>
        <p:cxnSp>
          <p:nvCxnSpPr>
            <p:cNvPr id="266" name="AutoShape 249"/>
            <p:cNvCxnSpPr>
              <a:cxnSpLocks noChangeShapeType="1"/>
              <a:stCxn id="267" idx="4"/>
              <a:endCxn id="26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67" name="AutoShape 250"/>
            <p:cNvSpPr>
              <a:spLocks noChangeArrowheads="1"/>
            </p:cNvSpPr>
            <p:nvPr/>
          </p:nvSpPr>
          <p:spPr bwMode="auto">
            <a:xfrm>
              <a:off x="915" y="970"/>
              <a:ext cx="2686" cy="6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/>
                <a:t>Срок</a:t>
              </a:r>
              <a:endParaRPr lang="ru-RU" sz="1000" b="1" dirty="0"/>
            </a:p>
          </p:txBody>
        </p:sp>
      </p:grpSp>
      <p:sp>
        <p:nvSpPr>
          <p:cNvPr id="268" name="Rectangle 21"/>
          <p:cNvSpPr txBox="1">
            <a:spLocks/>
          </p:cNvSpPr>
          <p:nvPr/>
        </p:nvSpPr>
        <p:spPr>
          <a:xfrm>
            <a:off x="7721920" y="2309813"/>
            <a:ext cx="50910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dirty="0" smtClean="0"/>
              <a:t>…</a:t>
            </a:r>
            <a:endParaRPr lang="en-US" sz="1000" dirty="0"/>
          </a:p>
        </p:txBody>
      </p:sp>
      <p:sp>
        <p:nvSpPr>
          <p:cNvPr id="269" name="Rectangle 21"/>
          <p:cNvSpPr txBox="1">
            <a:spLocks/>
          </p:cNvSpPr>
          <p:nvPr/>
        </p:nvSpPr>
        <p:spPr>
          <a:xfrm>
            <a:off x="7721920" y="3881438"/>
            <a:ext cx="50910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dirty="0" smtClean="0"/>
              <a:t>…</a:t>
            </a:r>
            <a:endParaRPr lang="en-US" sz="1000" dirty="0"/>
          </a:p>
        </p:txBody>
      </p:sp>
      <p:grpSp>
        <p:nvGrpSpPr>
          <p:cNvPr id="270" name="McK Moon"/>
          <p:cNvGrpSpPr>
            <a:grpSpLocks noChangeAspect="1"/>
          </p:cNvGrpSpPr>
          <p:nvPr>
            <p:custDataLst>
              <p:tags r:id="rId37"/>
            </p:custDataLst>
          </p:nvPr>
        </p:nvGrpSpPr>
        <p:grpSpPr bwMode="auto">
          <a:xfrm>
            <a:off x="8407082" y="3881438"/>
            <a:ext cx="254000" cy="254000"/>
            <a:chOff x="1600" y="1600"/>
            <a:chExt cx="160" cy="160"/>
          </a:xfrm>
        </p:grpSpPr>
        <p:sp>
          <p:nvSpPr>
            <p:cNvPr id="271" name="Oval 90"/>
            <p:cNvSpPr>
              <a:spLocks noChangeAspect="1"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72" name="Arc 91"/>
            <p:cNvSpPr>
              <a:spLocks noChangeAspect="1"/>
            </p:cNvSpPr>
            <p:nvPr>
              <p:custDataLst>
                <p:tags r:id="rId63"/>
              </p:custDataLst>
            </p:nvPr>
          </p:nvSpPr>
          <p:spPr bwMode="black">
            <a:xfrm>
              <a:off x="1600" y="1600"/>
              <a:ext cx="160" cy="160"/>
            </a:xfrm>
            <a:prstGeom prst="arc">
              <a:avLst>
                <a:gd name="adj1" fmla="val 16200000"/>
                <a:gd name="adj2" fmla="val 5445848"/>
              </a:avLst>
            </a:prstGeom>
            <a:solidFill>
              <a:schemeClr val="accent4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73" name="TextBox 272"/>
          <p:cNvSpPr txBox="1"/>
          <p:nvPr/>
        </p:nvSpPr>
        <p:spPr>
          <a:xfrm>
            <a:off x="2693112" y="1025525"/>
            <a:ext cx="11066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ru-RU" sz="900" b="1" dirty="0" smtClean="0"/>
              <a:t>Поставлена задача</a:t>
            </a:r>
            <a:endParaRPr lang="ru-RU" sz="900" b="1" dirty="0"/>
          </a:p>
        </p:txBody>
      </p:sp>
      <p:sp>
        <p:nvSpPr>
          <p:cNvPr id="274" name="TextBox 273"/>
          <p:cNvSpPr txBox="1"/>
          <p:nvPr/>
        </p:nvSpPr>
        <p:spPr>
          <a:xfrm>
            <a:off x="6133383" y="1025525"/>
            <a:ext cx="75182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914400">
              <a:defRPr sz="900" b="1"/>
            </a:lvl1pPr>
          </a:lstStyle>
          <a:p>
            <a:r>
              <a:rPr lang="ru-RU" dirty="0" smtClean="0"/>
              <a:t>Реализовано</a:t>
            </a:r>
            <a:endParaRPr lang="ru-RU" dirty="0"/>
          </a:p>
        </p:txBody>
      </p:sp>
      <p:sp>
        <p:nvSpPr>
          <p:cNvPr id="275" name="TextBox 274"/>
          <p:cNvSpPr txBox="1"/>
          <p:nvPr/>
        </p:nvSpPr>
        <p:spPr>
          <a:xfrm>
            <a:off x="4226638" y="1025525"/>
            <a:ext cx="137598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914400">
              <a:defRPr sz="900" b="1"/>
            </a:lvl1pPr>
          </a:lstStyle>
          <a:p>
            <a:r>
              <a:rPr lang="ru-RU" dirty="0"/>
              <a:t>В процессе реализации</a:t>
            </a:r>
          </a:p>
        </p:txBody>
      </p:sp>
      <p:sp>
        <p:nvSpPr>
          <p:cNvPr id="276" name="TextBox 275"/>
          <p:cNvSpPr txBox="1"/>
          <p:nvPr/>
        </p:nvSpPr>
        <p:spPr>
          <a:xfrm>
            <a:off x="7417865" y="1025525"/>
            <a:ext cx="142081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914400">
              <a:defRPr sz="900" b="1"/>
            </a:lvl1pPr>
          </a:lstStyle>
          <a:p>
            <a:r>
              <a:rPr lang="ru-RU" dirty="0" smtClean="0"/>
              <a:t>Принято руководителем</a:t>
            </a:r>
            <a:endParaRPr lang="ru-RU" dirty="0"/>
          </a:p>
        </p:txBody>
      </p:sp>
      <p:grpSp>
        <p:nvGrpSpPr>
          <p:cNvPr id="277" name="Group 18"/>
          <p:cNvGrpSpPr>
            <a:grpSpLocks/>
          </p:cNvGrpSpPr>
          <p:nvPr/>
        </p:nvGrpSpPr>
        <p:grpSpPr bwMode="auto">
          <a:xfrm>
            <a:off x="5925665" y="1735140"/>
            <a:ext cx="1035161" cy="327026"/>
            <a:chOff x="915" y="824"/>
            <a:chExt cx="2686" cy="206"/>
          </a:xfrm>
        </p:grpSpPr>
        <p:cxnSp>
          <p:nvCxnSpPr>
            <p:cNvPr id="278" name="AutoShape 249"/>
            <p:cNvCxnSpPr>
              <a:cxnSpLocks noChangeShapeType="1"/>
              <a:stCxn id="279" idx="4"/>
              <a:endCxn id="279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79" name="AutoShape 250"/>
            <p:cNvSpPr>
              <a:spLocks noChangeArrowheads="1"/>
            </p:cNvSpPr>
            <p:nvPr/>
          </p:nvSpPr>
          <p:spPr bwMode="auto">
            <a:xfrm>
              <a:off x="915" y="824"/>
              <a:ext cx="2686" cy="20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/>
                <a:t>Предлагаемые </a:t>
              </a:r>
              <a:r>
                <a:rPr lang="ru-RU" sz="1000" b="1" dirty="0"/>
                <a:t>решения</a:t>
              </a:r>
            </a:p>
          </p:txBody>
        </p:sp>
      </p:grpSp>
      <p:sp>
        <p:nvSpPr>
          <p:cNvPr id="280" name="Rectangle 21"/>
          <p:cNvSpPr txBox="1">
            <a:spLocks/>
          </p:cNvSpPr>
          <p:nvPr/>
        </p:nvSpPr>
        <p:spPr>
          <a:xfrm>
            <a:off x="5925666" y="2309813"/>
            <a:ext cx="1069162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 smtClean="0"/>
              <a:t>Разработать требования к качеству/составу документов</a:t>
            </a:r>
          </a:p>
          <a:p>
            <a:pPr lvl="1"/>
            <a:r>
              <a:rPr lang="ru-RU" sz="1000" dirty="0" smtClean="0"/>
              <a:t>Контроль соответствия требованиям</a:t>
            </a:r>
            <a:endParaRPr lang="en-US" sz="1000" dirty="0"/>
          </a:p>
        </p:txBody>
      </p:sp>
      <p:sp>
        <p:nvSpPr>
          <p:cNvPr id="281" name="Rectangle 21"/>
          <p:cNvSpPr txBox="1">
            <a:spLocks/>
          </p:cNvSpPr>
          <p:nvPr/>
        </p:nvSpPr>
        <p:spPr>
          <a:xfrm>
            <a:off x="5925665" y="3881438"/>
            <a:ext cx="1035161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tabLst>
                <a:tab pos="82550" algn="l"/>
              </a:tabLst>
              <a:defRPr/>
            </a:pPr>
            <a:r>
              <a:rPr lang="ru-RU" sz="1000" dirty="0" smtClean="0">
                <a:solidFill>
                  <a:schemeClr val="dk1"/>
                </a:solidFill>
              </a:rPr>
              <a:t>Назначение </a:t>
            </a:r>
            <a:r>
              <a:rPr lang="ru-RU" sz="1000" dirty="0">
                <a:solidFill>
                  <a:schemeClr val="dk1"/>
                </a:solidFill>
              </a:rPr>
              <a:t>по </a:t>
            </a:r>
            <a:r>
              <a:rPr lang="ru-RU" sz="1000" dirty="0" smtClean="0">
                <a:solidFill>
                  <a:schemeClr val="dk1"/>
                </a:solidFill>
              </a:rPr>
              <a:t>организации заме-</a:t>
            </a:r>
            <a:r>
              <a:rPr lang="ru-RU" sz="1000" dirty="0" err="1" smtClean="0">
                <a:solidFill>
                  <a:schemeClr val="dk1"/>
                </a:solidFill>
              </a:rPr>
              <a:t>щающего</a:t>
            </a:r>
            <a:r>
              <a:rPr lang="ru-RU" sz="1000" dirty="0" smtClean="0">
                <a:solidFill>
                  <a:schemeClr val="dk1"/>
                </a:solidFill>
              </a:rPr>
              <a:t> сотрудника</a:t>
            </a:r>
          </a:p>
          <a:p>
            <a:pPr lvl="1" defTabSz="914400" fontAlgn="auto">
              <a:spcBef>
                <a:spcPts val="0"/>
              </a:spcBef>
              <a:spcAft>
                <a:spcPts val="0"/>
              </a:spcAft>
              <a:buClrTx/>
              <a:tabLst>
                <a:tab pos="82550" algn="l"/>
              </a:tabLst>
              <a:defRPr/>
            </a:pPr>
            <a:r>
              <a:rPr lang="ru-RU" sz="1000" dirty="0" smtClean="0">
                <a:solidFill>
                  <a:schemeClr val="dk1"/>
                </a:solidFill>
              </a:rPr>
              <a:t>Запуск "цепочки помощи"</a:t>
            </a:r>
            <a:endParaRPr lang="ru-RU" sz="1000" dirty="0">
              <a:solidFill>
                <a:schemeClr val="dk1"/>
              </a:solidFill>
            </a:endParaRPr>
          </a:p>
        </p:txBody>
      </p:sp>
      <p:sp>
        <p:nvSpPr>
          <p:cNvPr id="282" name="Rectangle 21"/>
          <p:cNvSpPr txBox="1">
            <a:spLocks/>
          </p:cNvSpPr>
          <p:nvPr/>
        </p:nvSpPr>
        <p:spPr>
          <a:xfrm>
            <a:off x="5925666" y="5915025"/>
            <a:ext cx="900168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 smtClean="0"/>
              <a:t>…</a:t>
            </a:r>
            <a:endParaRPr lang="en-US" sz="1000" dirty="0"/>
          </a:p>
        </p:txBody>
      </p:sp>
      <p:grpSp>
        <p:nvGrpSpPr>
          <p:cNvPr id="283" name="McK Moon"/>
          <p:cNvGrpSpPr>
            <a:grpSpLocks noChangeAspect="1"/>
          </p:cNvGrpSpPr>
          <p:nvPr>
            <p:custDataLst>
              <p:tags r:id="rId38"/>
            </p:custDataLst>
          </p:nvPr>
        </p:nvGrpSpPr>
        <p:grpSpPr bwMode="auto">
          <a:xfrm>
            <a:off x="3893841" y="990600"/>
            <a:ext cx="209624" cy="209624"/>
            <a:chOff x="1600" y="1600"/>
            <a:chExt cx="160" cy="160"/>
          </a:xfrm>
        </p:grpSpPr>
        <p:sp>
          <p:nvSpPr>
            <p:cNvPr id="284" name="Oval 90"/>
            <p:cNvSpPr>
              <a:spLocks noChangeAspect="1"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5" name="Arc 91"/>
            <p:cNvSpPr>
              <a:spLocks noChangeAspect="1"/>
            </p:cNvSpPr>
            <p:nvPr>
              <p:custDataLst>
                <p:tags r:id="rId61"/>
              </p:custDataLst>
            </p:nvPr>
          </p:nvSpPr>
          <p:spPr bwMode="black">
            <a:xfrm>
              <a:off x="1600" y="1600"/>
              <a:ext cx="160" cy="16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4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86" name="McK Moon"/>
          <p:cNvGrpSpPr>
            <a:grpSpLocks noChangeAspect="1"/>
          </p:cNvGrpSpPr>
          <p:nvPr>
            <p:custDataLst>
              <p:tags r:id="rId39"/>
            </p:custDataLst>
          </p:nvPr>
        </p:nvGrpSpPr>
        <p:grpSpPr bwMode="auto">
          <a:xfrm>
            <a:off x="2360318" y="990600"/>
            <a:ext cx="209624" cy="209624"/>
            <a:chOff x="1600" y="1600"/>
            <a:chExt cx="160" cy="160"/>
          </a:xfrm>
        </p:grpSpPr>
        <p:sp>
          <p:nvSpPr>
            <p:cNvPr id="287" name="Oval 90"/>
            <p:cNvSpPr>
              <a:spLocks noChangeAspect="1"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88" name="Arc 91"/>
            <p:cNvSpPr>
              <a:spLocks noChangeAspect="1"/>
            </p:cNvSpPr>
            <p:nvPr>
              <p:custDataLst>
                <p:tags r:id="rId59"/>
              </p:custDataLst>
            </p:nvPr>
          </p:nvSpPr>
          <p:spPr bwMode="black">
            <a:xfrm>
              <a:off x="1600" y="1600"/>
              <a:ext cx="160" cy="160"/>
            </a:xfrm>
            <a:prstGeom prst="arc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89" name="McK Moon"/>
          <p:cNvGrpSpPr>
            <a:grpSpLocks noChangeAspect="1"/>
          </p:cNvGrpSpPr>
          <p:nvPr>
            <p:custDataLst>
              <p:tags r:id="rId40"/>
            </p:custDataLst>
          </p:nvPr>
        </p:nvGrpSpPr>
        <p:grpSpPr bwMode="auto">
          <a:xfrm>
            <a:off x="5800586" y="990600"/>
            <a:ext cx="209624" cy="209624"/>
            <a:chOff x="1600" y="1600"/>
            <a:chExt cx="160" cy="160"/>
          </a:xfrm>
        </p:grpSpPr>
        <p:sp>
          <p:nvSpPr>
            <p:cNvPr id="290" name="Oval 90"/>
            <p:cNvSpPr>
              <a:spLocks noChangeAspect="1"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1" name="Arc 91"/>
            <p:cNvSpPr>
              <a:spLocks noChangeAspect="1"/>
            </p:cNvSpPr>
            <p:nvPr>
              <p:custDataLst>
                <p:tags r:id="rId57"/>
              </p:custDataLst>
            </p:nvPr>
          </p:nvSpPr>
          <p:spPr bwMode="black">
            <a:xfrm>
              <a:off x="1600" y="1600"/>
              <a:ext cx="160" cy="16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chemeClr val="accent4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292" name="McK Moon"/>
          <p:cNvGrpSpPr>
            <a:grpSpLocks noChangeAspect="1"/>
          </p:cNvGrpSpPr>
          <p:nvPr>
            <p:custDataLst>
              <p:tags r:id="rId41"/>
            </p:custDataLst>
          </p:nvPr>
        </p:nvGrpSpPr>
        <p:grpSpPr bwMode="auto">
          <a:xfrm>
            <a:off x="7085068" y="990600"/>
            <a:ext cx="209624" cy="209624"/>
            <a:chOff x="1600" y="1600"/>
            <a:chExt cx="160" cy="160"/>
          </a:xfrm>
        </p:grpSpPr>
        <p:sp>
          <p:nvSpPr>
            <p:cNvPr id="293" name="Oval 90"/>
            <p:cNvSpPr>
              <a:spLocks noChangeAspect="1"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294" name="Arc 91"/>
            <p:cNvSpPr>
              <a:spLocks noChangeAspect="1"/>
            </p:cNvSpPr>
            <p:nvPr>
              <p:custDataLst>
                <p:tags r:id="rId55"/>
              </p:custDataLst>
            </p:nvPr>
          </p:nvSpPr>
          <p:spPr bwMode="black">
            <a:xfrm>
              <a:off x="1600" y="1600"/>
              <a:ext cx="160" cy="160"/>
            </a:xfrm>
            <a:prstGeom prst="arc">
              <a:avLst>
                <a:gd name="adj1" fmla="val 16200000"/>
                <a:gd name="adj2" fmla="val 16200000"/>
              </a:avLst>
            </a:prstGeom>
            <a:solidFill>
              <a:schemeClr val="accent4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130" name="Rectangle 36"/>
          <p:cNvSpPr txBox="1"/>
          <p:nvPr/>
        </p:nvSpPr>
        <p:spPr>
          <a:xfrm>
            <a:off x="2241699" y="2907765"/>
            <a:ext cx="133393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900" dirty="0" smtClean="0"/>
              <a:t>Цель шага процесса</a:t>
            </a:r>
          </a:p>
          <a:p>
            <a:r>
              <a:rPr lang="ru-RU" sz="900" dirty="0" smtClean="0"/>
              <a:t>(</a:t>
            </a:r>
            <a:r>
              <a:rPr lang="ru-RU" sz="900" dirty="0"/>
              <a:t>Е</a:t>
            </a:r>
            <a:r>
              <a:rPr lang="ru-RU" sz="900" dirty="0" smtClean="0"/>
              <a:t>сли определена)</a:t>
            </a:r>
            <a:endParaRPr lang="en-US" sz="900" dirty="0"/>
          </a:p>
        </p:txBody>
      </p:sp>
      <p:cxnSp>
        <p:nvCxnSpPr>
          <p:cNvPr id="131" name="Straight Connector 130"/>
          <p:cNvCxnSpPr/>
          <p:nvPr/>
        </p:nvCxnSpPr>
        <p:spPr>
          <a:xfrm>
            <a:off x="1979192" y="2977615"/>
            <a:ext cx="210990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Straight Connector 131"/>
          <p:cNvCxnSpPr/>
          <p:nvPr/>
        </p:nvCxnSpPr>
        <p:spPr>
          <a:xfrm>
            <a:off x="2050590" y="4536579"/>
            <a:ext cx="255298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/>
          <p:cNvCxnSpPr/>
          <p:nvPr/>
        </p:nvCxnSpPr>
        <p:spPr>
          <a:xfrm>
            <a:off x="2410764" y="4489450"/>
            <a:ext cx="255298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Connector 133"/>
          <p:cNvCxnSpPr/>
          <p:nvPr/>
        </p:nvCxnSpPr>
        <p:spPr>
          <a:xfrm>
            <a:off x="2416877" y="4076700"/>
            <a:ext cx="255298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Straight Connector 134"/>
          <p:cNvCxnSpPr/>
          <p:nvPr/>
        </p:nvCxnSpPr>
        <p:spPr>
          <a:xfrm>
            <a:off x="2050590" y="4028976"/>
            <a:ext cx="255298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2784475" y="4699000"/>
            <a:ext cx="255298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3" name="Group 186"/>
          <p:cNvGrpSpPr/>
          <p:nvPr>
            <p:custDataLst>
              <p:tags r:id="rId42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144" name="Freeform 187"/>
            <p:cNvSpPr/>
            <p:nvPr>
              <p:custDataLst>
                <p:tags r:id="rId52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6" name="Rectangle 25"/>
            <p:cNvSpPr txBox="1"/>
            <p:nvPr>
              <p:custDataLst>
                <p:tags r:id="rId53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Открытие и подготовка ПСР-проекта</a:t>
              </a:r>
              <a:endParaRPr lang="ru-RU" sz="700" b="1" dirty="0"/>
            </a:p>
          </p:txBody>
        </p:sp>
      </p:grpSp>
      <p:grpSp>
        <p:nvGrpSpPr>
          <p:cNvPr id="147" name="Group 189"/>
          <p:cNvGrpSpPr/>
          <p:nvPr>
            <p:custDataLst>
              <p:tags r:id="rId43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8" name="Freeform 190"/>
            <p:cNvSpPr/>
            <p:nvPr>
              <p:custDataLst>
                <p:tags r:id="rId50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9" name="Rectangle 25"/>
            <p:cNvSpPr txBox="1"/>
            <p:nvPr>
              <p:custDataLst>
                <p:tags r:id="rId51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150" name="Group 192"/>
          <p:cNvGrpSpPr/>
          <p:nvPr>
            <p:custDataLst>
              <p:tags r:id="rId44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51" name="Freeform 193"/>
            <p:cNvSpPr/>
            <p:nvPr>
              <p:custDataLst>
                <p:tags r:id="rId48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2" name="Rectangle 25"/>
            <p:cNvSpPr txBox="1"/>
            <p:nvPr>
              <p:custDataLst>
                <p:tags r:id="rId49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Диагностика и Целевое состояние</a:t>
              </a:r>
              <a:endParaRPr lang="en-US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3" name="Group 195"/>
          <p:cNvGrpSpPr/>
          <p:nvPr>
            <p:custDataLst>
              <p:tags r:id="rId45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54" name="Freeform 196"/>
            <p:cNvSpPr/>
            <p:nvPr>
              <p:custDataLst>
                <p:tags r:id="rId46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5" name="Rectangle 25"/>
            <p:cNvSpPr txBox="1"/>
            <p:nvPr>
              <p:custDataLst>
                <p:tags r:id="rId47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156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57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58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59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744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0" name="Object 5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2688488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68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330438"/>
            <a:ext cx="6681176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Карта целевого состояния </a:t>
            </a:r>
            <a:r>
              <a:rPr lang="ru-RU" dirty="0" smtClean="0"/>
              <a:t>процесса «……»</a:t>
            </a:r>
            <a:endParaRPr lang="en-US" dirty="0"/>
          </a:p>
        </p:txBody>
      </p:sp>
      <p:sp>
        <p:nvSpPr>
          <p:cNvPr id="175" name="McK 1. On-page tracker"/>
          <p:cNvSpPr>
            <a:spLocks noChangeArrowheads="1"/>
          </p:cNvSpPr>
          <p:nvPr/>
        </p:nvSpPr>
        <p:spPr bwMode="auto">
          <a:xfrm>
            <a:off x="1231900" y="26988"/>
            <a:ext cx="499111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+mn-lt"/>
              </a:rPr>
              <a:t>2.3 Построение идеального и целевого состояния процесса</a:t>
            </a:r>
            <a:endParaRPr lang="ru-RU" sz="140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70" name="McK 4. Footnote"/>
          <p:cNvSpPr txBox="1">
            <a:spLocks noChangeArrowheads="1"/>
          </p:cNvSpPr>
          <p:nvPr/>
        </p:nvSpPr>
        <p:spPr bwMode="auto">
          <a:xfrm>
            <a:off x="119063" y="6170324"/>
            <a:ext cx="8548687" cy="123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104775" indent="-104775" defTabSz="895350">
              <a:defRPr sz="1000" baseline="0"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sz="800" dirty="0" smtClean="0"/>
              <a:t>1. </a:t>
            </a:r>
            <a:r>
              <a:rPr lang="ru-RU" sz="800" dirty="0" smtClean="0"/>
              <a:t>Без учета Ростехнадзора, все измерения – в рабочих днях/часах/минутах</a:t>
            </a:r>
            <a:endParaRPr lang="ru-RU" sz="800" dirty="0"/>
          </a:p>
        </p:txBody>
      </p:sp>
      <p:sp>
        <p:nvSpPr>
          <p:cNvPr id="113" name="Rectangle 112"/>
          <p:cNvSpPr/>
          <p:nvPr/>
        </p:nvSpPr>
        <p:spPr>
          <a:xfrm>
            <a:off x="125411" y="1366030"/>
            <a:ext cx="8728443" cy="4762500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grpSp>
        <p:nvGrpSpPr>
          <p:cNvPr id="116" name="Group 115"/>
          <p:cNvGrpSpPr/>
          <p:nvPr/>
        </p:nvGrpSpPr>
        <p:grpSpPr>
          <a:xfrm>
            <a:off x="206903" y="1794708"/>
            <a:ext cx="8519193" cy="2526784"/>
            <a:chOff x="206903" y="1768332"/>
            <a:chExt cx="8519193" cy="2526784"/>
          </a:xfrm>
        </p:grpSpPr>
        <p:grpSp>
          <p:nvGrpSpPr>
            <p:cNvPr id="117" name="Group 116"/>
            <p:cNvGrpSpPr/>
            <p:nvPr/>
          </p:nvGrpSpPr>
          <p:grpSpPr>
            <a:xfrm>
              <a:off x="206903" y="1768332"/>
              <a:ext cx="4028632" cy="272561"/>
              <a:chOff x="176212" y="1362814"/>
              <a:chExt cx="4028632" cy="272561"/>
            </a:xfrm>
          </p:grpSpPr>
          <p:grpSp>
            <p:nvGrpSpPr>
              <p:cNvPr id="214" name="Group 213"/>
              <p:cNvGrpSpPr/>
              <p:nvPr/>
            </p:nvGrpSpPr>
            <p:grpSpPr>
              <a:xfrm>
                <a:off x="176212" y="1362814"/>
                <a:ext cx="4017720" cy="272561"/>
                <a:chOff x="176211" y="1362814"/>
                <a:chExt cx="8589720" cy="272561"/>
              </a:xfrm>
            </p:grpSpPr>
            <p:cxnSp>
              <p:nvCxnSpPr>
                <p:cNvPr id="217" name="Straight Connector 216"/>
                <p:cNvCxnSpPr/>
                <p:nvPr/>
              </p:nvCxnSpPr>
              <p:spPr>
                <a:xfrm>
                  <a:off x="176211" y="1362814"/>
                  <a:ext cx="8589720" cy="0"/>
                </a:xfrm>
                <a:prstGeom prst="line">
                  <a:avLst/>
                </a:prstGeom>
                <a:ln w="19050">
                  <a:gradFill flip="none" rotWithShape="1">
                    <a:gsLst>
                      <a:gs pos="76000">
                        <a:srgbClr val="91C1FE"/>
                      </a:gs>
                      <a:gs pos="21692">
                        <a:schemeClr val="tx2">
                          <a:lumMod val="25000"/>
                          <a:lumOff val="75000"/>
                        </a:schemeClr>
                      </a:gs>
                      <a:gs pos="0">
                        <a:schemeClr val="bg1"/>
                      </a:gs>
                      <a:gs pos="50000">
                        <a:schemeClr val="accent2">
                          <a:lumMod val="7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" name="Straight Connector 217"/>
                <p:cNvCxnSpPr/>
                <p:nvPr/>
              </p:nvCxnSpPr>
              <p:spPr>
                <a:xfrm>
                  <a:off x="176211" y="1635375"/>
                  <a:ext cx="8589720" cy="0"/>
                </a:xfrm>
                <a:prstGeom prst="line">
                  <a:avLst/>
                </a:prstGeom>
                <a:ln w="19050">
                  <a:gradFill flip="none" rotWithShape="1">
                    <a:gsLst>
                      <a:gs pos="76000">
                        <a:srgbClr val="91C1FE"/>
                      </a:gs>
                      <a:gs pos="21692">
                        <a:schemeClr val="tx2">
                          <a:lumMod val="25000"/>
                          <a:lumOff val="75000"/>
                        </a:schemeClr>
                      </a:gs>
                      <a:gs pos="0">
                        <a:schemeClr val="bg1"/>
                      </a:gs>
                      <a:gs pos="50000">
                        <a:schemeClr val="accent2">
                          <a:lumMod val="75000"/>
                        </a:schemeClr>
                      </a:gs>
                      <a:gs pos="100000">
                        <a:schemeClr val="accent1">
                          <a:shade val="100000"/>
                          <a:satMod val="115000"/>
                        </a:schemeClr>
                      </a:gs>
                    </a:gsLst>
                    <a:lin ang="0" scaled="1"/>
                    <a:tileRect/>
                  </a:gra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15" name="Rectangle 41"/>
              <p:cNvSpPr txBox="1"/>
              <p:nvPr/>
            </p:nvSpPr>
            <p:spPr>
              <a:xfrm>
                <a:off x="268744" y="1431376"/>
                <a:ext cx="1217436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ru-RU" sz="1000" b="1" dirty="0">
                    <a:solidFill>
                      <a:schemeClr val="accent6">
                        <a:lumMod val="75000"/>
                      </a:schemeClr>
                    </a:solidFill>
                  </a:rPr>
                  <a:t>Как </a:t>
                </a:r>
                <a:r>
                  <a:rPr lang="ru-RU" sz="1000" b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будет</a:t>
                </a:r>
                <a:endParaRPr lang="ru-RU" sz="1000" b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216" name="TextBox 215"/>
              <p:cNvSpPr txBox="1"/>
              <p:nvPr/>
            </p:nvSpPr>
            <p:spPr>
              <a:xfrm>
                <a:off x="1909514" y="1432351"/>
                <a:ext cx="2295330" cy="1538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defPPr>
                  <a:defRPr lang="en-US"/>
                </a:defPPr>
                <a:lvl1pPr marL="0" lvl="0" indent="0" defTabSz="895350" eaLnBrk="1" hangingPunct="1">
                  <a:buClr>
                    <a:schemeClr val="tx2"/>
                  </a:buClr>
                  <a:defRPr sz="1000" b="1"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en-US" dirty="0"/>
                  <a:t>min</a:t>
                </a:r>
                <a:r>
                  <a:rPr lang="ru-RU" dirty="0"/>
                  <a:t> – </a:t>
                </a:r>
                <a:r>
                  <a:rPr lang="en-US" dirty="0" smtClean="0"/>
                  <a:t>32</a:t>
                </a:r>
                <a:r>
                  <a:rPr lang="ru-RU" baseline="30000" dirty="0"/>
                  <a:t>1</a:t>
                </a:r>
                <a:r>
                  <a:rPr lang="ru-RU" dirty="0" smtClean="0"/>
                  <a:t>,</a:t>
                </a:r>
                <a:r>
                  <a:rPr lang="en-US" dirty="0"/>
                  <a:t>max</a:t>
                </a:r>
                <a:r>
                  <a:rPr lang="ru-RU" dirty="0"/>
                  <a:t> – </a:t>
                </a:r>
                <a:r>
                  <a:rPr lang="en-US" dirty="0"/>
                  <a:t>6</a:t>
                </a:r>
                <a:r>
                  <a:rPr lang="ru-RU" dirty="0"/>
                  <a:t>2</a:t>
                </a:r>
              </a:p>
            </p:txBody>
          </p:sp>
        </p:grpSp>
        <p:grpSp>
          <p:nvGrpSpPr>
            <p:cNvPr id="118" name="Group 117"/>
            <p:cNvGrpSpPr/>
            <p:nvPr/>
          </p:nvGrpSpPr>
          <p:grpSpPr>
            <a:xfrm>
              <a:off x="253169" y="2132458"/>
              <a:ext cx="8472927" cy="2162658"/>
              <a:chOff x="299435" y="2191434"/>
              <a:chExt cx="8472927" cy="2162658"/>
            </a:xfrm>
          </p:grpSpPr>
          <p:sp>
            <p:nvSpPr>
              <p:cNvPr id="119" name="Rectangle 118"/>
              <p:cNvSpPr/>
              <p:nvPr/>
            </p:nvSpPr>
            <p:spPr>
              <a:xfrm>
                <a:off x="299435" y="2191434"/>
                <a:ext cx="1318590" cy="216265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Rectangle 63"/>
              <p:cNvSpPr txBox="1"/>
              <p:nvPr/>
            </p:nvSpPr>
            <p:spPr>
              <a:xfrm>
                <a:off x="355982" y="2615813"/>
                <a:ext cx="1216884" cy="173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ru-RU" sz="1000" i="1" dirty="0" smtClean="0"/>
                  <a:t>…</a:t>
                </a:r>
                <a:endParaRPr lang="ru-RU" sz="1000" i="1" dirty="0"/>
              </a:p>
            </p:txBody>
          </p:sp>
          <p:sp>
            <p:nvSpPr>
              <p:cNvPr id="121" name="Rectangle 120"/>
              <p:cNvSpPr/>
              <p:nvPr/>
            </p:nvSpPr>
            <p:spPr>
              <a:xfrm>
                <a:off x="299435" y="3057463"/>
                <a:ext cx="1318590" cy="1296629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000" dirty="0">
                    <a:solidFill>
                      <a:schemeClr val="tx1"/>
                    </a:solidFill>
                  </a:rPr>
                  <a:t>Создание проекта решения о применении</a:t>
                </a:r>
              </a:p>
              <a:p>
                <a:r>
                  <a:rPr lang="ru-RU" sz="1000" dirty="0">
                    <a:solidFill>
                      <a:schemeClr val="tx1"/>
                    </a:solidFill>
                  </a:rPr>
                  <a:t>ЗАО </a:t>
                </a:r>
                <a:r>
                  <a:rPr lang="ru-RU" sz="1000" dirty="0" smtClean="0">
                    <a:solidFill>
                      <a:schemeClr val="tx1"/>
                    </a:solidFill>
                  </a:rPr>
                  <a:t>"АЭМ-технологии"</a:t>
                </a:r>
                <a:endParaRPr lang="ru-RU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Right Arrow 121"/>
              <p:cNvSpPr>
                <a:spLocks/>
              </p:cNvSpPr>
              <p:nvPr/>
            </p:nvSpPr>
            <p:spPr>
              <a:xfrm>
                <a:off x="1710488" y="3518652"/>
                <a:ext cx="263538" cy="374250"/>
              </a:xfrm>
              <a:prstGeom prst="rightArrow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Rectangle 41"/>
              <p:cNvSpPr txBox="1">
                <a:spLocks/>
              </p:cNvSpPr>
              <p:nvPr/>
            </p:nvSpPr>
            <p:spPr>
              <a:xfrm>
                <a:off x="299435" y="2191434"/>
                <a:ext cx="1318590" cy="37121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2000" tIns="36000" rIns="36000" bIns="3600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ru-RU" sz="1000" b="1" dirty="0"/>
                  <a:t>0</a:t>
                </a:r>
                <a:r>
                  <a:rPr lang="ru-RU" sz="1000" b="1" dirty="0" smtClean="0"/>
                  <a:t> </a:t>
                </a:r>
                <a:r>
                  <a:rPr lang="ru-RU" sz="1000" b="1" dirty="0"/>
                  <a:t>шаг - </a:t>
                </a:r>
                <a:r>
                  <a:rPr lang="ru-RU" sz="1000" b="1" dirty="0" smtClean="0"/>
                  <a:t>… дней</a:t>
                </a:r>
                <a:endParaRPr lang="ru-RU" sz="1000" b="1" dirty="0"/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299435" y="2191434"/>
                <a:ext cx="1318590" cy="216265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8" name="Rectangle 63"/>
              <p:cNvSpPr txBox="1"/>
              <p:nvPr/>
            </p:nvSpPr>
            <p:spPr>
              <a:xfrm>
                <a:off x="355982" y="2615813"/>
                <a:ext cx="1216884" cy="173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ru-RU" sz="1000" i="1" dirty="0" smtClean="0"/>
                  <a:t>…</a:t>
                </a:r>
                <a:endParaRPr lang="ru-RU" sz="1000" i="1" dirty="0"/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299435" y="3057463"/>
                <a:ext cx="1318590" cy="1296629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000" dirty="0">
                    <a:solidFill>
                      <a:schemeClr val="tx1"/>
                    </a:solidFill>
                  </a:rPr>
                  <a:t>Создание проекта решения о применении</a:t>
                </a:r>
              </a:p>
              <a:p>
                <a:r>
                  <a:rPr lang="ru-RU" sz="1000" dirty="0">
                    <a:solidFill>
                      <a:schemeClr val="tx1"/>
                    </a:solidFill>
                  </a:rPr>
                  <a:t>ЗАО </a:t>
                </a:r>
                <a:r>
                  <a:rPr lang="ru-RU" sz="1000" dirty="0" smtClean="0">
                    <a:solidFill>
                      <a:schemeClr val="tx1"/>
                    </a:solidFill>
                  </a:rPr>
                  <a:t>"АЭМ-технологии"</a:t>
                </a:r>
                <a:endParaRPr lang="ru-RU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1" name="Right Arrow 130"/>
              <p:cNvSpPr>
                <a:spLocks/>
              </p:cNvSpPr>
              <p:nvPr/>
            </p:nvSpPr>
            <p:spPr>
              <a:xfrm>
                <a:off x="1710488" y="3518652"/>
                <a:ext cx="263538" cy="374250"/>
              </a:xfrm>
              <a:prstGeom prst="rightArrow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3" name="Rectangle 41"/>
              <p:cNvSpPr txBox="1">
                <a:spLocks/>
              </p:cNvSpPr>
              <p:nvPr/>
            </p:nvSpPr>
            <p:spPr>
              <a:xfrm>
                <a:off x="299435" y="2191434"/>
                <a:ext cx="1318590" cy="42437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2000" tIns="36000" rIns="36000" bIns="3600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ru-RU" sz="1000" b="1" dirty="0"/>
                  <a:t>0</a:t>
                </a:r>
                <a:r>
                  <a:rPr lang="ru-RU" sz="1000" b="1" dirty="0" smtClean="0"/>
                  <a:t> </a:t>
                </a:r>
                <a:r>
                  <a:rPr lang="ru-RU" sz="1000" b="1" dirty="0"/>
                  <a:t>шаг - </a:t>
                </a:r>
                <a:r>
                  <a:rPr lang="ru-RU" sz="1000" b="1" dirty="0" smtClean="0"/>
                  <a:t>… дней</a:t>
                </a:r>
                <a:endParaRPr lang="ru-RU" sz="1000" b="1" dirty="0"/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2066386" y="2191434"/>
                <a:ext cx="1318590" cy="216265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39" name="Rectangle 63"/>
              <p:cNvSpPr txBox="1"/>
              <p:nvPr/>
            </p:nvSpPr>
            <p:spPr>
              <a:xfrm>
                <a:off x="2122933" y="2615813"/>
                <a:ext cx="1216884" cy="173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ru-RU" sz="1000" i="1" dirty="0" smtClean="0"/>
                  <a:t>…</a:t>
                </a:r>
                <a:endParaRPr lang="ru-RU" sz="1000" i="1" dirty="0"/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2066386" y="3057463"/>
                <a:ext cx="1318590" cy="1296629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000" dirty="0">
                    <a:solidFill>
                      <a:schemeClr val="tx1"/>
                    </a:solidFill>
                  </a:rPr>
                  <a:t>Согласование </a:t>
                </a:r>
                <a:br>
                  <a:rPr lang="ru-RU" sz="1000" dirty="0">
                    <a:solidFill>
                      <a:schemeClr val="tx1"/>
                    </a:solidFill>
                  </a:rPr>
                </a:br>
                <a:r>
                  <a:rPr lang="ru-RU" sz="1000" dirty="0">
                    <a:solidFill>
                      <a:schemeClr val="tx1"/>
                    </a:solidFill>
                  </a:rPr>
                  <a:t>с ГМО,</a:t>
                </a:r>
              </a:p>
              <a:p>
                <a:r>
                  <a:rPr lang="ru-RU" sz="1000" dirty="0" smtClean="0">
                    <a:solidFill>
                      <a:schemeClr val="tx1"/>
                    </a:solidFill>
                  </a:rPr>
                  <a:t>Генконс</a:t>
                </a:r>
                <a:r>
                  <a:rPr lang="en-US" sz="1000" dirty="0" smtClean="0">
                    <a:solidFill>
                      <a:schemeClr val="tx1"/>
                    </a:solidFill>
                  </a:rPr>
                  <a:t>-</a:t>
                </a:r>
                <a:r>
                  <a:rPr lang="ru-RU" sz="1000" dirty="0" smtClean="0">
                    <a:solidFill>
                      <a:schemeClr val="tx1"/>
                    </a:solidFill>
                  </a:rPr>
                  <a:t>трукторами </a:t>
                </a:r>
                <a:r>
                  <a:rPr lang="ru-RU" sz="1000" dirty="0">
                    <a:solidFill>
                      <a:schemeClr val="tx1"/>
                    </a:solidFill>
                  </a:rPr>
                  <a:t/>
                </a:r>
                <a:br>
                  <a:rPr lang="ru-RU" sz="1000" dirty="0">
                    <a:solidFill>
                      <a:schemeClr val="tx1"/>
                    </a:solidFill>
                  </a:rPr>
                </a:br>
                <a:r>
                  <a:rPr lang="ru-RU" sz="1000" dirty="0">
                    <a:solidFill>
                      <a:schemeClr val="tx1"/>
                    </a:solidFill>
                  </a:rPr>
                  <a:t>и АЭС ЦА КРЭА</a:t>
                </a:r>
              </a:p>
            </p:txBody>
          </p:sp>
          <p:sp>
            <p:nvSpPr>
              <p:cNvPr id="171" name="Right Arrow 170"/>
              <p:cNvSpPr>
                <a:spLocks/>
              </p:cNvSpPr>
              <p:nvPr/>
            </p:nvSpPr>
            <p:spPr>
              <a:xfrm>
                <a:off x="3477439" y="3518652"/>
                <a:ext cx="263538" cy="374250"/>
              </a:xfrm>
              <a:prstGeom prst="rightArrow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3" name="Rectangle 41"/>
              <p:cNvSpPr txBox="1">
                <a:spLocks/>
              </p:cNvSpPr>
              <p:nvPr/>
            </p:nvSpPr>
            <p:spPr>
              <a:xfrm>
                <a:off x="2066386" y="2191434"/>
                <a:ext cx="1318590" cy="42437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2000" tIns="36000" rIns="36000" bIns="3600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ru-RU" sz="1000" b="1" dirty="0" smtClean="0"/>
                  <a:t>1ая очередь – 15 дней/5 дней доработка</a:t>
                </a:r>
                <a:endParaRPr lang="ru-RU" sz="1000" b="1" dirty="0"/>
              </a:p>
            </p:txBody>
          </p:sp>
          <p:sp>
            <p:nvSpPr>
              <p:cNvPr id="174" name="Rectangle 173"/>
              <p:cNvSpPr/>
              <p:nvPr/>
            </p:nvSpPr>
            <p:spPr>
              <a:xfrm>
                <a:off x="3822971" y="2191434"/>
                <a:ext cx="1318590" cy="216265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6" name="Rectangle 63"/>
              <p:cNvSpPr txBox="1"/>
              <p:nvPr/>
            </p:nvSpPr>
            <p:spPr>
              <a:xfrm>
                <a:off x="3879518" y="2615813"/>
                <a:ext cx="1216884" cy="173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ru-RU" sz="1000" i="1" dirty="0" smtClean="0"/>
                  <a:t>…</a:t>
                </a:r>
                <a:endParaRPr lang="ru-RU" sz="1000" i="1" dirty="0"/>
              </a:p>
            </p:txBody>
          </p:sp>
          <p:sp>
            <p:nvSpPr>
              <p:cNvPr id="177" name="Rectangle 176"/>
              <p:cNvSpPr/>
              <p:nvPr/>
            </p:nvSpPr>
            <p:spPr>
              <a:xfrm>
                <a:off x="3822971" y="3057463"/>
                <a:ext cx="1318590" cy="1296629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44500">
                  <a:lnSpc>
                    <a:spcPct val="90000"/>
                  </a:lnSpc>
                  <a:spcAft>
                    <a:spcPct val="35000"/>
                  </a:spcAft>
                  <a:buClr>
                    <a:schemeClr val="tx2"/>
                  </a:buClr>
                </a:pPr>
                <a:r>
                  <a:rPr lang="ru-RU" sz="1000" dirty="0">
                    <a:solidFill>
                      <a:schemeClr val="tx1"/>
                    </a:solidFill>
                  </a:rPr>
                  <a:t>Согласование </a:t>
                </a:r>
                <a:r>
                  <a:rPr lang="en-US" sz="1000" dirty="0">
                    <a:solidFill>
                      <a:schemeClr val="tx1"/>
                    </a:solidFill>
                  </a:rPr>
                  <a:t/>
                </a:r>
                <a:br>
                  <a:rPr lang="en-US" sz="1000" dirty="0">
                    <a:solidFill>
                      <a:schemeClr val="tx1"/>
                    </a:solidFill>
                  </a:rPr>
                </a:br>
                <a:r>
                  <a:rPr lang="ru-RU" sz="1000" dirty="0">
                    <a:solidFill>
                      <a:schemeClr val="tx1"/>
                    </a:solidFill>
                  </a:rPr>
                  <a:t>с ЦА РЭА</a:t>
                </a:r>
              </a:p>
            </p:txBody>
          </p:sp>
          <p:sp>
            <p:nvSpPr>
              <p:cNvPr id="178" name="Right Arrow 177"/>
              <p:cNvSpPr>
                <a:spLocks/>
              </p:cNvSpPr>
              <p:nvPr/>
            </p:nvSpPr>
            <p:spPr>
              <a:xfrm>
                <a:off x="5234024" y="3518652"/>
                <a:ext cx="263538" cy="374250"/>
              </a:xfrm>
              <a:prstGeom prst="rightArrow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79" name="Rectangle 41"/>
              <p:cNvSpPr txBox="1">
                <a:spLocks/>
              </p:cNvSpPr>
              <p:nvPr/>
            </p:nvSpPr>
            <p:spPr>
              <a:xfrm>
                <a:off x="3822971" y="2191434"/>
                <a:ext cx="1318590" cy="42437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2000" tIns="36000" rIns="36000" bIns="3600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ru-RU" sz="1000" b="1" dirty="0" smtClean="0"/>
                  <a:t>2ая очередь – 5 дней</a:t>
                </a:r>
                <a:endParaRPr lang="ru-RU" sz="1000" b="1" dirty="0"/>
              </a:p>
            </p:txBody>
          </p:sp>
          <p:sp>
            <p:nvSpPr>
              <p:cNvPr id="180" name="Rectangle 179"/>
              <p:cNvSpPr/>
              <p:nvPr/>
            </p:nvSpPr>
            <p:spPr>
              <a:xfrm>
                <a:off x="5588128" y="2191434"/>
                <a:ext cx="1318590" cy="216265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1" name="Rectangle 63"/>
              <p:cNvSpPr txBox="1"/>
              <p:nvPr/>
            </p:nvSpPr>
            <p:spPr>
              <a:xfrm>
                <a:off x="5644675" y="2615813"/>
                <a:ext cx="1216884" cy="173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ru-RU" sz="1000" i="1" dirty="0" smtClean="0"/>
                  <a:t>…</a:t>
                </a:r>
                <a:endParaRPr lang="ru-RU" sz="1000" i="1" dirty="0"/>
              </a:p>
            </p:txBody>
          </p:sp>
          <p:sp>
            <p:nvSpPr>
              <p:cNvPr id="182" name="Rectangle 181"/>
              <p:cNvSpPr/>
              <p:nvPr/>
            </p:nvSpPr>
            <p:spPr>
              <a:xfrm>
                <a:off x="5588128" y="3057463"/>
                <a:ext cx="1318590" cy="1296629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defTabSz="444500">
                  <a:lnSpc>
                    <a:spcPct val="90000"/>
                  </a:lnSpc>
                  <a:spcAft>
                    <a:spcPct val="35000"/>
                  </a:spcAft>
                  <a:buClr>
                    <a:schemeClr val="tx2"/>
                  </a:buClr>
                </a:pPr>
                <a:r>
                  <a:rPr lang="ru-RU" sz="1000" dirty="0">
                    <a:solidFill>
                      <a:schemeClr val="tx1"/>
                    </a:solidFill>
                  </a:rPr>
                  <a:t>Согласование </a:t>
                </a:r>
                <a:r>
                  <a:rPr lang="en-US" sz="1000" dirty="0">
                    <a:solidFill>
                      <a:schemeClr val="tx1"/>
                    </a:solidFill>
                  </a:rPr>
                  <a:t/>
                </a:r>
                <a:br>
                  <a:rPr lang="en-US" sz="1000" dirty="0">
                    <a:solidFill>
                      <a:schemeClr val="tx1"/>
                    </a:solidFill>
                  </a:rPr>
                </a:br>
                <a:r>
                  <a:rPr lang="ru-RU" sz="1000" dirty="0">
                    <a:solidFill>
                      <a:schemeClr val="tx1"/>
                    </a:solidFill>
                  </a:rPr>
                  <a:t>с Ростехнадзором</a:t>
                </a:r>
              </a:p>
            </p:txBody>
          </p:sp>
          <p:sp>
            <p:nvSpPr>
              <p:cNvPr id="183" name="Right Arrow 182"/>
              <p:cNvSpPr>
                <a:spLocks/>
              </p:cNvSpPr>
              <p:nvPr/>
            </p:nvSpPr>
            <p:spPr>
              <a:xfrm>
                <a:off x="7041094" y="3518652"/>
                <a:ext cx="263538" cy="374250"/>
              </a:xfrm>
              <a:prstGeom prst="rightArrow">
                <a:avLst/>
              </a:prstGeom>
              <a:solidFill>
                <a:schemeClr val="accent3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84" name="Rectangle 41"/>
              <p:cNvSpPr txBox="1">
                <a:spLocks/>
              </p:cNvSpPr>
              <p:nvPr/>
            </p:nvSpPr>
            <p:spPr>
              <a:xfrm>
                <a:off x="5588128" y="2191434"/>
                <a:ext cx="1318590" cy="42437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2000" tIns="36000" rIns="36000" bIns="3600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ru-RU" sz="1000" b="1" dirty="0" smtClean="0"/>
                  <a:t>3ья очередь – 20</a:t>
                </a:r>
                <a:r>
                  <a:rPr lang="ru-RU" sz="1000" b="1" baseline="30000" dirty="0" smtClean="0"/>
                  <a:t>1</a:t>
                </a:r>
                <a:r>
                  <a:rPr lang="ru-RU" sz="1000" b="1" dirty="0" smtClean="0"/>
                  <a:t> дней </a:t>
                </a:r>
                <a:endParaRPr lang="ru-RU" sz="1000" b="1" dirty="0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7453772" y="2191434"/>
                <a:ext cx="1318590" cy="216265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197" name="Rectangle 63"/>
              <p:cNvSpPr txBox="1"/>
              <p:nvPr/>
            </p:nvSpPr>
            <p:spPr>
              <a:xfrm>
                <a:off x="7510319" y="2615813"/>
                <a:ext cx="1216884" cy="173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ru-RU" sz="1000" i="1" dirty="0" smtClean="0"/>
                  <a:t>…</a:t>
                </a:r>
                <a:endParaRPr lang="ru-RU" sz="1000" i="1" dirty="0"/>
              </a:p>
            </p:txBody>
          </p:sp>
          <p:sp>
            <p:nvSpPr>
              <p:cNvPr id="198" name="Rectangle 197"/>
              <p:cNvSpPr/>
              <p:nvPr/>
            </p:nvSpPr>
            <p:spPr>
              <a:xfrm>
                <a:off x="7453772" y="3057463"/>
                <a:ext cx="1318590" cy="1296629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000" dirty="0">
                    <a:solidFill>
                      <a:schemeClr val="tx1"/>
                    </a:solidFill>
                  </a:rPr>
                  <a:t>Создание проекта решения о применении</a:t>
                </a:r>
              </a:p>
              <a:p>
                <a:r>
                  <a:rPr lang="ru-RU" sz="1000" dirty="0">
                    <a:solidFill>
                      <a:schemeClr val="tx1"/>
                    </a:solidFill>
                  </a:rPr>
                  <a:t>ЗАО </a:t>
                </a:r>
                <a:r>
                  <a:rPr lang="ru-RU" sz="1000" dirty="0" smtClean="0">
                    <a:solidFill>
                      <a:schemeClr val="tx1"/>
                    </a:solidFill>
                  </a:rPr>
                  <a:t>"АЭМ-технологии"</a:t>
                </a:r>
                <a:endParaRPr lang="ru-RU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0" name="Rectangle 41"/>
              <p:cNvSpPr txBox="1">
                <a:spLocks/>
              </p:cNvSpPr>
              <p:nvPr/>
            </p:nvSpPr>
            <p:spPr>
              <a:xfrm>
                <a:off x="7453772" y="2191434"/>
                <a:ext cx="1318590" cy="371215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2000" tIns="36000" rIns="36000" bIns="3600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ru-RU" sz="1000" b="1" dirty="0"/>
                  <a:t>0</a:t>
                </a:r>
                <a:r>
                  <a:rPr lang="ru-RU" sz="1000" b="1" dirty="0" smtClean="0"/>
                  <a:t> </a:t>
                </a:r>
                <a:r>
                  <a:rPr lang="ru-RU" sz="1000" b="1" dirty="0"/>
                  <a:t>шаг - </a:t>
                </a:r>
                <a:r>
                  <a:rPr lang="ru-RU" sz="1000" b="1" dirty="0" smtClean="0"/>
                  <a:t>… дней</a:t>
                </a:r>
                <a:endParaRPr lang="ru-RU" sz="1000" b="1" dirty="0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7453772" y="2191434"/>
                <a:ext cx="1318590" cy="2162658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 smtClean="0">
                  <a:solidFill>
                    <a:schemeClr val="tx1"/>
                  </a:solidFill>
                </a:endParaRPr>
              </a:p>
            </p:txBody>
          </p:sp>
          <p:sp>
            <p:nvSpPr>
              <p:cNvPr id="209" name="Rectangle 63"/>
              <p:cNvSpPr txBox="1"/>
              <p:nvPr/>
            </p:nvSpPr>
            <p:spPr>
              <a:xfrm>
                <a:off x="7510319" y="2615813"/>
                <a:ext cx="1216884" cy="1739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ru-RU" sz="1000" i="1" dirty="0" smtClean="0"/>
                  <a:t>…</a:t>
                </a:r>
                <a:endParaRPr lang="ru-RU" sz="1000" i="1" dirty="0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7453772" y="3057463"/>
                <a:ext cx="1318590" cy="1296629"/>
              </a:xfrm>
              <a:prstGeom prst="rect">
                <a:avLst/>
              </a:prstGeom>
              <a:solidFill>
                <a:schemeClr val="tx2">
                  <a:lumMod val="10000"/>
                  <a:lumOff val="90000"/>
                </a:schemeClr>
              </a:solidFill>
              <a:ln w="9525">
                <a:solidFill>
                  <a:schemeClr val="accent6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sz="1000" dirty="0" smtClean="0">
                    <a:solidFill>
                      <a:schemeClr val="tx1"/>
                    </a:solidFill>
                  </a:rPr>
                  <a:t>Регистрация</a:t>
                </a:r>
                <a:endParaRPr lang="ru-RU" sz="10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11" name="Rectangle 41"/>
              <p:cNvSpPr txBox="1">
                <a:spLocks/>
              </p:cNvSpPr>
              <p:nvPr/>
            </p:nvSpPr>
            <p:spPr>
              <a:xfrm>
                <a:off x="7453772" y="2191434"/>
                <a:ext cx="1318590" cy="424379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72000" tIns="36000" rIns="36000" bIns="36000" numCol="1" anchor="ctr" anchorCtr="0" compatLnSpc="1">
                <a:prstTxWarp prst="textNoShape">
                  <a:avLst/>
                </a:prstTxWarp>
                <a:no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ru-RU" sz="1000" b="1" dirty="0"/>
                  <a:t>0</a:t>
                </a:r>
                <a:r>
                  <a:rPr lang="ru-RU" sz="1000" b="1" dirty="0" smtClean="0"/>
                  <a:t> шаг – 2 дня</a:t>
                </a:r>
                <a:endParaRPr lang="ru-RU" sz="1000" b="1" dirty="0"/>
              </a:p>
            </p:txBody>
          </p:sp>
        </p:grpSp>
      </p:grpSp>
      <p:grpSp>
        <p:nvGrpSpPr>
          <p:cNvPr id="229" name="Group 228"/>
          <p:cNvGrpSpPr/>
          <p:nvPr/>
        </p:nvGrpSpPr>
        <p:grpSpPr>
          <a:xfrm>
            <a:off x="125411" y="977723"/>
            <a:ext cx="1710805" cy="361903"/>
            <a:chOff x="125411" y="977723"/>
            <a:chExt cx="1710805" cy="361903"/>
          </a:xfrm>
        </p:grpSpPr>
        <p:sp>
          <p:nvSpPr>
            <p:cNvPr id="230" name="Rectangle 229"/>
            <p:cNvSpPr>
              <a:spLocks/>
            </p:cNvSpPr>
            <p:nvPr/>
          </p:nvSpPr>
          <p:spPr>
            <a:xfrm>
              <a:off x="125411" y="1101212"/>
              <a:ext cx="272157" cy="11492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9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31" name="Rectangle 41"/>
            <p:cNvSpPr txBox="1">
              <a:spLocks/>
            </p:cNvSpPr>
            <p:nvPr/>
          </p:nvSpPr>
          <p:spPr>
            <a:xfrm>
              <a:off x="125411" y="989510"/>
              <a:ext cx="272157" cy="114925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72000" tIns="36000" rIns="36000" bIns="3600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endParaRPr lang="ru-RU" sz="900" b="1" dirty="0"/>
            </a:p>
          </p:txBody>
        </p:sp>
        <p:sp>
          <p:nvSpPr>
            <p:cNvPr id="232" name="Rectangle 231"/>
            <p:cNvSpPr>
              <a:spLocks/>
            </p:cNvSpPr>
            <p:nvPr/>
          </p:nvSpPr>
          <p:spPr>
            <a:xfrm>
              <a:off x="125411" y="1212914"/>
              <a:ext cx="272157" cy="114925"/>
            </a:xfrm>
            <a:prstGeom prst="rect">
              <a:avLst/>
            </a:prstGeom>
            <a:solidFill>
              <a:schemeClr val="tx2">
                <a:lumMod val="10000"/>
                <a:lumOff val="90000"/>
              </a:schemeClr>
            </a:solidFill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endParaRPr lang="ru-RU" sz="900" dirty="0">
                <a:solidFill>
                  <a:schemeClr val="tx1"/>
                </a:solidFill>
              </a:endParaRPr>
            </a:p>
          </p:txBody>
        </p:sp>
        <p:sp>
          <p:nvSpPr>
            <p:cNvPr id="233" name="Rectangle 63"/>
            <p:cNvSpPr txBox="1">
              <a:spLocks/>
            </p:cNvSpPr>
            <p:nvPr/>
          </p:nvSpPr>
          <p:spPr>
            <a:xfrm>
              <a:off x="478474" y="977723"/>
              <a:ext cx="109645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900" dirty="0" smtClean="0"/>
                <a:t>Продолжительность</a:t>
              </a:r>
              <a:endParaRPr lang="ru-RU" sz="900" dirty="0"/>
            </a:p>
          </p:txBody>
        </p:sp>
        <p:sp>
          <p:nvSpPr>
            <p:cNvPr id="234" name="Rectangle 63"/>
            <p:cNvSpPr txBox="1">
              <a:spLocks/>
            </p:cNvSpPr>
            <p:nvPr/>
          </p:nvSpPr>
          <p:spPr>
            <a:xfrm>
              <a:off x="478474" y="1089425"/>
              <a:ext cx="708527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900" dirty="0" smtClean="0"/>
                <a:t>Исполнитель</a:t>
              </a:r>
              <a:endParaRPr lang="ru-RU" sz="900" dirty="0"/>
            </a:p>
          </p:txBody>
        </p:sp>
        <p:sp>
          <p:nvSpPr>
            <p:cNvPr id="235" name="Rectangle 63"/>
            <p:cNvSpPr txBox="1">
              <a:spLocks/>
            </p:cNvSpPr>
            <p:nvPr/>
          </p:nvSpPr>
          <p:spPr>
            <a:xfrm>
              <a:off x="478472" y="1201127"/>
              <a:ext cx="1357744" cy="1384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900" dirty="0" smtClean="0"/>
                <a:t>Описание шага процесса</a:t>
              </a:r>
              <a:endParaRPr lang="ru-RU" sz="900" dirty="0"/>
            </a:p>
          </p:txBody>
        </p:sp>
      </p:grpSp>
      <p:grpSp>
        <p:nvGrpSpPr>
          <p:cNvPr id="71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72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3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Открытие и подготовка ПСР-проекта</a:t>
              </a:r>
              <a:endParaRPr lang="ru-RU" sz="700" b="1" dirty="0"/>
            </a:p>
          </p:txBody>
        </p:sp>
      </p:grpSp>
      <p:grpSp>
        <p:nvGrpSpPr>
          <p:cNvPr id="74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75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6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77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78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7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Диагностика и Целевое состояние</a:t>
              </a:r>
              <a:endParaRPr lang="en-US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9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0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91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2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3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4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8625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Прямоугольник 87"/>
          <p:cNvSpPr/>
          <p:nvPr/>
        </p:nvSpPr>
        <p:spPr>
          <a:xfrm>
            <a:off x="123628" y="4710631"/>
            <a:ext cx="497708" cy="908491"/>
          </a:xfrm>
          <a:prstGeom prst="rect">
            <a:avLst/>
          </a:prstGeom>
          <a:solidFill>
            <a:srgbClr val="3375B7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lIns="91391" tIns="45695" rIns="91391" bIns="45695" rtlCol="0" anchor="ctr"/>
          <a:lstStyle/>
          <a:p>
            <a:pPr algn="ctr" defTabSz="914206">
              <a:lnSpc>
                <a:spcPct val="85000"/>
              </a:lnSpc>
            </a:pPr>
            <a:endParaRPr lang="ru-RU" sz="1000" kern="0">
              <a:solidFill>
                <a:srgbClr val="0000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2264" y="4710631"/>
            <a:ext cx="8690400" cy="908491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lIns="91391" tIns="45695" rIns="91391" bIns="45695" rtlCol="0" anchor="ctr"/>
          <a:lstStyle/>
          <a:p>
            <a:pPr algn="ctr">
              <a:lnSpc>
                <a:spcPct val="85000"/>
              </a:lnSpc>
            </a:pPr>
            <a:endParaRPr lang="ru-RU" sz="1000" kern="0">
              <a:solidFill>
                <a:srgbClr val="000000"/>
              </a:solidFill>
            </a:endParaRPr>
          </a:p>
        </p:txBody>
      </p:sp>
      <p:sp>
        <p:nvSpPr>
          <p:cNvPr id="45" name="AutoShape 250"/>
          <p:cNvSpPr>
            <a:spLocks noChangeArrowheads="1"/>
          </p:cNvSpPr>
          <p:nvPr/>
        </p:nvSpPr>
        <p:spPr bwMode="auto">
          <a:xfrm>
            <a:off x="694505" y="4769166"/>
            <a:ext cx="2078431" cy="17234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78" anchor="b">
            <a:spAutoFit/>
          </a:bodyPr>
          <a:lstStyle/>
          <a:p>
            <a:pPr defTabSz="444262"/>
            <a:r>
              <a:rPr lang="ru-RU" sz="1000" b="1" kern="0" dirty="0">
                <a:solidFill>
                  <a:srgbClr val="414142"/>
                </a:solidFill>
              </a:rPr>
              <a:t>Доработка и подписание </a:t>
            </a:r>
          </a:p>
        </p:txBody>
      </p:sp>
      <p:sp>
        <p:nvSpPr>
          <p:cNvPr id="44" name="AutoShape 250"/>
          <p:cNvSpPr>
            <a:spLocks noChangeArrowheads="1"/>
          </p:cNvSpPr>
          <p:nvPr/>
        </p:nvSpPr>
        <p:spPr bwMode="auto">
          <a:xfrm>
            <a:off x="173739" y="5017780"/>
            <a:ext cx="513569" cy="149272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78" anchor="b">
            <a:spAutoFit/>
          </a:bodyPr>
          <a:lstStyle/>
          <a:p>
            <a:pPr defTabSz="914206">
              <a:lnSpc>
                <a:spcPct val="85000"/>
              </a:lnSpc>
              <a:defRPr/>
            </a:pPr>
            <a:r>
              <a:rPr lang="ru-RU" sz="1000" b="1" kern="0" dirty="0">
                <a:solidFill>
                  <a:schemeClr val="bg1"/>
                </a:solidFill>
              </a:rPr>
              <a:t>4 шаг.</a:t>
            </a:r>
            <a:endParaRPr lang="ru-RU" sz="1000" kern="0" dirty="0">
              <a:solidFill>
                <a:schemeClr val="bg1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23628" y="3713611"/>
            <a:ext cx="497708" cy="882983"/>
          </a:xfrm>
          <a:prstGeom prst="rect">
            <a:avLst/>
          </a:prstGeom>
          <a:solidFill>
            <a:srgbClr val="3375B7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lIns="91391" tIns="45695" rIns="91391" bIns="45695" rtlCol="0" anchor="ctr"/>
          <a:lstStyle/>
          <a:p>
            <a:pPr algn="ctr" defTabSz="914206">
              <a:lnSpc>
                <a:spcPct val="85000"/>
              </a:lnSpc>
            </a:pPr>
            <a:endParaRPr lang="ru-RU" sz="1000" kern="0">
              <a:solidFill>
                <a:srgbClr val="000000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23628" y="2663173"/>
            <a:ext cx="497708" cy="954822"/>
          </a:xfrm>
          <a:prstGeom prst="rect">
            <a:avLst/>
          </a:prstGeom>
          <a:solidFill>
            <a:srgbClr val="3375B7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lIns="91391" tIns="45695" rIns="91391" bIns="45695" rtlCol="0" anchor="ctr"/>
          <a:lstStyle/>
          <a:p>
            <a:pPr algn="ctr" defTabSz="914206">
              <a:lnSpc>
                <a:spcPct val="85000"/>
              </a:lnSpc>
            </a:pPr>
            <a:endParaRPr lang="ru-RU" sz="1000" kern="0">
              <a:solidFill>
                <a:srgbClr val="0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3628" y="1543801"/>
            <a:ext cx="497708" cy="1048970"/>
          </a:xfrm>
          <a:prstGeom prst="rect">
            <a:avLst/>
          </a:prstGeom>
          <a:solidFill>
            <a:srgbClr val="3375B7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lIns="91391" tIns="45695" rIns="91391" bIns="45695" rtlCol="0" anchor="ctr"/>
          <a:lstStyle/>
          <a:p>
            <a:pPr algn="ctr" defTabSz="914206">
              <a:lnSpc>
                <a:spcPct val="85000"/>
              </a:lnSpc>
            </a:pPr>
            <a:endParaRPr lang="ru-RU" sz="1000" kern="0">
              <a:solidFill>
                <a:srgbClr val="000000"/>
              </a:solidFill>
            </a:endParaRPr>
          </a:p>
        </p:txBody>
      </p:sp>
      <p:sp>
        <p:nvSpPr>
          <p:cNvPr id="12" name="Rectangle 63"/>
          <p:cNvSpPr>
            <a:spLocks/>
          </p:cNvSpPr>
          <p:nvPr/>
        </p:nvSpPr>
        <p:spPr>
          <a:xfrm>
            <a:off x="122264" y="1013972"/>
            <a:ext cx="8691536" cy="468000"/>
          </a:xfrm>
          <a:prstGeom prst="rect">
            <a:avLst/>
          </a:prstGeom>
          <a:solidFill>
            <a:srgbClr val="3375B7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lIns="91391" tIns="45695" rIns="91391" bIns="45695" rtlCol="0" anchor="ctr"/>
          <a:lstStyle/>
          <a:p>
            <a:pPr algn="ctr" defTabSz="914206">
              <a:lnSpc>
                <a:spcPct val="85000"/>
              </a:lnSpc>
              <a:defRPr/>
            </a:pPr>
            <a:endParaRPr lang="en-US" sz="1000" kern="0" dirty="0">
              <a:solidFill>
                <a:srgbClr val="000000"/>
              </a:solidFill>
            </a:endParaRPr>
          </a:p>
        </p:txBody>
      </p:sp>
      <p:sp>
        <p:nvSpPr>
          <p:cNvPr id="13" name="AutoShape 250"/>
          <p:cNvSpPr>
            <a:spLocks noChangeArrowheads="1"/>
          </p:cNvSpPr>
          <p:nvPr/>
        </p:nvSpPr>
        <p:spPr bwMode="auto">
          <a:xfrm>
            <a:off x="3316961" y="1042534"/>
            <a:ext cx="782599" cy="410876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78" anchor="b">
            <a:spAutoFit/>
          </a:bodyPr>
          <a:lstStyle/>
          <a:p>
            <a:pPr algn="ctr" defTabSz="914206">
              <a:lnSpc>
                <a:spcPct val="85000"/>
              </a:lnSpc>
              <a:defRPr/>
            </a:pPr>
            <a:r>
              <a:rPr lang="ru-RU" sz="1000" b="1" i="1" kern="0" dirty="0">
                <a:solidFill>
                  <a:srgbClr val="FFFFFF"/>
                </a:solidFill>
              </a:rPr>
              <a:t>Стало (План),</a:t>
            </a:r>
          </a:p>
          <a:p>
            <a:pPr algn="ctr" defTabSz="914206">
              <a:lnSpc>
                <a:spcPct val="85000"/>
              </a:lnSpc>
              <a:defRPr/>
            </a:pPr>
            <a:r>
              <a:rPr lang="ru-RU" sz="1000" b="1" i="1" kern="0" dirty="0">
                <a:solidFill>
                  <a:srgbClr val="FFFFFF"/>
                </a:solidFill>
              </a:rPr>
              <a:t>мин.</a:t>
            </a:r>
          </a:p>
        </p:txBody>
      </p:sp>
      <p:sp>
        <p:nvSpPr>
          <p:cNvPr id="14" name="AutoShape 250"/>
          <p:cNvSpPr>
            <a:spLocks noChangeArrowheads="1"/>
          </p:cNvSpPr>
          <p:nvPr/>
        </p:nvSpPr>
        <p:spPr bwMode="auto">
          <a:xfrm>
            <a:off x="107767" y="1107936"/>
            <a:ext cx="513569" cy="28007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78" anchor="b">
            <a:spAutoFit/>
          </a:bodyPr>
          <a:lstStyle/>
          <a:p>
            <a:pPr algn="ctr" defTabSz="914206">
              <a:lnSpc>
                <a:spcPct val="85000"/>
              </a:lnSpc>
              <a:defRPr/>
            </a:pPr>
            <a:r>
              <a:rPr lang="ru-RU" sz="1000" b="1" i="1" kern="0" dirty="0">
                <a:solidFill>
                  <a:srgbClr val="FFFFFF"/>
                </a:solidFill>
              </a:rPr>
              <a:t>№</a:t>
            </a:r>
          </a:p>
          <a:p>
            <a:pPr algn="ctr" defTabSz="914206">
              <a:lnSpc>
                <a:spcPct val="85000"/>
              </a:lnSpc>
              <a:defRPr/>
            </a:pPr>
            <a:r>
              <a:rPr lang="ru-RU" sz="1000" b="1" i="1" kern="0" dirty="0">
                <a:solidFill>
                  <a:srgbClr val="FFFFFF"/>
                </a:solidFill>
              </a:rPr>
              <a:t>шага</a:t>
            </a:r>
            <a:endParaRPr lang="ru-RU" sz="1000" i="1" kern="0" dirty="0">
              <a:solidFill>
                <a:srgbClr val="FFFFFF"/>
              </a:solidFill>
            </a:endParaRPr>
          </a:p>
        </p:txBody>
      </p:sp>
      <p:sp>
        <p:nvSpPr>
          <p:cNvPr id="15" name="AutoShape 250"/>
          <p:cNvSpPr>
            <a:spLocks noChangeArrowheads="1"/>
          </p:cNvSpPr>
          <p:nvPr/>
        </p:nvSpPr>
        <p:spPr bwMode="auto">
          <a:xfrm>
            <a:off x="694505" y="1172039"/>
            <a:ext cx="2078431" cy="149262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78" anchor="b">
            <a:spAutoFit/>
          </a:bodyPr>
          <a:lstStyle/>
          <a:p>
            <a:pPr defTabSz="914206">
              <a:lnSpc>
                <a:spcPct val="85000"/>
              </a:lnSpc>
              <a:defRPr/>
            </a:pPr>
            <a:r>
              <a:rPr lang="ru-RU" sz="1000" b="1" i="1" kern="0" dirty="0">
                <a:solidFill>
                  <a:srgbClr val="FFFFFF"/>
                </a:solidFill>
              </a:rPr>
              <a:t>Наименование</a:t>
            </a:r>
            <a:r>
              <a:rPr lang="en-US" sz="1000" b="1" i="1" kern="0" dirty="0">
                <a:solidFill>
                  <a:srgbClr val="FFFFFF"/>
                </a:solidFill>
              </a:rPr>
              <a:t> </a:t>
            </a:r>
            <a:r>
              <a:rPr lang="ru-RU" sz="1000" b="1" i="1" kern="0" dirty="0">
                <a:solidFill>
                  <a:srgbClr val="FFFFFF"/>
                </a:solidFill>
              </a:rPr>
              <a:t>                     </a:t>
            </a:r>
          </a:p>
        </p:txBody>
      </p:sp>
      <p:sp>
        <p:nvSpPr>
          <p:cNvPr id="16" name="AutoShape 250"/>
          <p:cNvSpPr>
            <a:spLocks noChangeArrowheads="1"/>
          </p:cNvSpPr>
          <p:nvPr/>
        </p:nvSpPr>
        <p:spPr bwMode="auto">
          <a:xfrm>
            <a:off x="2641288" y="1107936"/>
            <a:ext cx="626917" cy="28007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78" anchor="b">
            <a:spAutoFit/>
          </a:bodyPr>
          <a:lstStyle/>
          <a:p>
            <a:pPr algn="ctr" defTabSz="914206">
              <a:lnSpc>
                <a:spcPct val="85000"/>
              </a:lnSpc>
              <a:defRPr/>
            </a:pPr>
            <a:r>
              <a:rPr lang="ru-RU" sz="1000" b="1" i="1" kern="0" dirty="0">
                <a:solidFill>
                  <a:srgbClr val="FFFFFF"/>
                </a:solidFill>
              </a:rPr>
              <a:t>Было, мин.</a:t>
            </a:r>
          </a:p>
        </p:txBody>
      </p:sp>
      <p:sp>
        <p:nvSpPr>
          <p:cNvPr id="17" name="AutoShape 250"/>
          <p:cNvSpPr>
            <a:spLocks noChangeArrowheads="1"/>
          </p:cNvSpPr>
          <p:nvPr/>
        </p:nvSpPr>
        <p:spPr bwMode="auto">
          <a:xfrm>
            <a:off x="4986389" y="1173336"/>
            <a:ext cx="4032000" cy="149272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78" anchor="b">
            <a:spAutoFit/>
          </a:bodyPr>
          <a:lstStyle/>
          <a:p>
            <a:pPr defTabSz="914206">
              <a:lnSpc>
                <a:spcPct val="85000"/>
              </a:lnSpc>
              <a:defRPr/>
            </a:pPr>
            <a:r>
              <a:rPr lang="ru-RU" sz="1000" b="1" i="1" kern="0" dirty="0">
                <a:solidFill>
                  <a:srgbClr val="FFFFFF"/>
                </a:solidFill>
              </a:rPr>
              <a:t>  За счет чего достигаем результата</a:t>
            </a:r>
          </a:p>
        </p:txBody>
      </p:sp>
      <p:sp>
        <p:nvSpPr>
          <p:cNvPr id="18" name="AutoShape 250"/>
          <p:cNvSpPr>
            <a:spLocks noChangeArrowheads="1"/>
          </p:cNvSpPr>
          <p:nvPr/>
        </p:nvSpPr>
        <p:spPr bwMode="auto">
          <a:xfrm>
            <a:off x="4155597" y="1042534"/>
            <a:ext cx="736097" cy="410876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78" anchor="b">
            <a:spAutoFit/>
          </a:bodyPr>
          <a:lstStyle/>
          <a:p>
            <a:pPr algn="ctr" defTabSz="914206">
              <a:lnSpc>
                <a:spcPct val="85000"/>
              </a:lnSpc>
              <a:defRPr/>
            </a:pPr>
            <a:r>
              <a:rPr lang="ru-RU" sz="1000" b="1" i="1" kern="0" dirty="0">
                <a:solidFill>
                  <a:srgbClr val="FFFFFF"/>
                </a:solidFill>
              </a:rPr>
              <a:t>Стало (Факт),</a:t>
            </a:r>
          </a:p>
          <a:p>
            <a:pPr algn="ctr" defTabSz="914206">
              <a:lnSpc>
                <a:spcPct val="85000"/>
              </a:lnSpc>
              <a:defRPr/>
            </a:pPr>
            <a:r>
              <a:rPr lang="ru-RU" sz="1000" b="1" i="1" kern="0" dirty="0">
                <a:solidFill>
                  <a:srgbClr val="FFFFFF"/>
                </a:solidFill>
              </a:rPr>
              <a:t>мин.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122264" y="1543801"/>
            <a:ext cx="8690400" cy="1048970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lIns="91391" tIns="45695" rIns="91391" bIns="45695" rtlCol="0" anchor="ctr"/>
          <a:lstStyle/>
          <a:p>
            <a:pPr algn="ctr">
              <a:lnSpc>
                <a:spcPct val="85000"/>
              </a:lnSpc>
            </a:pPr>
            <a:endParaRPr lang="ru-RU" sz="1000" kern="0">
              <a:solidFill>
                <a:srgbClr val="000000"/>
              </a:solidFill>
            </a:endParaRPr>
          </a:p>
        </p:txBody>
      </p:sp>
      <p:sp>
        <p:nvSpPr>
          <p:cNvPr id="24" name="AutoShape 250"/>
          <p:cNvSpPr>
            <a:spLocks noChangeArrowheads="1"/>
          </p:cNvSpPr>
          <p:nvPr/>
        </p:nvSpPr>
        <p:spPr bwMode="auto">
          <a:xfrm>
            <a:off x="694505" y="1596375"/>
            <a:ext cx="2078431" cy="149272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78" anchor="b">
            <a:spAutoFit/>
          </a:bodyPr>
          <a:lstStyle/>
          <a:p>
            <a:pPr defTabSz="914206">
              <a:lnSpc>
                <a:spcPct val="85000"/>
              </a:lnSpc>
              <a:defRPr/>
            </a:pPr>
            <a:r>
              <a:rPr lang="ru-RU" sz="1000" b="1" kern="0" dirty="0">
                <a:solidFill>
                  <a:srgbClr val="414142"/>
                </a:solidFill>
              </a:rPr>
              <a:t>Согласование с предприятиями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122264" y="2656798"/>
            <a:ext cx="8690400" cy="961197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lIns="91391" tIns="45695" rIns="91391" bIns="45695" rtlCol="0" anchor="ctr"/>
          <a:lstStyle/>
          <a:p>
            <a:pPr algn="ctr">
              <a:lnSpc>
                <a:spcPct val="85000"/>
              </a:lnSpc>
            </a:pPr>
            <a:endParaRPr lang="ru-RU" sz="1000" kern="0">
              <a:solidFill>
                <a:srgbClr val="000000"/>
              </a:solidFill>
            </a:endParaRPr>
          </a:p>
        </p:txBody>
      </p:sp>
      <p:sp>
        <p:nvSpPr>
          <p:cNvPr id="31" name="AutoShape 250"/>
          <p:cNvSpPr>
            <a:spLocks noChangeArrowheads="1"/>
          </p:cNvSpPr>
          <p:nvPr/>
        </p:nvSpPr>
        <p:spPr bwMode="auto">
          <a:xfrm>
            <a:off x="694505" y="2939522"/>
            <a:ext cx="1857409" cy="280067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78" anchor="b">
            <a:spAutoFit/>
          </a:bodyPr>
          <a:lstStyle/>
          <a:p>
            <a:pPr>
              <a:lnSpc>
                <a:spcPct val="85000"/>
              </a:lnSpc>
            </a:pPr>
            <a:r>
              <a:rPr lang="ru-RU" sz="1000" b="1" kern="0" dirty="0">
                <a:solidFill>
                  <a:srgbClr val="414142"/>
                </a:solidFill>
              </a:rPr>
              <a:t>Согласование и утверждение ЦА КРЭА 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122264" y="3713610"/>
            <a:ext cx="8690400" cy="882248"/>
          </a:xfrm>
          <a:prstGeom prst="rect">
            <a:avLst/>
          </a:prstGeom>
          <a:noFill/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lIns="91391" tIns="45695" rIns="91391" bIns="45695" rtlCol="0" anchor="ctr"/>
          <a:lstStyle/>
          <a:p>
            <a:pPr algn="ctr">
              <a:lnSpc>
                <a:spcPct val="85000"/>
              </a:lnSpc>
            </a:pPr>
            <a:endParaRPr lang="ru-RU" sz="1000" kern="0">
              <a:solidFill>
                <a:srgbClr val="000000"/>
              </a:solidFill>
            </a:endParaRPr>
          </a:p>
        </p:txBody>
      </p:sp>
      <p:sp>
        <p:nvSpPr>
          <p:cNvPr id="38" name="AutoShape 250"/>
          <p:cNvSpPr>
            <a:spLocks noChangeArrowheads="1"/>
          </p:cNvSpPr>
          <p:nvPr/>
        </p:nvSpPr>
        <p:spPr bwMode="auto">
          <a:xfrm>
            <a:off x="694505" y="4121476"/>
            <a:ext cx="2078431" cy="172345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78" anchor="b">
            <a:spAutoFit/>
          </a:bodyPr>
          <a:lstStyle/>
          <a:p>
            <a:pPr defTabSz="444262">
              <a:defRPr/>
            </a:pPr>
            <a:r>
              <a:rPr lang="ru-RU" sz="1000" b="1" kern="0" dirty="0">
                <a:solidFill>
                  <a:srgbClr val="414142"/>
                </a:solidFill>
              </a:rPr>
              <a:t>Согласование </a:t>
            </a:r>
            <a:r>
              <a:rPr lang="ru-RU" sz="1000" b="1" kern="0" dirty="0" err="1">
                <a:solidFill>
                  <a:srgbClr val="414142"/>
                </a:solidFill>
              </a:rPr>
              <a:t>Ростехнадзора</a:t>
            </a:r>
            <a:endParaRPr lang="ru-RU" sz="1000" b="1" kern="0" dirty="0">
              <a:solidFill>
                <a:srgbClr val="414142"/>
              </a:solidFill>
            </a:endParaRPr>
          </a:p>
        </p:txBody>
      </p:sp>
      <p:sp>
        <p:nvSpPr>
          <p:cNvPr id="59" name="Rectangle 171"/>
          <p:cNvSpPr/>
          <p:nvPr/>
        </p:nvSpPr>
        <p:spPr>
          <a:xfrm>
            <a:off x="122264" y="5808302"/>
            <a:ext cx="8691536" cy="279460"/>
          </a:xfrm>
          <a:prstGeom prst="rect">
            <a:avLst/>
          </a:prstGeom>
          <a:solidFill>
            <a:srgbClr val="3375B7"/>
          </a:solidFill>
          <a:ln w="9525" cap="flat" cmpd="sng" algn="ctr">
            <a:solidFill>
              <a:srgbClr val="FFFFFF">
                <a:lumMod val="50000"/>
              </a:srgbClr>
            </a:solidFill>
            <a:prstDash val="solid"/>
          </a:ln>
          <a:effectLst/>
        </p:spPr>
        <p:txBody>
          <a:bodyPr lIns="91391" tIns="45695" rIns="91391" bIns="45695" rtlCol="0" anchor="ctr"/>
          <a:lstStyle/>
          <a:p>
            <a:pPr algn="ctr" defTabSz="914206">
              <a:lnSpc>
                <a:spcPct val="85000"/>
              </a:lnSpc>
              <a:defRPr/>
            </a:pPr>
            <a:endParaRPr lang="en-US" sz="1000" kern="0" dirty="0">
              <a:solidFill>
                <a:srgbClr val="000000"/>
              </a:solidFill>
            </a:endParaRPr>
          </a:p>
        </p:txBody>
      </p:sp>
      <p:sp>
        <p:nvSpPr>
          <p:cNvPr id="60" name="Rectangle 95238"/>
          <p:cNvSpPr txBox="1">
            <a:spLocks/>
          </p:cNvSpPr>
          <p:nvPr/>
        </p:nvSpPr>
        <p:spPr>
          <a:xfrm>
            <a:off x="208198" y="5882629"/>
            <a:ext cx="2592000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defTabSz="895160">
              <a:lnSpc>
                <a:spcPct val="85000"/>
              </a:lnSpc>
              <a:buClr>
                <a:srgbClr val="002960"/>
              </a:buClr>
              <a:defRPr/>
            </a:pPr>
            <a:r>
              <a:rPr lang="ru-RU" sz="1000" b="1" kern="0" dirty="0">
                <a:solidFill>
                  <a:srgbClr val="FFFFFF"/>
                </a:solidFill>
              </a:rPr>
              <a:t>ИТОГО:</a:t>
            </a:r>
          </a:p>
        </p:txBody>
      </p:sp>
      <p:sp>
        <p:nvSpPr>
          <p:cNvPr id="23" name="AutoShape 250"/>
          <p:cNvSpPr>
            <a:spLocks noChangeArrowheads="1"/>
          </p:cNvSpPr>
          <p:nvPr/>
        </p:nvSpPr>
        <p:spPr bwMode="auto">
          <a:xfrm>
            <a:off x="173739" y="1872530"/>
            <a:ext cx="513569" cy="149272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78" anchor="b">
            <a:spAutoFit/>
          </a:bodyPr>
          <a:lstStyle/>
          <a:p>
            <a:pPr defTabSz="914206">
              <a:lnSpc>
                <a:spcPct val="85000"/>
              </a:lnSpc>
              <a:defRPr/>
            </a:pPr>
            <a:r>
              <a:rPr lang="ru-RU" sz="1000" b="1" kern="0" dirty="0">
                <a:solidFill>
                  <a:schemeClr val="bg1"/>
                </a:solidFill>
              </a:rPr>
              <a:t>1 шаг.</a:t>
            </a:r>
            <a:endParaRPr lang="ru-RU" sz="1000" kern="0" dirty="0">
              <a:solidFill>
                <a:schemeClr val="bg1"/>
              </a:solidFill>
            </a:endParaRPr>
          </a:p>
        </p:txBody>
      </p:sp>
      <p:sp>
        <p:nvSpPr>
          <p:cNvPr id="30" name="AutoShape 250"/>
          <p:cNvSpPr>
            <a:spLocks noChangeArrowheads="1"/>
          </p:cNvSpPr>
          <p:nvPr/>
        </p:nvSpPr>
        <p:spPr bwMode="auto">
          <a:xfrm>
            <a:off x="173739" y="2970323"/>
            <a:ext cx="513569" cy="149272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78" anchor="b">
            <a:spAutoFit/>
          </a:bodyPr>
          <a:lstStyle/>
          <a:p>
            <a:pPr defTabSz="914206">
              <a:lnSpc>
                <a:spcPct val="85000"/>
              </a:lnSpc>
              <a:defRPr/>
            </a:pPr>
            <a:r>
              <a:rPr lang="ru-RU" sz="1000" b="1" kern="0" dirty="0">
                <a:solidFill>
                  <a:schemeClr val="bg1"/>
                </a:solidFill>
              </a:rPr>
              <a:t>2 шаг.</a:t>
            </a:r>
            <a:endParaRPr lang="ru-RU" sz="1000" kern="0" dirty="0">
              <a:solidFill>
                <a:schemeClr val="bg1"/>
              </a:solidFill>
            </a:endParaRPr>
          </a:p>
        </p:txBody>
      </p:sp>
      <p:sp>
        <p:nvSpPr>
          <p:cNvPr id="37" name="AutoShape 250"/>
          <p:cNvSpPr>
            <a:spLocks noChangeArrowheads="1"/>
          </p:cNvSpPr>
          <p:nvPr/>
        </p:nvSpPr>
        <p:spPr bwMode="auto">
          <a:xfrm>
            <a:off x="173739" y="4140171"/>
            <a:ext cx="513569" cy="149272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78" anchor="b">
            <a:spAutoFit/>
          </a:bodyPr>
          <a:lstStyle/>
          <a:p>
            <a:pPr defTabSz="914206">
              <a:lnSpc>
                <a:spcPct val="85000"/>
              </a:lnSpc>
              <a:defRPr/>
            </a:pPr>
            <a:r>
              <a:rPr lang="ru-RU" sz="1000" b="1" kern="0" dirty="0">
                <a:solidFill>
                  <a:schemeClr val="bg1"/>
                </a:solidFill>
              </a:rPr>
              <a:t>3 шаг.</a:t>
            </a:r>
            <a:endParaRPr lang="ru-RU" sz="1000" kern="0" dirty="0">
              <a:solidFill>
                <a:schemeClr val="bg1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621335" y="1013972"/>
            <a:ext cx="0" cy="468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2600735" y="1013972"/>
            <a:ext cx="0" cy="468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3284320" y="1013972"/>
            <a:ext cx="0" cy="468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/>
          <p:cNvCxnSpPr/>
          <p:nvPr/>
        </p:nvCxnSpPr>
        <p:spPr>
          <a:xfrm>
            <a:off x="4110596" y="1013972"/>
            <a:ext cx="0" cy="468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>
            <a:off x="4889461" y="1013972"/>
            <a:ext cx="0" cy="46800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2600735" y="5789257"/>
            <a:ext cx="0" cy="31755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Прямая соединительная линия 94"/>
          <p:cNvCxnSpPr/>
          <p:nvPr/>
        </p:nvCxnSpPr>
        <p:spPr>
          <a:xfrm>
            <a:off x="3284320" y="5789257"/>
            <a:ext cx="0" cy="31755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Прямая соединительная линия 95"/>
          <p:cNvCxnSpPr/>
          <p:nvPr/>
        </p:nvCxnSpPr>
        <p:spPr>
          <a:xfrm>
            <a:off x="4110596" y="5789257"/>
            <a:ext cx="0" cy="31755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Прямая соединительная линия 96"/>
          <p:cNvCxnSpPr/>
          <p:nvPr/>
        </p:nvCxnSpPr>
        <p:spPr>
          <a:xfrm>
            <a:off x="4889461" y="5789257"/>
            <a:ext cx="0" cy="31755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Rectangle 16"/>
          <p:cNvSpPr txBox="1">
            <a:spLocks/>
          </p:cNvSpPr>
          <p:nvPr/>
        </p:nvSpPr>
        <p:spPr>
          <a:xfrm>
            <a:off x="4975151" y="1608894"/>
            <a:ext cx="3951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224028" indent="-224028">
              <a:buFont typeface="+mj-lt"/>
              <a:buAutoNum type="arabicPeriod"/>
            </a:pPr>
            <a:r>
              <a:rPr lang="ru-RU" sz="1000" dirty="0"/>
              <a:t>Контроль комплектности документов</a:t>
            </a:r>
          </a:p>
          <a:p>
            <a:pPr marL="224028" indent="-224028">
              <a:buFont typeface="+mj-lt"/>
              <a:buAutoNum type="arabicPeriod"/>
            </a:pPr>
            <a:r>
              <a:rPr lang="ru-RU" sz="1000" dirty="0"/>
              <a:t>Запуск параллельного согласования на этапе 1, </a:t>
            </a:r>
            <a:r>
              <a:rPr lang="en-US" sz="1000" dirty="0"/>
              <a:t/>
            </a:r>
            <a:br>
              <a:rPr lang="en-US" sz="1000" dirty="0"/>
            </a:br>
            <a:r>
              <a:rPr lang="ru-RU" sz="1000" dirty="0"/>
              <a:t>а не последовательного</a:t>
            </a:r>
          </a:p>
          <a:p>
            <a:pPr marL="224028" indent="-224028">
              <a:buFont typeface="+mj-lt"/>
              <a:buAutoNum type="arabicPeriod"/>
            </a:pPr>
            <a:r>
              <a:rPr lang="ru-RU" sz="1000" dirty="0"/>
              <a:t>Нормирование сроков согласования</a:t>
            </a:r>
          </a:p>
          <a:p>
            <a:pPr marL="224028" indent="-224028">
              <a:buFont typeface="+mj-lt"/>
              <a:buAutoNum type="arabicPeriod"/>
            </a:pPr>
            <a:r>
              <a:rPr lang="ru-RU" sz="1000" dirty="0"/>
              <a:t>Выпуск ЛНА на предприятиях участников</a:t>
            </a:r>
          </a:p>
          <a:p>
            <a:pPr marL="224028" indent="-224028">
              <a:buFont typeface="+mj-lt"/>
              <a:buAutoNum type="arabicPeriod"/>
            </a:pPr>
            <a:r>
              <a:rPr lang="ru-RU" sz="1000" dirty="0"/>
              <a:t>Сокращение циклов до 2-х</a:t>
            </a:r>
            <a:endParaRPr lang="en-US" sz="1000" dirty="0"/>
          </a:p>
        </p:txBody>
      </p:sp>
      <p:sp>
        <p:nvSpPr>
          <p:cNvPr id="66" name="Rectangle 3"/>
          <p:cNvSpPr txBox="1"/>
          <p:nvPr/>
        </p:nvSpPr>
        <p:spPr>
          <a:xfrm>
            <a:off x="4975151" y="2654992"/>
            <a:ext cx="39515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dirty="0"/>
              <a:t>Регламентация процесса согласования внутри КРЭА, сроки согласования:</a:t>
            </a:r>
          </a:p>
          <a:p>
            <a:pPr marL="224028" indent="-224028">
              <a:buFont typeface="+mj-lt"/>
              <a:buAutoNum type="arabicPeriod" startAt="6"/>
            </a:pPr>
            <a:r>
              <a:rPr lang="ru-RU" sz="1000" dirty="0"/>
              <a:t>Включение КРЭА в первый этап согласования</a:t>
            </a:r>
          </a:p>
          <a:p>
            <a:pPr marL="224028" indent="-224028">
              <a:buFont typeface="+mj-lt"/>
              <a:buAutoNum type="arabicPeriod" startAt="6"/>
            </a:pPr>
            <a:r>
              <a:rPr lang="ru-RU" sz="1000" dirty="0"/>
              <a:t>Определение ответственных лиц</a:t>
            </a:r>
          </a:p>
          <a:p>
            <a:pPr marL="224028" indent="-224028">
              <a:buFont typeface="+mj-lt"/>
              <a:buAutoNum type="arabicPeriod" startAt="6"/>
            </a:pPr>
            <a:r>
              <a:rPr lang="ru-RU" sz="1000" dirty="0"/>
              <a:t>Ограничение сроков согласования на каждом цикле</a:t>
            </a:r>
          </a:p>
          <a:p>
            <a:pPr marL="224028" indent="-224028">
              <a:buFont typeface="+mj-lt"/>
              <a:buAutoNum type="arabicPeriod" startAt="6"/>
            </a:pPr>
            <a:r>
              <a:rPr lang="ru-RU" sz="1000" dirty="0"/>
              <a:t>Сокращение количества очередей согласования до двух</a:t>
            </a:r>
            <a:endParaRPr lang="en-US" sz="1000" dirty="0"/>
          </a:p>
        </p:txBody>
      </p:sp>
      <p:sp>
        <p:nvSpPr>
          <p:cNvPr id="67" name="Rectangle 8"/>
          <p:cNvSpPr txBox="1"/>
          <p:nvPr/>
        </p:nvSpPr>
        <p:spPr>
          <a:xfrm>
            <a:off x="4975151" y="4127382"/>
            <a:ext cx="3951500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dirty="0"/>
              <a:t>Не входило в задачи проекта</a:t>
            </a:r>
            <a:endParaRPr lang="en-US" sz="1000" dirty="0"/>
          </a:p>
        </p:txBody>
      </p:sp>
      <p:sp>
        <p:nvSpPr>
          <p:cNvPr id="68" name="Rectangle 34"/>
          <p:cNvSpPr txBox="1"/>
          <p:nvPr/>
        </p:nvSpPr>
        <p:spPr>
          <a:xfrm>
            <a:off x="4975151" y="4801256"/>
            <a:ext cx="39515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224028" indent="-224028">
              <a:buFont typeface="+mj-lt"/>
              <a:buAutoNum type="arabicPeriod" startAt="10"/>
            </a:pPr>
            <a:r>
              <a:rPr lang="ru-RU" sz="1000" dirty="0"/>
              <a:t>Нормирование сроков доработки</a:t>
            </a:r>
          </a:p>
          <a:p>
            <a:pPr marL="224028" indent="-224028">
              <a:buFont typeface="+mj-lt"/>
              <a:buAutoNum type="arabicPeriod" startAt="10"/>
            </a:pPr>
            <a:r>
              <a:rPr lang="ru-RU" sz="1000" dirty="0"/>
              <a:t>Применение взысканий к  сотрудникам, нарушающим  сроки</a:t>
            </a:r>
          </a:p>
          <a:p>
            <a:pPr marL="224028" indent="-224028">
              <a:buFont typeface="+mj-lt"/>
              <a:buAutoNum type="arabicPeriod" startAt="10"/>
            </a:pPr>
            <a:r>
              <a:rPr lang="ru-RU" sz="1000" dirty="0"/>
              <a:t>Контроль качества и комплектности</a:t>
            </a:r>
            <a:endParaRPr lang="en-US" sz="1000" dirty="0"/>
          </a:p>
        </p:txBody>
      </p:sp>
      <p:sp>
        <p:nvSpPr>
          <p:cNvPr id="69" name="McK 4. Footnote"/>
          <p:cNvSpPr txBox="1">
            <a:spLocks noChangeArrowheads="1"/>
          </p:cNvSpPr>
          <p:nvPr/>
        </p:nvSpPr>
        <p:spPr bwMode="auto">
          <a:xfrm>
            <a:off x="195789" y="6115794"/>
            <a:ext cx="8378011" cy="138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b">
            <a:spAutoFit/>
          </a:bodyPr>
          <a:lstStyle>
            <a:defPPr>
              <a:defRPr lang="en-US"/>
            </a:defPPr>
            <a:lvl1pPr marL="104775" indent="-104775" defTabSz="895350">
              <a:defRPr sz="1000" baseline="0"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en-US" sz="900" dirty="0"/>
              <a:t>1</a:t>
            </a:r>
            <a:r>
              <a:rPr lang="ru-RU" sz="900" dirty="0"/>
              <a:t> Без учета сроков Ростехнадзора</a:t>
            </a:r>
            <a:r>
              <a:rPr lang="en-US" sz="900" dirty="0"/>
              <a:t>; 2</a:t>
            </a:r>
            <a:r>
              <a:rPr lang="ru-RU" sz="900" dirty="0"/>
              <a:t> Срок первой итерации/срок отработки комментариев </a:t>
            </a:r>
          </a:p>
        </p:txBody>
      </p:sp>
      <p:cxnSp>
        <p:nvCxnSpPr>
          <p:cNvPr id="70" name="Straight Connector 73"/>
          <p:cNvCxnSpPr>
            <a:cxnSpLocks/>
          </p:cNvCxnSpPr>
          <p:nvPr/>
        </p:nvCxnSpPr>
        <p:spPr>
          <a:xfrm>
            <a:off x="740491" y="1911726"/>
            <a:ext cx="19007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4"/>
          <p:cNvCxnSpPr>
            <a:cxnSpLocks/>
          </p:cNvCxnSpPr>
          <p:nvPr/>
        </p:nvCxnSpPr>
        <p:spPr>
          <a:xfrm>
            <a:off x="742727" y="2142363"/>
            <a:ext cx="2574234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5"/>
          <p:cNvCxnSpPr>
            <a:cxnSpLocks/>
          </p:cNvCxnSpPr>
          <p:nvPr/>
        </p:nvCxnSpPr>
        <p:spPr>
          <a:xfrm>
            <a:off x="740491" y="2405748"/>
            <a:ext cx="190079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95238"/>
          <p:cNvSpPr txBox="1">
            <a:spLocks/>
          </p:cNvSpPr>
          <p:nvPr/>
        </p:nvSpPr>
        <p:spPr>
          <a:xfrm>
            <a:off x="740491" y="1737524"/>
            <a:ext cx="2546293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1000" dirty="0"/>
              <a:t>ОАО НПО «ЦНИИТМАШ»</a:t>
            </a:r>
          </a:p>
        </p:txBody>
      </p:sp>
      <p:sp>
        <p:nvSpPr>
          <p:cNvPr id="74" name="Rectangle 95238"/>
          <p:cNvSpPr txBox="1">
            <a:spLocks/>
          </p:cNvSpPr>
          <p:nvPr/>
        </p:nvSpPr>
        <p:spPr>
          <a:xfrm>
            <a:off x="740491" y="1970548"/>
            <a:ext cx="2546293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1000" dirty="0"/>
              <a:t>ОКБ «ГИДРОПРЕСС» </a:t>
            </a:r>
          </a:p>
        </p:txBody>
      </p:sp>
      <p:sp>
        <p:nvSpPr>
          <p:cNvPr id="75" name="Rectangle 95238"/>
          <p:cNvSpPr txBox="1">
            <a:spLocks/>
          </p:cNvSpPr>
          <p:nvPr/>
        </p:nvSpPr>
        <p:spPr>
          <a:xfrm>
            <a:off x="740491" y="2231546"/>
            <a:ext cx="2546293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1000" dirty="0"/>
              <a:t>АЭС</a:t>
            </a:r>
          </a:p>
        </p:txBody>
      </p:sp>
      <p:sp>
        <p:nvSpPr>
          <p:cNvPr id="76" name="Rectangle 95238"/>
          <p:cNvSpPr txBox="1">
            <a:spLocks/>
          </p:cNvSpPr>
          <p:nvPr/>
        </p:nvSpPr>
        <p:spPr>
          <a:xfrm>
            <a:off x="740491" y="2464571"/>
            <a:ext cx="2546293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1000" dirty="0"/>
              <a:t>КРЭА ЦА</a:t>
            </a:r>
          </a:p>
        </p:txBody>
      </p:sp>
      <p:sp>
        <p:nvSpPr>
          <p:cNvPr id="77" name="Rectangle 95238"/>
          <p:cNvSpPr txBox="1">
            <a:spLocks/>
          </p:cNvSpPr>
          <p:nvPr/>
        </p:nvSpPr>
        <p:spPr>
          <a:xfrm>
            <a:off x="2787031" y="1878673"/>
            <a:ext cx="317532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sz="1000" b="1" dirty="0">
                <a:solidFill>
                  <a:srgbClr val="C00000"/>
                </a:solidFill>
              </a:rPr>
              <a:t>176</a:t>
            </a:r>
            <a:endParaRPr lang="en-US" sz="1000" b="1" dirty="0">
              <a:solidFill>
                <a:srgbClr val="C00000"/>
              </a:solidFill>
            </a:endParaRPr>
          </a:p>
        </p:txBody>
      </p:sp>
      <p:sp>
        <p:nvSpPr>
          <p:cNvPr id="78" name="Rectangle 95238"/>
          <p:cNvSpPr txBox="1">
            <a:spLocks/>
          </p:cNvSpPr>
          <p:nvPr/>
        </p:nvSpPr>
        <p:spPr>
          <a:xfrm>
            <a:off x="3563304" y="2090397"/>
            <a:ext cx="338018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sz="1000" b="1" dirty="0">
                <a:solidFill>
                  <a:srgbClr val="00B050"/>
                </a:solidFill>
              </a:rPr>
              <a:t>15</a:t>
            </a:r>
            <a:r>
              <a:rPr lang="en-US" sz="1000" b="1" dirty="0">
                <a:solidFill>
                  <a:srgbClr val="00B050"/>
                </a:solidFill>
              </a:rPr>
              <a:t>/</a:t>
            </a:r>
            <a:r>
              <a:rPr lang="ru-RU" sz="1000" b="1" dirty="0">
                <a:solidFill>
                  <a:srgbClr val="00B050"/>
                </a:solidFill>
              </a:rPr>
              <a:t>5</a:t>
            </a:r>
            <a:r>
              <a:rPr lang="en-US" sz="1000" b="1" baseline="30000" dirty="0">
                <a:solidFill>
                  <a:srgbClr val="00B050"/>
                </a:solidFill>
              </a:rPr>
              <a:t>2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79" name="Rectangle 95238"/>
          <p:cNvSpPr txBox="1">
            <a:spLocks/>
          </p:cNvSpPr>
          <p:nvPr/>
        </p:nvSpPr>
        <p:spPr>
          <a:xfrm>
            <a:off x="2787031" y="2349469"/>
            <a:ext cx="317532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sz="1000" b="1" dirty="0">
                <a:solidFill>
                  <a:srgbClr val="C00000"/>
                </a:solidFill>
              </a:rPr>
              <a:t>351</a:t>
            </a:r>
            <a:endParaRPr lang="en-US" sz="1000" b="1" dirty="0">
              <a:solidFill>
                <a:srgbClr val="C00000"/>
              </a:solidFill>
            </a:endParaRPr>
          </a:p>
        </p:txBody>
      </p:sp>
      <p:cxnSp>
        <p:nvCxnSpPr>
          <p:cNvPr id="80" name="Straight Arrow Connector 59"/>
          <p:cNvCxnSpPr/>
          <p:nvPr/>
        </p:nvCxnSpPr>
        <p:spPr>
          <a:xfrm>
            <a:off x="3185414" y="1927092"/>
            <a:ext cx="204027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160"/>
          <p:cNvCxnSpPr/>
          <p:nvPr/>
        </p:nvCxnSpPr>
        <p:spPr>
          <a:xfrm>
            <a:off x="3185414" y="2393861"/>
            <a:ext cx="204027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ctangle 95238"/>
          <p:cNvSpPr txBox="1">
            <a:spLocks/>
          </p:cNvSpPr>
          <p:nvPr/>
        </p:nvSpPr>
        <p:spPr>
          <a:xfrm>
            <a:off x="4268160" y="2090397"/>
            <a:ext cx="338018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r">
              <a:lnSpc>
                <a:spcPct val="85000"/>
              </a:lnSpc>
            </a:pPr>
            <a:r>
              <a:rPr lang="ru-RU" sz="1000" b="1" dirty="0">
                <a:solidFill>
                  <a:srgbClr val="00B050"/>
                </a:solidFill>
              </a:rPr>
              <a:t>16</a:t>
            </a:r>
            <a:r>
              <a:rPr lang="en-US" sz="1000" b="1" dirty="0">
                <a:solidFill>
                  <a:srgbClr val="00B050"/>
                </a:solidFill>
              </a:rPr>
              <a:t>/</a:t>
            </a:r>
            <a:r>
              <a:rPr lang="ru-RU" sz="1000" b="1" dirty="0">
                <a:solidFill>
                  <a:srgbClr val="00B050"/>
                </a:solidFill>
              </a:rPr>
              <a:t>5</a:t>
            </a:r>
            <a:r>
              <a:rPr lang="en-US" sz="1000" b="1" baseline="30000" dirty="0">
                <a:solidFill>
                  <a:srgbClr val="00B050"/>
                </a:solidFill>
              </a:rPr>
              <a:t>2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98" name="Rectangle 95238"/>
          <p:cNvSpPr txBox="1">
            <a:spLocks/>
          </p:cNvSpPr>
          <p:nvPr/>
        </p:nvSpPr>
        <p:spPr>
          <a:xfrm>
            <a:off x="2787031" y="3025431"/>
            <a:ext cx="317532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000" b="1" dirty="0">
                <a:solidFill>
                  <a:srgbClr val="C00000"/>
                </a:solidFill>
              </a:rPr>
              <a:t>34</a:t>
            </a:r>
          </a:p>
        </p:txBody>
      </p:sp>
      <p:sp>
        <p:nvSpPr>
          <p:cNvPr id="99" name="Rectangle 95238"/>
          <p:cNvSpPr txBox="1">
            <a:spLocks/>
          </p:cNvSpPr>
          <p:nvPr/>
        </p:nvSpPr>
        <p:spPr>
          <a:xfrm>
            <a:off x="3563304" y="3025431"/>
            <a:ext cx="338018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000" b="1" dirty="0">
                <a:solidFill>
                  <a:srgbClr val="00B050"/>
                </a:solidFill>
              </a:rPr>
              <a:t>5/5</a:t>
            </a:r>
            <a:r>
              <a:rPr lang="ru-RU" sz="1000" b="1" baseline="30000" dirty="0">
                <a:solidFill>
                  <a:srgbClr val="00B050"/>
                </a:solidFill>
              </a:rPr>
              <a:t>2</a:t>
            </a:r>
            <a:endParaRPr lang="en-US" sz="1000" b="1" dirty="0">
              <a:solidFill>
                <a:srgbClr val="00B050"/>
              </a:solidFill>
            </a:endParaRPr>
          </a:p>
        </p:txBody>
      </p:sp>
      <p:cxnSp>
        <p:nvCxnSpPr>
          <p:cNvPr id="100" name="Straight Arrow Connector 193"/>
          <p:cNvCxnSpPr/>
          <p:nvPr/>
        </p:nvCxnSpPr>
        <p:spPr>
          <a:xfrm>
            <a:off x="3185414" y="3071341"/>
            <a:ext cx="204027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95238"/>
          <p:cNvSpPr txBox="1">
            <a:spLocks/>
          </p:cNvSpPr>
          <p:nvPr/>
        </p:nvSpPr>
        <p:spPr>
          <a:xfrm>
            <a:off x="4268160" y="3025431"/>
            <a:ext cx="338018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000" b="1" dirty="0">
                <a:solidFill>
                  <a:srgbClr val="00B050"/>
                </a:solidFill>
              </a:rPr>
              <a:t>5/5</a:t>
            </a:r>
            <a:r>
              <a:rPr lang="ru-RU" sz="1000" b="1" baseline="30000" dirty="0">
                <a:solidFill>
                  <a:srgbClr val="00B050"/>
                </a:solidFill>
              </a:rPr>
              <a:t>2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102" name="Rectangle 95238"/>
          <p:cNvSpPr txBox="1">
            <a:spLocks/>
          </p:cNvSpPr>
          <p:nvPr/>
        </p:nvSpPr>
        <p:spPr>
          <a:xfrm>
            <a:off x="2774168" y="4137058"/>
            <a:ext cx="317532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000" b="1" dirty="0">
                <a:solidFill>
                  <a:srgbClr val="C00000"/>
                </a:solidFill>
              </a:rPr>
              <a:t>176</a:t>
            </a:r>
            <a:r>
              <a:rPr lang="en-US" sz="1000" b="1" baseline="30000" dirty="0">
                <a:solidFill>
                  <a:srgbClr val="C00000"/>
                </a:solidFill>
              </a:rPr>
              <a:t>1</a:t>
            </a:r>
            <a:r>
              <a:rPr lang="en-US" sz="10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103" name="Rectangle 95238"/>
          <p:cNvSpPr txBox="1">
            <a:spLocks/>
          </p:cNvSpPr>
          <p:nvPr/>
        </p:nvSpPr>
        <p:spPr>
          <a:xfrm>
            <a:off x="3563304" y="4137058"/>
            <a:ext cx="338018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000" b="1" dirty="0">
                <a:solidFill>
                  <a:srgbClr val="00B050"/>
                </a:solidFill>
              </a:rPr>
              <a:t>20</a:t>
            </a:r>
            <a:r>
              <a:rPr lang="en-US" sz="1000" b="1" baseline="30000" dirty="0">
                <a:solidFill>
                  <a:srgbClr val="00B050"/>
                </a:solidFill>
              </a:rPr>
              <a:t>1</a:t>
            </a:r>
          </a:p>
        </p:txBody>
      </p:sp>
      <p:cxnSp>
        <p:nvCxnSpPr>
          <p:cNvPr id="104" name="Straight Arrow Connector 194"/>
          <p:cNvCxnSpPr/>
          <p:nvPr/>
        </p:nvCxnSpPr>
        <p:spPr>
          <a:xfrm>
            <a:off x="3172551" y="4201923"/>
            <a:ext cx="204027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Rectangle 95238"/>
          <p:cNvSpPr txBox="1">
            <a:spLocks/>
          </p:cNvSpPr>
          <p:nvPr/>
        </p:nvSpPr>
        <p:spPr>
          <a:xfrm>
            <a:off x="4268160" y="4137058"/>
            <a:ext cx="338018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000" b="1" dirty="0">
                <a:solidFill>
                  <a:srgbClr val="00B050"/>
                </a:solidFill>
              </a:rPr>
              <a:t>20</a:t>
            </a:r>
            <a:r>
              <a:rPr lang="en-US" sz="1000" b="1" baseline="30000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107" name="Rectangle 95238"/>
          <p:cNvSpPr txBox="1">
            <a:spLocks/>
          </p:cNvSpPr>
          <p:nvPr/>
        </p:nvSpPr>
        <p:spPr>
          <a:xfrm>
            <a:off x="687307" y="4983951"/>
            <a:ext cx="2540250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1000" dirty="0"/>
              <a:t>Доработка при наличии замечаний (выполняется после этапа 1 и 2)</a:t>
            </a:r>
          </a:p>
        </p:txBody>
      </p:sp>
      <p:cxnSp>
        <p:nvCxnSpPr>
          <p:cNvPr id="108" name="Straight Connector 166"/>
          <p:cNvCxnSpPr>
            <a:cxnSpLocks/>
          </p:cNvCxnSpPr>
          <p:nvPr/>
        </p:nvCxnSpPr>
        <p:spPr>
          <a:xfrm flipV="1">
            <a:off x="687308" y="5240354"/>
            <a:ext cx="2085629" cy="4901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95238"/>
          <p:cNvSpPr txBox="1">
            <a:spLocks/>
          </p:cNvSpPr>
          <p:nvPr/>
        </p:nvSpPr>
        <p:spPr>
          <a:xfrm>
            <a:off x="687307" y="5275797"/>
            <a:ext cx="2540250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1000" dirty="0"/>
              <a:t>Регистрация</a:t>
            </a:r>
          </a:p>
        </p:txBody>
      </p:sp>
      <p:cxnSp>
        <p:nvCxnSpPr>
          <p:cNvPr id="110" name="Straight Arrow Connector 195"/>
          <p:cNvCxnSpPr/>
          <p:nvPr/>
        </p:nvCxnSpPr>
        <p:spPr>
          <a:xfrm>
            <a:off x="3248195" y="5099204"/>
            <a:ext cx="204027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Arrow Connector 196"/>
          <p:cNvCxnSpPr/>
          <p:nvPr/>
        </p:nvCxnSpPr>
        <p:spPr>
          <a:xfrm>
            <a:off x="3248195" y="5397936"/>
            <a:ext cx="204027" cy="0"/>
          </a:xfrm>
          <a:prstGeom prst="straightConnector1">
            <a:avLst/>
          </a:prstGeom>
          <a:ln w="1905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Rectangle 95238"/>
          <p:cNvSpPr txBox="1">
            <a:spLocks/>
          </p:cNvSpPr>
          <p:nvPr/>
        </p:nvSpPr>
        <p:spPr>
          <a:xfrm>
            <a:off x="2849812" y="5053010"/>
            <a:ext cx="317532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sz="1000" b="1" dirty="0">
                <a:solidFill>
                  <a:srgbClr val="C00000"/>
                </a:solidFill>
              </a:rPr>
              <a:t>164</a:t>
            </a:r>
            <a:r>
              <a:rPr lang="ru-RU" sz="1000" b="1" baseline="30000" dirty="0">
                <a:solidFill>
                  <a:srgbClr val="C00000"/>
                </a:solidFill>
              </a:rPr>
              <a:t>1</a:t>
            </a:r>
            <a:endParaRPr lang="en-US" sz="1000" b="1" baseline="30000" dirty="0">
              <a:solidFill>
                <a:srgbClr val="C00000"/>
              </a:solidFill>
            </a:endParaRPr>
          </a:p>
        </p:txBody>
      </p:sp>
      <p:sp>
        <p:nvSpPr>
          <p:cNvPr id="113" name="Rectangle 95238"/>
          <p:cNvSpPr txBox="1">
            <a:spLocks/>
          </p:cNvSpPr>
          <p:nvPr/>
        </p:nvSpPr>
        <p:spPr>
          <a:xfrm>
            <a:off x="3508416" y="5032625"/>
            <a:ext cx="338018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sz="1000" b="1" dirty="0">
                <a:solidFill>
                  <a:srgbClr val="00B050"/>
                </a:solidFill>
              </a:rPr>
              <a:t>10</a:t>
            </a:r>
            <a:r>
              <a:rPr lang="en-US" sz="1000" b="1" dirty="0">
                <a:solidFill>
                  <a:srgbClr val="00B050"/>
                </a:solidFill>
              </a:rPr>
              <a:t>/5</a:t>
            </a:r>
            <a:r>
              <a:rPr lang="ru-RU" sz="1000" b="1" baseline="30000" dirty="0">
                <a:solidFill>
                  <a:srgbClr val="00B050"/>
                </a:solidFill>
              </a:rPr>
              <a:t>2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114" name="Rectangle 95238"/>
          <p:cNvSpPr txBox="1">
            <a:spLocks/>
          </p:cNvSpPr>
          <p:nvPr/>
        </p:nvSpPr>
        <p:spPr>
          <a:xfrm>
            <a:off x="3508416" y="5331357"/>
            <a:ext cx="338018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0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115" name="Rectangle 95238"/>
          <p:cNvSpPr txBox="1">
            <a:spLocks/>
          </p:cNvSpPr>
          <p:nvPr/>
        </p:nvSpPr>
        <p:spPr>
          <a:xfrm>
            <a:off x="2849812" y="5331357"/>
            <a:ext cx="317532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000" dirty="0"/>
              <a:t>2</a:t>
            </a:r>
          </a:p>
        </p:txBody>
      </p:sp>
      <p:sp>
        <p:nvSpPr>
          <p:cNvPr id="116" name="Rectangle 95238"/>
          <p:cNvSpPr txBox="1">
            <a:spLocks/>
          </p:cNvSpPr>
          <p:nvPr/>
        </p:nvSpPr>
        <p:spPr>
          <a:xfrm>
            <a:off x="4213271" y="5032625"/>
            <a:ext cx="338018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ru-RU" sz="1000" b="1" dirty="0">
                <a:solidFill>
                  <a:srgbClr val="00B050"/>
                </a:solidFill>
              </a:rPr>
              <a:t>10</a:t>
            </a:r>
            <a:r>
              <a:rPr lang="en-US" sz="1000" b="1" dirty="0">
                <a:solidFill>
                  <a:srgbClr val="00B050"/>
                </a:solidFill>
              </a:rPr>
              <a:t>/5</a:t>
            </a:r>
            <a:r>
              <a:rPr lang="ru-RU" sz="1000" b="1" baseline="30000" dirty="0">
                <a:solidFill>
                  <a:srgbClr val="00B050"/>
                </a:solidFill>
              </a:rPr>
              <a:t>2</a:t>
            </a:r>
            <a:endParaRPr lang="en-US" sz="1000" b="1" dirty="0">
              <a:solidFill>
                <a:srgbClr val="00B050"/>
              </a:solidFill>
            </a:endParaRPr>
          </a:p>
        </p:txBody>
      </p:sp>
      <p:sp>
        <p:nvSpPr>
          <p:cNvPr id="117" name="Rectangle 95238"/>
          <p:cNvSpPr txBox="1">
            <a:spLocks/>
          </p:cNvSpPr>
          <p:nvPr/>
        </p:nvSpPr>
        <p:spPr>
          <a:xfrm>
            <a:off x="4213271" y="5331357"/>
            <a:ext cx="338018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lnSpc>
                <a:spcPct val="85000"/>
              </a:lnSpc>
            </a:pPr>
            <a:r>
              <a:rPr lang="en-US" sz="1000" b="1" dirty="0">
                <a:solidFill>
                  <a:srgbClr val="00B050"/>
                </a:solidFill>
              </a:rPr>
              <a:t>2</a:t>
            </a:r>
          </a:p>
        </p:txBody>
      </p:sp>
      <p:grpSp>
        <p:nvGrpSpPr>
          <p:cNvPr id="166" name="Group 186"/>
          <p:cNvGrpSpPr/>
          <p:nvPr>
            <p:custDataLst>
              <p:tags r:id="rId1"/>
            </p:custDataLst>
          </p:nvPr>
        </p:nvGrpSpPr>
        <p:grpSpPr>
          <a:xfrm>
            <a:off x="159931" y="6407684"/>
            <a:ext cx="1942136" cy="231380"/>
            <a:chOff x="114299" y="6434595"/>
            <a:chExt cx="1981701" cy="236080"/>
          </a:xfrm>
          <a:solidFill>
            <a:srgbClr val="FFFFFF">
              <a:lumMod val="95000"/>
            </a:srgbClr>
          </a:solidFill>
        </p:grpSpPr>
        <p:sp>
          <p:nvSpPr>
            <p:cNvPr id="167" name="Freeform 187"/>
            <p:cNvSpPr/>
            <p:nvPr>
              <p:custDataLst>
                <p:tags r:id="rId11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896112" fontAlgn="auto">
                <a:spcBef>
                  <a:spcPts val="0"/>
                </a:spcBef>
                <a:spcAft>
                  <a:spcPts val="0"/>
                </a:spcAft>
              </a:pPr>
              <a:endParaRPr lang="en-US" sz="7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68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877443"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r>
                <a:rPr lang="ru-RU" sz="700" b="1" kern="0" dirty="0">
                  <a:solidFill>
                    <a:sysClr val="windowText" lastClr="000000"/>
                  </a:solidFill>
                  <a:latin typeface="Arial"/>
                </a:rPr>
                <a:t>Открытие и подготовка ПСР-проекта</a:t>
              </a:r>
            </a:p>
          </p:txBody>
        </p:sp>
      </p:grpSp>
      <p:grpSp>
        <p:nvGrpSpPr>
          <p:cNvPr id="169" name="Group 189"/>
          <p:cNvGrpSpPr/>
          <p:nvPr>
            <p:custDataLst>
              <p:tags r:id="rId2"/>
            </p:custDataLst>
          </p:nvPr>
        </p:nvGrpSpPr>
        <p:grpSpPr>
          <a:xfrm>
            <a:off x="4098044" y="6407684"/>
            <a:ext cx="1942136" cy="231380"/>
            <a:chOff x="4246685" y="6434595"/>
            <a:chExt cx="1981701" cy="236080"/>
          </a:xfrm>
          <a:solidFill>
            <a:srgbClr val="BFBFBF">
              <a:lumMod val="20000"/>
              <a:lumOff val="80000"/>
            </a:srgbClr>
          </a:solidFill>
        </p:grpSpPr>
        <p:sp>
          <p:nvSpPr>
            <p:cNvPr id="170" name="Freeform 190"/>
            <p:cNvSpPr/>
            <p:nvPr>
              <p:custDataLst>
                <p:tags r:id="rId9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896112" fontAlgn="auto">
                <a:spcBef>
                  <a:spcPts val="0"/>
                </a:spcBef>
                <a:spcAft>
                  <a:spcPts val="0"/>
                </a:spcAft>
              </a:pPr>
              <a:endParaRPr lang="en-US" sz="7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1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877443"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r>
                <a:rPr lang="ru-RU" sz="700" b="1" kern="0" dirty="0">
                  <a:solidFill>
                    <a:sysClr val="windowText" lastClr="000000"/>
                  </a:solidFill>
                  <a:latin typeface="Arial"/>
                </a:rPr>
                <a:t>Внедрение улучшений</a:t>
              </a:r>
            </a:p>
          </p:txBody>
        </p:sp>
      </p:grpSp>
      <p:grpSp>
        <p:nvGrpSpPr>
          <p:cNvPr id="172" name="Group 192"/>
          <p:cNvGrpSpPr/>
          <p:nvPr>
            <p:custDataLst>
              <p:tags r:id="rId3"/>
            </p:custDataLst>
          </p:nvPr>
        </p:nvGrpSpPr>
        <p:grpSpPr>
          <a:xfrm>
            <a:off x="2128988" y="6407684"/>
            <a:ext cx="1942136" cy="231380"/>
            <a:chOff x="2180492" y="6434595"/>
            <a:chExt cx="1981701" cy="236080"/>
          </a:xfrm>
          <a:solidFill>
            <a:srgbClr val="000000">
              <a:lumMod val="50000"/>
              <a:lumOff val="50000"/>
            </a:srgbClr>
          </a:solidFill>
        </p:grpSpPr>
        <p:sp>
          <p:nvSpPr>
            <p:cNvPr id="173" name="Freeform 193"/>
            <p:cNvSpPr/>
            <p:nvPr>
              <p:custDataLst>
                <p:tags r:id="rId7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896112" fontAlgn="auto">
                <a:spcBef>
                  <a:spcPts val="0"/>
                </a:spcBef>
                <a:spcAft>
                  <a:spcPts val="0"/>
                </a:spcAft>
              </a:pPr>
              <a:endParaRPr lang="en-US" sz="700" kern="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4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877443"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r>
                <a:rPr lang="ru-RU" sz="700" b="1" kern="0" dirty="0">
                  <a:solidFill>
                    <a:srgbClr val="FFFFFF"/>
                  </a:solidFill>
                  <a:latin typeface="Arial"/>
                </a:rPr>
                <a:t>Диагностика и Целевое состояние</a:t>
              </a:r>
              <a:endParaRPr lang="en-US" sz="700" b="1" kern="0" dirty="0">
                <a:solidFill>
                  <a:srgbClr val="FFFFFF"/>
                </a:solidFill>
                <a:latin typeface="Arial"/>
              </a:endParaRPr>
            </a:p>
          </p:txBody>
        </p:sp>
      </p:grpSp>
      <p:grpSp>
        <p:nvGrpSpPr>
          <p:cNvPr id="175" name="Group 195"/>
          <p:cNvGrpSpPr/>
          <p:nvPr>
            <p:custDataLst>
              <p:tags r:id="rId4"/>
            </p:custDataLst>
          </p:nvPr>
        </p:nvGrpSpPr>
        <p:grpSpPr>
          <a:xfrm>
            <a:off x="6067101" y="6407684"/>
            <a:ext cx="1942136" cy="231380"/>
            <a:chOff x="6312877" y="6434595"/>
            <a:chExt cx="1981701" cy="236080"/>
          </a:xfrm>
          <a:solidFill>
            <a:srgbClr val="BFBFBF">
              <a:lumMod val="20000"/>
              <a:lumOff val="80000"/>
            </a:srgbClr>
          </a:solidFill>
        </p:grpSpPr>
        <p:sp>
          <p:nvSpPr>
            <p:cNvPr id="176" name="Freeform 196"/>
            <p:cNvSpPr/>
            <p:nvPr>
              <p:custDataLst>
                <p:tags r:id="rId5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 cap="flat" cmpd="sng" algn="ctr">
              <a:solidFill>
                <a:srgbClr val="BFBFBF"/>
              </a:solidFill>
              <a:prstDash val="solid"/>
            </a:ln>
            <a:effectLst/>
          </p:spPr>
          <p:txBody>
            <a:bodyPr rtlCol="0" anchor="ctr">
              <a:noAutofit/>
            </a:bodyPr>
            <a:lstStyle/>
            <a:p>
              <a:pPr algn="ctr" defTabSz="896112" fontAlgn="auto">
                <a:spcBef>
                  <a:spcPts val="0"/>
                </a:spcBef>
                <a:spcAft>
                  <a:spcPts val="0"/>
                </a:spcAft>
              </a:pPr>
              <a:endParaRPr lang="en-US" sz="700" kern="0" dirty="0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77" name="Rectangle 25"/>
            <p:cNvSpPr txBox="1"/>
            <p:nvPr>
              <p:custDataLst>
                <p:tags r:id="rId6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defTabSz="877443" fontAlgn="auto">
                <a:spcBef>
                  <a:spcPts val="0"/>
                </a:spcBef>
                <a:spcAft>
                  <a:spcPts val="0"/>
                </a:spcAft>
                <a:buClr>
                  <a:srgbClr val="002960"/>
                </a:buClr>
              </a:pPr>
              <a:r>
                <a:rPr lang="ru-RU" sz="700" b="1" kern="0" dirty="0">
                  <a:solidFill>
                    <a:sysClr val="windowText" lastClr="000000"/>
                  </a:solidFill>
                  <a:latin typeface="Arial"/>
                </a:rPr>
                <a:t>Закрепление результатов и закрытие ПСР-проекта</a:t>
              </a:r>
            </a:p>
          </p:txBody>
        </p:sp>
      </p:grpSp>
      <p:sp>
        <p:nvSpPr>
          <p:cNvPr id="178" name="Oval 24"/>
          <p:cNvSpPr>
            <a:spLocks noChangeAspect="1" noChangeArrowheads="1"/>
          </p:cNvSpPr>
          <p:nvPr/>
        </p:nvSpPr>
        <p:spPr bwMode="auto">
          <a:xfrm>
            <a:off x="2095067" y="6349466"/>
            <a:ext cx="116429" cy="116435"/>
          </a:xfrm>
          <a:prstGeom prst="ellipse">
            <a:avLst/>
          </a:prstGeom>
          <a:solidFill>
            <a:srgbClr val="BFBFBF">
              <a:lumMod val="50000"/>
            </a:srgb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 defTabSz="896112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kern="0" dirty="0">
                <a:solidFill>
                  <a:srgbClr val="FFFFFF"/>
                </a:solidFill>
                <a:cs typeface="Arial"/>
              </a:rPr>
              <a:t>2</a:t>
            </a:r>
            <a:endParaRPr lang="ru-RU" sz="700" b="1" kern="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79" name="Oval 24"/>
          <p:cNvSpPr>
            <a:spLocks noChangeAspect="1" noChangeArrowheads="1"/>
          </p:cNvSpPr>
          <p:nvPr/>
        </p:nvSpPr>
        <p:spPr bwMode="auto">
          <a:xfrm>
            <a:off x="4060109" y="6349466"/>
            <a:ext cx="116429" cy="116435"/>
          </a:xfrm>
          <a:prstGeom prst="ellipse">
            <a:avLst/>
          </a:prstGeom>
          <a:solidFill>
            <a:srgbClr val="BFBFBF">
              <a:lumMod val="50000"/>
            </a:srgb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 defTabSz="896112" fontAlgn="auto">
              <a:spcBef>
                <a:spcPts val="0"/>
              </a:spcBef>
              <a:spcAft>
                <a:spcPts val="0"/>
              </a:spcAft>
            </a:pPr>
            <a:r>
              <a:rPr lang="ru-RU" sz="700" b="1" kern="0" dirty="0">
                <a:solidFill>
                  <a:srgbClr val="FFFFFF"/>
                </a:solidFill>
                <a:cs typeface="Arial"/>
              </a:rPr>
              <a:t>3</a:t>
            </a:r>
          </a:p>
        </p:txBody>
      </p:sp>
      <p:sp>
        <p:nvSpPr>
          <p:cNvPr id="180" name="Oval 24"/>
          <p:cNvSpPr>
            <a:spLocks noChangeAspect="1" noChangeArrowheads="1"/>
          </p:cNvSpPr>
          <p:nvPr/>
        </p:nvSpPr>
        <p:spPr bwMode="auto">
          <a:xfrm>
            <a:off x="101716" y="6349466"/>
            <a:ext cx="116429" cy="116435"/>
          </a:xfrm>
          <a:prstGeom prst="ellipse">
            <a:avLst/>
          </a:prstGeom>
          <a:solidFill>
            <a:srgbClr val="BFBFBF">
              <a:lumMod val="50000"/>
            </a:srgbClr>
          </a:solidFill>
          <a:ln w="9525">
            <a:solidFill>
              <a:srgbClr val="FFFFFF">
                <a:lumMod val="50000"/>
              </a:srgb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 defTabSz="896112" fontAlgn="auto">
              <a:spcBef>
                <a:spcPts val="0"/>
              </a:spcBef>
              <a:spcAft>
                <a:spcPts val="0"/>
              </a:spcAft>
            </a:pPr>
            <a:r>
              <a:rPr lang="en-US" sz="700" b="1" kern="0" dirty="0">
                <a:solidFill>
                  <a:srgbClr val="FFFFFF"/>
                </a:solidFill>
                <a:cs typeface="Arial"/>
              </a:rPr>
              <a:t>1</a:t>
            </a:r>
            <a:endParaRPr lang="ru-RU" sz="700" b="1" kern="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81" name="Oval 24"/>
          <p:cNvSpPr>
            <a:spLocks noChangeAspect="1" noChangeArrowheads="1"/>
          </p:cNvSpPr>
          <p:nvPr/>
        </p:nvSpPr>
        <p:spPr bwMode="auto">
          <a:xfrm>
            <a:off x="6032220" y="6349466"/>
            <a:ext cx="116429" cy="116435"/>
          </a:xfrm>
          <a:prstGeom prst="ellipse">
            <a:avLst/>
          </a:prstGeom>
          <a:solidFill>
            <a:srgbClr val="BFBFBF">
              <a:lumMod val="50000"/>
            </a:srgb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 defTabSz="896112" fontAlgn="auto">
              <a:spcBef>
                <a:spcPts val="0"/>
              </a:spcBef>
              <a:spcAft>
                <a:spcPts val="0"/>
              </a:spcAft>
            </a:pPr>
            <a:r>
              <a:rPr lang="ru-RU" sz="700" b="1" kern="0" dirty="0">
                <a:solidFill>
                  <a:srgbClr val="FFFFFF"/>
                </a:solidFill>
                <a:cs typeface="Arial"/>
              </a:rPr>
              <a:t>4</a:t>
            </a:r>
          </a:p>
        </p:txBody>
      </p:sp>
      <p:sp>
        <p:nvSpPr>
          <p:cNvPr id="182" name="Title 5"/>
          <p:cNvSpPr txBox="1">
            <a:spLocks/>
          </p:cNvSpPr>
          <p:nvPr/>
        </p:nvSpPr>
        <p:spPr bwMode="auto">
          <a:xfrm>
            <a:off x="1207305" y="320949"/>
            <a:ext cx="6547785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5pPr>
            <a:lvl6pPr marL="457152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6pPr>
            <a:lvl7pPr marL="914303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7pPr>
            <a:lvl8pPr marL="1371455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8pPr>
            <a:lvl9pPr marL="1828606" algn="l" rtl="0" fontAlgn="base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hlink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ru-RU" sz="1900" dirty="0">
                <a:solidFill>
                  <a:schemeClr val="tx2"/>
                </a:solidFill>
              </a:rPr>
              <a:t>Как достигаем целевого состояния, Было-Стало</a:t>
            </a:r>
            <a:endParaRPr lang="en-US" sz="1900" dirty="0">
              <a:solidFill>
                <a:schemeClr val="tx2"/>
              </a:solidFill>
            </a:endParaRPr>
          </a:p>
        </p:txBody>
      </p:sp>
      <p:sp>
        <p:nvSpPr>
          <p:cNvPr id="183" name="McK 1. On-page tracker"/>
          <p:cNvSpPr>
            <a:spLocks noChangeArrowheads="1"/>
          </p:cNvSpPr>
          <p:nvPr/>
        </p:nvSpPr>
        <p:spPr bwMode="auto">
          <a:xfrm>
            <a:off x="1207305" y="26451"/>
            <a:ext cx="6695294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>
                <a:solidFill>
                  <a:srgbClr val="808080"/>
                </a:solidFill>
                <a:latin typeface="+mn-lt"/>
              </a:rPr>
              <a:t>2.4 Определение путей достижения целевого состояния и целевых показателей</a:t>
            </a:r>
          </a:p>
        </p:txBody>
      </p:sp>
      <p:sp>
        <p:nvSpPr>
          <p:cNvPr id="184" name="Rectangle 95238"/>
          <p:cNvSpPr txBox="1">
            <a:spLocks/>
          </p:cNvSpPr>
          <p:nvPr/>
        </p:nvSpPr>
        <p:spPr>
          <a:xfrm>
            <a:off x="2847114" y="5901420"/>
            <a:ext cx="317531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1000" b="1" dirty="0">
                <a:solidFill>
                  <a:schemeClr val="bg1"/>
                </a:solidFill>
              </a:rPr>
              <a:t>727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85" name="Rectangle 95238"/>
          <p:cNvSpPr txBox="1">
            <a:spLocks/>
          </p:cNvSpPr>
          <p:nvPr/>
        </p:nvSpPr>
        <p:spPr>
          <a:xfrm>
            <a:off x="3492797" y="5901420"/>
            <a:ext cx="564500" cy="130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lnSpc>
                <a:spcPct val="85000"/>
              </a:lnSpc>
            </a:pPr>
            <a:r>
              <a:rPr lang="ru-RU" sz="1000" b="1" dirty="0">
                <a:solidFill>
                  <a:schemeClr val="bg1"/>
                </a:solidFill>
              </a:rPr>
              <a:t>62</a:t>
            </a:r>
            <a:endParaRPr lang="en-US" sz="1000" b="1" dirty="0">
              <a:solidFill>
                <a:schemeClr val="bg1"/>
              </a:solidFill>
            </a:endParaRPr>
          </a:p>
        </p:txBody>
      </p:sp>
      <p:sp>
        <p:nvSpPr>
          <p:cNvPr id="186" name="Freeform 31"/>
          <p:cNvSpPr>
            <a:spLocks/>
          </p:cNvSpPr>
          <p:nvPr/>
        </p:nvSpPr>
        <p:spPr bwMode="gray">
          <a:xfrm>
            <a:off x="3329770" y="5789495"/>
            <a:ext cx="586386" cy="323649"/>
          </a:xfrm>
          <a:custGeom>
            <a:avLst/>
            <a:gdLst>
              <a:gd name="T0" fmla="*/ 2147483647 w 3884"/>
              <a:gd name="T1" fmla="*/ 2147483647 h 1600"/>
              <a:gd name="T2" fmla="*/ 2147483647 w 3884"/>
              <a:gd name="T3" fmla="*/ 2147483647 h 1600"/>
              <a:gd name="T4" fmla="*/ 2147483647 w 3884"/>
              <a:gd name="T5" fmla="*/ 2147483647 h 1600"/>
              <a:gd name="T6" fmla="*/ 2147483647 w 3884"/>
              <a:gd name="T7" fmla="*/ 2147483647 h 1600"/>
              <a:gd name="T8" fmla="*/ 2147483647 w 3884"/>
              <a:gd name="T9" fmla="*/ 2147483647 h 1600"/>
              <a:gd name="T10" fmla="*/ 2147483647 w 3884"/>
              <a:gd name="T11" fmla="*/ 2147483647 h 1600"/>
              <a:gd name="T12" fmla="*/ 0 w 3884"/>
              <a:gd name="T13" fmla="*/ 2147483647 h 1600"/>
              <a:gd name="T14" fmla="*/ 2147483647 w 3884"/>
              <a:gd name="T15" fmla="*/ 2147483647 h 1600"/>
              <a:gd name="T16" fmla="*/ 2147483647 w 3884"/>
              <a:gd name="T17" fmla="*/ 2147483647 h 1600"/>
              <a:gd name="T18" fmla="*/ 2147483647 w 3884"/>
              <a:gd name="T19" fmla="*/ 2147483647 h 1600"/>
              <a:gd name="T20" fmla="*/ 2147483647 w 3884"/>
              <a:gd name="T21" fmla="*/ 2147483647 h 1600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3884"/>
              <a:gd name="T34" fmla="*/ 0 h 1600"/>
              <a:gd name="T35" fmla="*/ 3884 w 3884"/>
              <a:gd name="T36" fmla="*/ 1600 h 1600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3884" h="1600">
                <a:moveTo>
                  <a:pt x="297" y="1346"/>
                </a:moveTo>
                <a:cubicBezTo>
                  <a:pt x="918" y="1523"/>
                  <a:pt x="1726" y="1533"/>
                  <a:pt x="2310" y="1448"/>
                </a:cubicBezTo>
                <a:cubicBezTo>
                  <a:pt x="3125" y="1334"/>
                  <a:pt x="3798" y="1192"/>
                  <a:pt x="3810" y="884"/>
                </a:cubicBezTo>
                <a:cubicBezTo>
                  <a:pt x="3822" y="576"/>
                  <a:pt x="3114" y="204"/>
                  <a:pt x="1945" y="137"/>
                </a:cubicBezTo>
                <a:cubicBezTo>
                  <a:pt x="645" y="63"/>
                  <a:pt x="74" y="564"/>
                  <a:pt x="74" y="724"/>
                </a:cubicBezTo>
                <a:cubicBezTo>
                  <a:pt x="74" y="884"/>
                  <a:pt x="394" y="1032"/>
                  <a:pt x="781" y="1072"/>
                </a:cubicBezTo>
                <a:cubicBezTo>
                  <a:pt x="280" y="1135"/>
                  <a:pt x="0" y="912"/>
                  <a:pt x="0" y="724"/>
                </a:cubicBezTo>
                <a:cubicBezTo>
                  <a:pt x="0" y="536"/>
                  <a:pt x="473" y="0"/>
                  <a:pt x="1951" y="68"/>
                </a:cubicBezTo>
                <a:cubicBezTo>
                  <a:pt x="2863" y="110"/>
                  <a:pt x="3884" y="433"/>
                  <a:pt x="3878" y="884"/>
                </a:cubicBezTo>
                <a:cubicBezTo>
                  <a:pt x="3872" y="1335"/>
                  <a:pt x="2873" y="1446"/>
                  <a:pt x="2276" y="1523"/>
                </a:cubicBezTo>
                <a:cubicBezTo>
                  <a:pt x="1679" y="1600"/>
                  <a:pt x="553" y="1580"/>
                  <a:pt x="297" y="1346"/>
                </a:cubicBezTo>
                <a:close/>
              </a:path>
            </a:pathLst>
          </a:custGeom>
          <a:solidFill>
            <a:srgbClr val="06C245"/>
          </a:solidFill>
          <a:ln w="9525">
            <a:solidFill>
              <a:srgbClr val="06C245"/>
            </a:solidFill>
            <a:round/>
            <a:headEnd/>
            <a:tailEnd/>
          </a:ln>
          <a:scene3d>
            <a:camera prst="orthographicFront">
              <a:rot lat="10800000" lon="52829" rev="21595381"/>
            </a:camera>
            <a:lightRig rig="threePt" dir="t"/>
          </a:scene3d>
        </p:spPr>
        <p:txBody>
          <a:bodyPr lIns="83831" tIns="83831" rIns="83831" bIns="83831" anchor="ctr"/>
          <a:lstStyle/>
          <a:p>
            <a:pPr defTabSz="838313"/>
            <a:endParaRPr lang="ru-RU" sz="1700" dirty="0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04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31900" y="330438"/>
            <a:ext cx="6681176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Оценка влияния изменений в процессе «…»</a:t>
            </a:r>
            <a:endParaRPr lang="en-US" dirty="0"/>
          </a:p>
        </p:txBody>
      </p:sp>
      <p:sp>
        <p:nvSpPr>
          <p:cNvPr id="58" name="McK 1. On-page tracker"/>
          <p:cNvSpPr>
            <a:spLocks noChangeArrowheads="1"/>
          </p:cNvSpPr>
          <p:nvPr/>
        </p:nvSpPr>
        <p:spPr bwMode="auto">
          <a:xfrm>
            <a:off x="1229427" y="26988"/>
            <a:ext cx="2617191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algn="just"/>
            <a:r>
              <a:rPr lang="ru-RU" sz="1400" dirty="0" smtClean="0">
                <a:solidFill>
                  <a:srgbClr val="808080"/>
                </a:solidFill>
              </a:rPr>
              <a:t>2.5 Оценка влияния изменений</a:t>
            </a:r>
            <a:endParaRPr lang="ru-RU" sz="1400" dirty="0">
              <a:solidFill>
                <a:srgbClr val="80808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6708309"/>
              </p:ext>
            </p:extLst>
          </p:nvPr>
        </p:nvGraphicFramePr>
        <p:xfrm>
          <a:off x="6999961" y="2698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533" name="Лист" showAsIcon="1" r:id="rId16" imgW="914400" imgH="771480" progId="Excel.Sheet.12">
                  <p:embed/>
                </p:oleObj>
              </mc:Choice>
              <mc:Fallback>
                <p:oleObj name="Лист" showAsIcon="1" r:id="rId16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6999961" y="2698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Rectangle 31"/>
          <p:cNvSpPr>
            <a:spLocks/>
          </p:cNvSpPr>
          <p:nvPr/>
        </p:nvSpPr>
        <p:spPr>
          <a:xfrm>
            <a:off x="127014" y="1202938"/>
            <a:ext cx="8650287" cy="4782226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cxnSp>
        <p:nvCxnSpPr>
          <p:cNvPr id="34" name="AutoShape 249"/>
          <p:cNvCxnSpPr>
            <a:cxnSpLocks noChangeShapeType="1"/>
            <a:stCxn id="35" idx="4"/>
            <a:endCxn id="35" idx="6"/>
          </p:cNvCxnSpPr>
          <p:nvPr/>
        </p:nvCxnSpPr>
        <p:spPr bwMode="auto">
          <a:xfrm>
            <a:off x="203463" y="2266228"/>
            <a:ext cx="179414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AutoShape 250"/>
          <p:cNvSpPr>
            <a:spLocks noChangeArrowheads="1"/>
          </p:cNvSpPr>
          <p:nvPr/>
        </p:nvSpPr>
        <p:spPr bwMode="auto">
          <a:xfrm>
            <a:off x="203463" y="2063027"/>
            <a:ext cx="1794140" cy="20320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200" b="1" dirty="0" smtClean="0"/>
              <a:t>Изменение</a:t>
            </a:r>
            <a:endParaRPr lang="ru-RU" sz="1200" dirty="0">
              <a:solidFill>
                <a:srgbClr val="808080"/>
              </a:solidFill>
            </a:endParaRPr>
          </a:p>
        </p:txBody>
      </p:sp>
      <p:cxnSp>
        <p:nvCxnSpPr>
          <p:cNvPr id="37" name="AutoShape 249"/>
          <p:cNvCxnSpPr>
            <a:cxnSpLocks noChangeShapeType="1"/>
            <a:stCxn id="38" idx="4"/>
            <a:endCxn id="38" idx="6"/>
          </p:cNvCxnSpPr>
          <p:nvPr/>
        </p:nvCxnSpPr>
        <p:spPr bwMode="auto">
          <a:xfrm>
            <a:off x="2094900" y="2266224"/>
            <a:ext cx="179414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8" name="AutoShape 250"/>
          <p:cNvSpPr>
            <a:spLocks noChangeArrowheads="1"/>
          </p:cNvSpPr>
          <p:nvPr/>
        </p:nvSpPr>
        <p:spPr bwMode="auto">
          <a:xfrm>
            <a:off x="2094900" y="1878426"/>
            <a:ext cx="1794140" cy="387798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200" b="1" dirty="0"/>
              <a:t>На кого </a:t>
            </a:r>
            <a:r>
              <a:rPr lang="ru-RU" sz="1200" b="1" dirty="0" smtClean="0"/>
              <a:t>влияет изменение</a:t>
            </a:r>
            <a:endParaRPr lang="ru-RU" sz="1200" dirty="0">
              <a:solidFill>
                <a:srgbClr val="808080"/>
              </a:solidFill>
            </a:endParaRPr>
          </a:p>
        </p:txBody>
      </p:sp>
      <p:cxnSp>
        <p:nvCxnSpPr>
          <p:cNvPr id="40" name="AutoShape 249"/>
          <p:cNvCxnSpPr>
            <a:cxnSpLocks noChangeShapeType="1"/>
            <a:stCxn id="41" idx="4"/>
            <a:endCxn id="41" idx="6"/>
          </p:cNvCxnSpPr>
          <p:nvPr/>
        </p:nvCxnSpPr>
        <p:spPr bwMode="auto">
          <a:xfrm>
            <a:off x="5711422" y="2266224"/>
            <a:ext cx="1574943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1" name="AutoShape 250"/>
          <p:cNvSpPr>
            <a:spLocks noChangeArrowheads="1"/>
          </p:cNvSpPr>
          <p:nvPr/>
        </p:nvSpPr>
        <p:spPr bwMode="auto">
          <a:xfrm>
            <a:off x="5711422" y="1693135"/>
            <a:ext cx="1574943" cy="573089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200" b="1" dirty="0" smtClean="0"/>
              <a:t>Ответственный </a:t>
            </a:r>
            <a:br>
              <a:rPr lang="ru-RU" sz="1200" b="1" dirty="0" smtClean="0"/>
            </a:br>
            <a:r>
              <a:rPr lang="ru-RU" sz="1200" b="1" dirty="0" smtClean="0"/>
              <a:t>за </a:t>
            </a:r>
            <a:r>
              <a:rPr lang="ru-RU" sz="1200" b="1" dirty="0"/>
              <a:t>информирование </a:t>
            </a:r>
            <a:r>
              <a:rPr lang="ru-RU" sz="1200" b="1" dirty="0" smtClean="0"/>
              <a:t/>
            </a:r>
            <a:br>
              <a:rPr lang="ru-RU" sz="1200" b="1" dirty="0" smtClean="0"/>
            </a:br>
            <a:r>
              <a:rPr lang="ru-RU" sz="1200" b="1" dirty="0" smtClean="0"/>
              <a:t>и обучение</a:t>
            </a:r>
            <a:endParaRPr lang="ru-RU" sz="1200" dirty="0">
              <a:solidFill>
                <a:srgbClr val="808080"/>
              </a:solidFill>
            </a:endParaRPr>
          </a:p>
        </p:txBody>
      </p:sp>
      <p:cxnSp>
        <p:nvCxnSpPr>
          <p:cNvPr id="43" name="AutoShape 249"/>
          <p:cNvCxnSpPr>
            <a:cxnSpLocks noChangeShapeType="1"/>
            <a:stCxn id="44" idx="4"/>
            <a:endCxn id="44" idx="6"/>
          </p:cNvCxnSpPr>
          <p:nvPr/>
        </p:nvCxnSpPr>
        <p:spPr bwMode="auto">
          <a:xfrm>
            <a:off x="7376267" y="2266228"/>
            <a:ext cx="1324584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AutoShape 250"/>
          <p:cNvSpPr>
            <a:spLocks noChangeArrowheads="1"/>
          </p:cNvSpPr>
          <p:nvPr/>
        </p:nvSpPr>
        <p:spPr bwMode="auto">
          <a:xfrm>
            <a:off x="7376267" y="2063027"/>
            <a:ext cx="1324584" cy="20320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200" b="1" dirty="0" smtClean="0"/>
              <a:t>Срок</a:t>
            </a:r>
            <a:endParaRPr lang="ru-RU" sz="1200" dirty="0">
              <a:solidFill>
                <a:srgbClr val="808080"/>
              </a:solidFill>
            </a:endParaRPr>
          </a:p>
        </p:txBody>
      </p:sp>
      <p:sp>
        <p:nvSpPr>
          <p:cNvPr id="46" name="Rectangle 45"/>
          <p:cNvSpPr>
            <a:spLocks/>
          </p:cNvSpPr>
          <p:nvPr/>
        </p:nvSpPr>
        <p:spPr>
          <a:xfrm>
            <a:off x="127014" y="1157291"/>
            <a:ext cx="8650287" cy="389059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7" name="AutoShape 250"/>
          <p:cNvSpPr>
            <a:spLocks noChangeArrowheads="1"/>
          </p:cNvSpPr>
          <p:nvPr/>
        </p:nvSpPr>
        <p:spPr bwMode="auto">
          <a:xfrm>
            <a:off x="203463" y="1250254"/>
            <a:ext cx="4264025" cy="20313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200" b="1" dirty="0" smtClean="0"/>
              <a:t>Оценка влияния изменений</a:t>
            </a:r>
            <a:endParaRPr lang="ru-RU" sz="1200" dirty="0">
              <a:solidFill>
                <a:srgbClr val="808080"/>
              </a:solidFill>
            </a:endParaRPr>
          </a:p>
        </p:txBody>
      </p:sp>
      <p:sp>
        <p:nvSpPr>
          <p:cNvPr id="48" name="Rectangle 7"/>
          <p:cNvSpPr txBox="1">
            <a:spLocks/>
          </p:cNvSpPr>
          <p:nvPr/>
        </p:nvSpPr>
        <p:spPr>
          <a:xfrm>
            <a:off x="203463" y="2381861"/>
            <a:ext cx="179414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/>
              <a:t>Установлены нормативные сроки по этапам согласования</a:t>
            </a:r>
          </a:p>
        </p:txBody>
      </p:sp>
      <p:sp>
        <p:nvSpPr>
          <p:cNvPr id="49" name="Rectangle 7"/>
          <p:cNvSpPr txBox="1">
            <a:spLocks/>
          </p:cNvSpPr>
          <p:nvPr/>
        </p:nvSpPr>
        <p:spPr>
          <a:xfrm>
            <a:off x="2094900" y="2381861"/>
            <a:ext cx="17941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/>
              <a:t>Сотрудники отделов качества</a:t>
            </a:r>
          </a:p>
        </p:txBody>
      </p:sp>
      <p:sp>
        <p:nvSpPr>
          <p:cNvPr id="50" name="Rectangle 7"/>
          <p:cNvSpPr txBox="1">
            <a:spLocks/>
          </p:cNvSpPr>
          <p:nvPr/>
        </p:nvSpPr>
        <p:spPr>
          <a:xfrm>
            <a:off x="5711422" y="2381861"/>
            <a:ext cx="1574943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/>
              <a:t>Мамолин О.А., РЭА, Иванов О.А., ЛАЭС, Чижова Ю.С., АЭМ, Дурынин В.А., Цниитмаш, Иванов В.В., Гидропресс</a:t>
            </a:r>
          </a:p>
        </p:txBody>
      </p:sp>
      <p:sp>
        <p:nvSpPr>
          <p:cNvPr id="51" name="Rectangle 7"/>
          <p:cNvSpPr txBox="1">
            <a:spLocks/>
          </p:cNvSpPr>
          <p:nvPr/>
        </p:nvSpPr>
        <p:spPr>
          <a:xfrm>
            <a:off x="7376267" y="2381861"/>
            <a:ext cx="1324584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 smtClean="0"/>
              <a:t>01.11.2014</a:t>
            </a:r>
          </a:p>
          <a:p>
            <a:pPr lvl="1"/>
            <a:endParaRPr lang="ru-RU" sz="1200" dirty="0"/>
          </a:p>
          <a:p>
            <a:pPr lvl="1"/>
            <a:r>
              <a:rPr lang="ru-RU" sz="1200" dirty="0" smtClean="0"/>
              <a:t>01.12.2014</a:t>
            </a:r>
            <a:endParaRPr lang="ru-RU" sz="1200" dirty="0"/>
          </a:p>
          <a:p>
            <a:pPr lvl="1"/>
            <a:endParaRPr lang="ru-RU" sz="1200" dirty="0" smtClean="0"/>
          </a:p>
          <a:p>
            <a:pPr lvl="1"/>
            <a:endParaRPr lang="ru-RU" sz="1200" dirty="0"/>
          </a:p>
          <a:p>
            <a:pPr lvl="1"/>
            <a:endParaRPr lang="ru-RU" sz="1200" dirty="0" smtClean="0"/>
          </a:p>
          <a:p>
            <a:pPr lvl="1"/>
            <a:endParaRPr lang="ru-RU" sz="1200" dirty="0"/>
          </a:p>
          <a:p>
            <a:pPr lvl="1"/>
            <a:r>
              <a:rPr lang="ru-RU" sz="1200" dirty="0"/>
              <a:t>01.12.2014</a:t>
            </a:r>
          </a:p>
        </p:txBody>
      </p:sp>
      <p:cxnSp>
        <p:nvCxnSpPr>
          <p:cNvPr id="52" name="Straight Connector 51"/>
          <p:cNvCxnSpPr>
            <a:cxnSpLocks/>
          </p:cNvCxnSpPr>
          <p:nvPr/>
        </p:nvCxnSpPr>
        <p:spPr>
          <a:xfrm>
            <a:off x="203463" y="4466505"/>
            <a:ext cx="84973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1"/>
          <p:cNvGrpSpPr>
            <a:grpSpLocks/>
          </p:cNvGrpSpPr>
          <p:nvPr/>
        </p:nvGrpSpPr>
        <p:grpSpPr bwMode="auto">
          <a:xfrm>
            <a:off x="3971545" y="1878876"/>
            <a:ext cx="1649976" cy="387352"/>
            <a:chOff x="915" y="786"/>
            <a:chExt cx="2686" cy="244"/>
          </a:xfrm>
        </p:grpSpPr>
        <p:cxnSp>
          <p:nvCxnSpPr>
            <p:cNvPr id="60" name="AutoShape 249"/>
            <p:cNvCxnSpPr>
              <a:cxnSpLocks noChangeShapeType="1"/>
              <a:stCxn id="61" idx="4"/>
              <a:endCxn id="61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AutoShape 250"/>
            <p:cNvSpPr>
              <a:spLocks noChangeArrowheads="1"/>
            </p:cNvSpPr>
            <p:nvPr/>
          </p:nvSpPr>
          <p:spPr bwMode="auto">
            <a:xfrm>
              <a:off x="915" y="786"/>
              <a:ext cx="2686" cy="244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200" b="1" dirty="0"/>
                <a:t>Что необходимо </a:t>
              </a:r>
              <a:r>
                <a:rPr lang="ru-RU" sz="1200" b="1" dirty="0" smtClean="0"/>
                <a:t>сделать</a:t>
              </a:r>
              <a:endParaRPr lang="ru-RU" sz="1200" dirty="0">
                <a:solidFill>
                  <a:srgbClr val="808080"/>
                </a:solidFill>
              </a:endParaRPr>
            </a:p>
          </p:txBody>
        </p:sp>
      </p:grpSp>
      <p:sp>
        <p:nvSpPr>
          <p:cNvPr id="57" name="Rectangle 7"/>
          <p:cNvSpPr txBox="1">
            <a:spLocks/>
          </p:cNvSpPr>
          <p:nvPr/>
        </p:nvSpPr>
        <p:spPr>
          <a:xfrm>
            <a:off x="3971545" y="2381861"/>
            <a:ext cx="1649976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/>
              <a:t>Внести изменения в ЛНА </a:t>
            </a:r>
            <a:r>
              <a:rPr lang="ru-RU" sz="1200" dirty="0" smtClean="0"/>
              <a:t>предприятий</a:t>
            </a:r>
          </a:p>
          <a:p>
            <a:pPr lvl="1"/>
            <a:r>
              <a:rPr lang="ru-RU" sz="1200" dirty="0"/>
              <a:t>Провести информирование и обучение сотрудников отделов </a:t>
            </a:r>
            <a:r>
              <a:rPr lang="ru-RU" sz="1200" dirty="0" smtClean="0"/>
              <a:t>качества</a:t>
            </a:r>
          </a:p>
          <a:p>
            <a:pPr lvl="1"/>
            <a:r>
              <a:rPr lang="ru-RU" sz="1200" dirty="0"/>
              <a:t>Обеспечить мониторинг соблюдения сроков </a:t>
            </a:r>
            <a:r>
              <a:rPr lang="ru-RU" sz="1200" dirty="0" smtClean="0"/>
              <a:t>согласования</a:t>
            </a:r>
            <a:endParaRPr lang="ru-RU" sz="1200" dirty="0"/>
          </a:p>
        </p:txBody>
      </p:sp>
      <p:sp>
        <p:nvSpPr>
          <p:cNvPr id="80" name="Rectangle 7"/>
          <p:cNvSpPr txBox="1">
            <a:spLocks/>
          </p:cNvSpPr>
          <p:nvPr/>
        </p:nvSpPr>
        <p:spPr>
          <a:xfrm>
            <a:off x="203463" y="4533908"/>
            <a:ext cx="17941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 smtClean="0"/>
              <a:t>…</a:t>
            </a:r>
            <a:endParaRPr lang="ru-RU" sz="1200" dirty="0"/>
          </a:p>
        </p:txBody>
      </p:sp>
      <p:sp>
        <p:nvSpPr>
          <p:cNvPr id="81" name="Rectangle 7"/>
          <p:cNvSpPr txBox="1">
            <a:spLocks/>
          </p:cNvSpPr>
          <p:nvPr/>
        </p:nvSpPr>
        <p:spPr>
          <a:xfrm>
            <a:off x="2094900" y="4533908"/>
            <a:ext cx="1794140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/>
              <a:t>…</a:t>
            </a:r>
          </a:p>
        </p:txBody>
      </p:sp>
      <p:sp>
        <p:nvSpPr>
          <p:cNvPr id="82" name="Rectangle 7"/>
          <p:cNvSpPr txBox="1">
            <a:spLocks/>
          </p:cNvSpPr>
          <p:nvPr/>
        </p:nvSpPr>
        <p:spPr>
          <a:xfrm>
            <a:off x="5711422" y="4533908"/>
            <a:ext cx="157494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/>
              <a:t>…</a:t>
            </a:r>
          </a:p>
        </p:txBody>
      </p:sp>
      <p:sp>
        <p:nvSpPr>
          <p:cNvPr id="83" name="Rectangle 7"/>
          <p:cNvSpPr txBox="1">
            <a:spLocks/>
          </p:cNvSpPr>
          <p:nvPr/>
        </p:nvSpPr>
        <p:spPr>
          <a:xfrm>
            <a:off x="7376267" y="4533908"/>
            <a:ext cx="132458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 smtClean="0"/>
              <a:t>…</a:t>
            </a:r>
            <a:endParaRPr lang="ru-RU" sz="1200" dirty="0"/>
          </a:p>
        </p:txBody>
      </p:sp>
      <p:sp>
        <p:nvSpPr>
          <p:cNvPr id="84" name="Rectangle 7"/>
          <p:cNvSpPr txBox="1">
            <a:spLocks/>
          </p:cNvSpPr>
          <p:nvPr/>
        </p:nvSpPr>
        <p:spPr>
          <a:xfrm>
            <a:off x="3971545" y="4533908"/>
            <a:ext cx="1649976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/>
              <a:t>…</a:t>
            </a:r>
          </a:p>
        </p:txBody>
      </p:sp>
      <p:grpSp>
        <p:nvGrpSpPr>
          <p:cNvPr id="53" name="Group 186"/>
          <p:cNvGrpSpPr/>
          <p:nvPr>
            <p:custDataLst>
              <p:tags r:id="rId2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54" name="Freeform 187"/>
            <p:cNvSpPr/>
            <p:nvPr>
              <p:custDataLst>
                <p:tags r:id="rId12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55" name="Rectangle 25"/>
            <p:cNvSpPr txBox="1"/>
            <p:nvPr>
              <p:custDataLst>
                <p:tags r:id="rId13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Открытие и подготовка ПСР-проекта</a:t>
              </a:r>
              <a:endParaRPr lang="ru-RU" sz="700" b="1" dirty="0"/>
            </a:p>
          </p:txBody>
        </p:sp>
      </p:grpSp>
      <p:grpSp>
        <p:nvGrpSpPr>
          <p:cNvPr id="59" name="Group 189"/>
          <p:cNvGrpSpPr/>
          <p:nvPr>
            <p:custDataLst>
              <p:tags r:id="rId3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2" name="Freeform 190"/>
            <p:cNvSpPr/>
            <p:nvPr>
              <p:custDataLst>
                <p:tags r:id="rId10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3" name="Rectangle 25"/>
            <p:cNvSpPr txBox="1"/>
            <p:nvPr>
              <p:custDataLst>
                <p:tags r:id="rId11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64" name="Group 192"/>
          <p:cNvGrpSpPr/>
          <p:nvPr>
            <p:custDataLst>
              <p:tags r:id="rId4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65" name="Freeform 193"/>
            <p:cNvSpPr/>
            <p:nvPr>
              <p:custDataLst>
                <p:tags r:id="rId8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66" name="Rectangle 25"/>
            <p:cNvSpPr txBox="1"/>
            <p:nvPr>
              <p:custDataLst>
                <p:tags r:id="rId9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Диагностика и Целевое состояние</a:t>
              </a:r>
              <a:endParaRPr lang="en-US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7" name="Group 195"/>
          <p:cNvGrpSpPr/>
          <p:nvPr>
            <p:custDataLst>
              <p:tags r:id="rId5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68" name="Freeform 196"/>
            <p:cNvSpPr/>
            <p:nvPr>
              <p:custDataLst>
                <p:tags r:id="rId6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9" name="Rectangle 25"/>
            <p:cNvSpPr txBox="1"/>
            <p:nvPr>
              <p:custDataLst>
                <p:tags r:id="rId7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70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71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72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73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47585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330438"/>
            <a:ext cx="6681176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Термины</a:t>
            </a:r>
            <a:endParaRPr lang="ru-RU" dirty="0"/>
          </a:p>
        </p:txBody>
      </p:sp>
      <p:sp>
        <p:nvSpPr>
          <p:cNvPr id="3" name="Rectangle 2"/>
          <p:cNvSpPr/>
          <p:nvPr/>
        </p:nvSpPr>
        <p:spPr>
          <a:xfrm>
            <a:off x="130119" y="1020726"/>
            <a:ext cx="8701200" cy="523121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 smtClean="0">
              <a:solidFill>
                <a:schemeClr val="tx1"/>
              </a:solidFill>
            </a:endParaRPr>
          </a:p>
        </p:txBody>
      </p:sp>
      <p:grpSp>
        <p:nvGrpSpPr>
          <p:cNvPr id="10" name="Group 12"/>
          <p:cNvGrpSpPr>
            <a:grpSpLocks/>
          </p:cNvGrpSpPr>
          <p:nvPr/>
        </p:nvGrpSpPr>
        <p:grpSpPr bwMode="auto">
          <a:xfrm>
            <a:off x="304231" y="1118055"/>
            <a:ext cx="1824432" cy="233363"/>
            <a:chOff x="915" y="883"/>
            <a:chExt cx="475" cy="147"/>
          </a:xfrm>
        </p:grpSpPr>
        <p:cxnSp>
          <p:nvCxnSpPr>
            <p:cNvPr id="11" name="AutoShape 249"/>
            <p:cNvCxnSpPr>
              <a:cxnSpLocks noChangeShapeType="1"/>
              <a:stCxn id="12" idx="4"/>
              <a:endCxn id="12" idx="6"/>
            </p:cNvCxnSpPr>
            <p:nvPr/>
          </p:nvCxnSpPr>
          <p:spPr bwMode="auto">
            <a:xfrm>
              <a:off x="915" y="1030"/>
              <a:ext cx="475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auto">
            <a:xfrm>
              <a:off x="915" y="883"/>
              <a:ext cx="475" cy="1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0" tIns="0" rIns="0" bIns="18288" anchor="b">
              <a:spAutoFit/>
            </a:bodyPr>
            <a:lstStyle/>
            <a:p>
              <a:r>
                <a:rPr lang="ru-RU" sz="1350" b="1" dirty="0"/>
                <a:t>Термин</a:t>
              </a:r>
            </a:p>
          </p:txBody>
        </p:sp>
      </p:grpSp>
      <p:grpSp>
        <p:nvGrpSpPr>
          <p:cNvPr id="14" name="Group 12"/>
          <p:cNvGrpSpPr>
            <a:grpSpLocks/>
          </p:cNvGrpSpPr>
          <p:nvPr/>
        </p:nvGrpSpPr>
        <p:grpSpPr bwMode="auto">
          <a:xfrm>
            <a:off x="2322394" y="1118055"/>
            <a:ext cx="6334813" cy="233363"/>
            <a:chOff x="915" y="883"/>
            <a:chExt cx="2686" cy="147"/>
          </a:xfrm>
        </p:grpSpPr>
        <p:cxnSp>
          <p:nvCxnSpPr>
            <p:cNvPr id="15" name="AutoShape 249"/>
            <p:cNvCxnSpPr>
              <a:cxnSpLocks noChangeShapeType="1"/>
              <a:stCxn id="16" idx="4"/>
              <a:endCxn id="16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AutoShape 250"/>
            <p:cNvSpPr>
              <a:spLocks noChangeArrowheads="1"/>
            </p:cNvSpPr>
            <p:nvPr/>
          </p:nvSpPr>
          <p:spPr bwMode="auto">
            <a:xfrm>
              <a:off x="915" y="883"/>
              <a:ext cx="2686" cy="147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350" b="1" dirty="0"/>
                <a:t>Значение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04231" y="5078207"/>
            <a:ext cx="8352976" cy="646331"/>
            <a:chOff x="304231" y="5146023"/>
            <a:chExt cx="8352976" cy="646331"/>
          </a:xfrm>
        </p:grpSpPr>
        <p:sp>
          <p:nvSpPr>
            <p:cNvPr id="20" name="Rectangle 17"/>
            <p:cNvSpPr txBox="1">
              <a:spLocks/>
            </p:cNvSpPr>
            <p:nvPr/>
          </p:nvSpPr>
          <p:spPr>
            <a:xfrm>
              <a:off x="304231" y="5177922"/>
              <a:ext cx="182443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350" dirty="0"/>
                <a:t>Производственный </a:t>
              </a:r>
              <a:r>
                <a:rPr lang="ru-RU" sz="1350" dirty="0" smtClean="0"/>
                <a:t>анализ</a:t>
              </a:r>
              <a:endParaRPr lang="ru-RU" sz="1350" dirty="0"/>
            </a:p>
          </p:txBody>
        </p:sp>
        <p:sp>
          <p:nvSpPr>
            <p:cNvPr id="25" name="Rectangle 17"/>
            <p:cNvSpPr txBox="1">
              <a:spLocks/>
            </p:cNvSpPr>
            <p:nvPr/>
          </p:nvSpPr>
          <p:spPr>
            <a:xfrm>
              <a:off x="2322394" y="5146023"/>
              <a:ext cx="6334813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350" dirty="0"/>
                <a:t>Мониторинг отклонений по выпуску продуктов или </a:t>
              </a:r>
              <a:r>
                <a:rPr lang="ru-RU" sz="1350" dirty="0" smtClean="0"/>
                <a:t>услуг от </a:t>
              </a:r>
              <a:r>
                <a:rPr lang="ru-RU" sz="1350" dirty="0"/>
                <a:t>целевых показателей, осуществляемый на </a:t>
              </a:r>
              <a:r>
                <a:rPr lang="ru-RU" sz="1350" dirty="0" smtClean="0"/>
                <a:t>ключевых стадиях </a:t>
              </a:r>
              <a:r>
                <a:rPr lang="ru-RU" sz="1350" dirty="0"/>
                <a:t>процесса с целью выявления коренных </a:t>
              </a:r>
              <a:r>
                <a:rPr lang="ru-RU" sz="1350" dirty="0" smtClean="0"/>
                <a:t>причин отклонений </a:t>
              </a:r>
              <a:r>
                <a:rPr lang="ru-RU" sz="1350" dirty="0"/>
                <a:t>и их устранение.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04231" y="4423197"/>
            <a:ext cx="8352976" cy="623248"/>
            <a:chOff x="304231" y="4551638"/>
            <a:chExt cx="8352976" cy="623248"/>
          </a:xfrm>
        </p:grpSpPr>
        <p:sp>
          <p:nvSpPr>
            <p:cNvPr id="43" name="Rectangle 17"/>
            <p:cNvSpPr txBox="1">
              <a:spLocks/>
            </p:cNvSpPr>
            <p:nvPr/>
          </p:nvSpPr>
          <p:spPr>
            <a:xfrm>
              <a:off x="304231" y="4572904"/>
              <a:ext cx="18244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350" dirty="0" smtClean="0"/>
                <a:t>ПСР-проект</a:t>
              </a:r>
              <a:endParaRPr lang="ru-RU" sz="1350" dirty="0"/>
            </a:p>
          </p:txBody>
        </p:sp>
        <p:sp>
          <p:nvSpPr>
            <p:cNvPr id="49" name="Rectangle 17"/>
            <p:cNvSpPr txBox="1">
              <a:spLocks/>
            </p:cNvSpPr>
            <p:nvPr/>
          </p:nvSpPr>
          <p:spPr>
            <a:xfrm>
              <a:off x="2322394" y="4551638"/>
              <a:ext cx="6334813" cy="62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350" dirty="0"/>
                <a:t>Проект, нацеленный на оптимизацию </a:t>
              </a:r>
              <a:r>
                <a:rPr lang="ru-RU" sz="1350" dirty="0" smtClean="0"/>
                <a:t>повторяющегося процесса </a:t>
              </a:r>
              <a:r>
                <a:rPr lang="ru-RU" sz="1350" dirty="0"/>
                <a:t>или решение конкретной проблемы в </a:t>
              </a:r>
              <a:r>
                <a:rPr lang="ru-RU" sz="1350" dirty="0" smtClean="0"/>
                <a:t>процессе с </a:t>
              </a:r>
              <a:r>
                <a:rPr lang="ru-RU" sz="1350" dirty="0"/>
                <a:t>применением </a:t>
              </a:r>
              <a:r>
                <a:rPr lang="ru-RU" sz="1350" dirty="0" smtClean="0"/>
                <a:t>инструментов Производственной системы «</a:t>
              </a:r>
              <a:r>
                <a:rPr lang="ru-RU" sz="1350" dirty="0" err="1" smtClean="0"/>
                <a:t>Росатома</a:t>
              </a:r>
              <a:r>
                <a:rPr lang="ru-RU" sz="1350" dirty="0"/>
                <a:t>».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04231" y="3432167"/>
            <a:ext cx="8352976" cy="430887"/>
            <a:chOff x="304231" y="3329327"/>
            <a:chExt cx="8352976" cy="430887"/>
          </a:xfrm>
        </p:grpSpPr>
        <p:sp>
          <p:nvSpPr>
            <p:cNvPr id="22" name="Rectangle 17"/>
            <p:cNvSpPr txBox="1">
              <a:spLocks/>
            </p:cNvSpPr>
            <p:nvPr/>
          </p:nvSpPr>
          <p:spPr>
            <a:xfrm>
              <a:off x="304231" y="3329327"/>
              <a:ext cx="1824432" cy="2077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350" dirty="0" smtClean="0"/>
                <a:t>Карточка ПСР-проекта</a:t>
              </a:r>
              <a:endParaRPr lang="ru-RU" sz="1350" dirty="0"/>
            </a:p>
          </p:txBody>
        </p:sp>
        <p:sp>
          <p:nvSpPr>
            <p:cNvPr id="27" name="Rectangle 17"/>
            <p:cNvSpPr txBox="1">
              <a:spLocks/>
            </p:cNvSpPr>
            <p:nvPr/>
          </p:nvSpPr>
          <p:spPr>
            <a:xfrm>
              <a:off x="2322394" y="3329327"/>
              <a:ext cx="63348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350" dirty="0" smtClean="0"/>
                <a:t>Паспорт проекта, который составляется перед началом проекта и содержит цель, срок, команду, заказчиков, обоснование выбора и пр.</a:t>
              </a:r>
              <a:endParaRPr lang="ru-RU" sz="1350" dirty="0"/>
            </a:p>
          </p:txBody>
        </p:sp>
      </p:grpSp>
      <p:cxnSp>
        <p:nvCxnSpPr>
          <p:cNvPr id="31" name="Straight Connector 30"/>
          <p:cNvCxnSpPr>
            <a:cxnSpLocks/>
          </p:cNvCxnSpPr>
          <p:nvPr/>
        </p:nvCxnSpPr>
        <p:spPr>
          <a:xfrm>
            <a:off x="304231" y="3884735"/>
            <a:ext cx="83529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cxnSpLocks/>
          </p:cNvCxnSpPr>
          <p:nvPr/>
        </p:nvCxnSpPr>
        <p:spPr>
          <a:xfrm>
            <a:off x="304231" y="4401516"/>
            <a:ext cx="83529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" name="Group 29"/>
          <p:cNvGrpSpPr/>
          <p:nvPr/>
        </p:nvGrpSpPr>
        <p:grpSpPr>
          <a:xfrm>
            <a:off x="304231" y="3927682"/>
            <a:ext cx="8352976" cy="430887"/>
            <a:chOff x="304231" y="3329327"/>
            <a:chExt cx="8352976" cy="430887"/>
          </a:xfrm>
        </p:grpSpPr>
        <p:sp>
          <p:nvSpPr>
            <p:cNvPr id="34" name="Rectangle 17"/>
            <p:cNvSpPr txBox="1">
              <a:spLocks/>
            </p:cNvSpPr>
            <p:nvPr/>
          </p:nvSpPr>
          <p:spPr>
            <a:xfrm>
              <a:off x="304231" y="3329327"/>
              <a:ext cx="182443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350" dirty="0" smtClean="0"/>
                <a:t>Отраслевой ПСР-проект</a:t>
              </a:r>
              <a:endParaRPr lang="ru-RU" sz="1350" dirty="0"/>
            </a:p>
          </p:txBody>
        </p:sp>
        <p:sp>
          <p:nvSpPr>
            <p:cNvPr id="35" name="Rectangle 17"/>
            <p:cNvSpPr txBox="1">
              <a:spLocks/>
            </p:cNvSpPr>
            <p:nvPr/>
          </p:nvSpPr>
          <p:spPr>
            <a:xfrm>
              <a:off x="2322394" y="3329327"/>
              <a:ext cx="63348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350" dirty="0" smtClean="0"/>
                <a:t>Проект, который оптимизирует процесс, стандартный для  нескольких подразделений/организаций и который будет тиражирован в дальнейшем</a:t>
              </a:r>
              <a:endParaRPr lang="ru-RU" sz="1350" dirty="0"/>
            </a:p>
          </p:txBody>
        </p:sp>
      </p:grpSp>
      <p:cxnSp>
        <p:nvCxnSpPr>
          <p:cNvPr id="36" name="Straight Connector 35"/>
          <p:cNvCxnSpPr>
            <a:cxnSpLocks/>
          </p:cNvCxnSpPr>
          <p:nvPr/>
        </p:nvCxnSpPr>
        <p:spPr>
          <a:xfrm>
            <a:off x="304231" y="3410486"/>
            <a:ext cx="83529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" name="Group 36"/>
          <p:cNvGrpSpPr/>
          <p:nvPr/>
        </p:nvGrpSpPr>
        <p:grpSpPr>
          <a:xfrm>
            <a:off x="304231" y="1903090"/>
            <a:ext cx="8352976" cy="430887"/>
            <a:chOff x="304231" y="3329327"/>
            <a:chExt cx="8352976" cy="430887"/>
          </a:xfrm>
        </p:grpSpPr>
        <p:sp>
          <p:nvSpPr>
            <p:cNvPr id="38" name="Rectangle 17"/>
            <p:cNvSpPr txBox="1">
              <a:spLocks/>
            </p:cNvSpPr>
            <p:nvPr/>
          </p:nvSpPr>
          <p:spPr>
            <a:xfrm>
              <a:off x="304231" y="3329327"/>
              <a:ext cx="18244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350" dirty="0" smtClean="0"/>
                <a:t>Владелец процесса</a:t>
              </a:r>
              <a:endParaRPr lang="ru-RU" sz="1350" dirty="0"/>
            </a:p>
          </p:txBody>
        </p:sp>
        <p:sp>
          <p:nvSpPr>
            <p:cNvPr id="39" name="Rectangle 17"/>
            <p:cNvSpPr txBox="1">
              <a:spLocks/>
            </p:cNvSpPr>
            <p:nvPr/>
          </p:nvSpPr>
          <p:spPr>
            <a:xfrm>
              <a:off x="2322394" y="3329327"/>
              <a:ext cx="63348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350" dirty="0" smtClean="0"/>
                <a:t>Руководитель структурного подразделения/функции, который управляет процессом и несет ответственность за его результат и эффективность</a:t>
              </a:r>
              <a:endParaRPr lang="ru-RU" sz="1350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4231" y="5789162"/>
            <a:ext cx="8352976" cy="430887"/>
            <a:chOff x="304231" y="4160575"/>
            <a:chExt cx="8352976" cy="430887"/>
          </a:xfrm>
        </p:grpSpPr>
        <p:sp>
          <p:nvSpPr>
            <p:cNvPr id="32" name="Rectangle 17"/>
            <p:cNvSpPr txBox="1">
              <a:spLocks/>
            </p:cNvSpPr>
            <p:nvPr/>
          </p:nvSpPr>
          <p:spPr>
            <a:xfrm>
              <a:off x="304231" y="4160575"/>
              <a:ext cx="18244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350" dirty="0" smtClean="0"/>
                <a:t>Процесс</a:t>
              </a:r>
              <a:endParaRPr lang="ru-RU" sz="1350" dirty="0"/>
            </a:p>
          </p:txBody>
        </p:sp>
        <p:sp>
          <p:nvSpPr>
            <p:cNvPr id="33" name="Rectangle 17"/>
            <p:cNvSpPr txBox="1">
              <a:spLocks/>
            </p:cNvSpPr>
            <p:nvPr/>
          </p:nvSpPr>
          <p:spPr>
            <a:xfrm>
              <a:off x="2322394" y="4160575"/>
              <a:ext cx="63348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350" dirty="0"/>
                <a:t>Совокупность последовательных действий, </a:t>
              </a:r>
              <a:r>
                <a:rPr lang="ru-RU" sz="1350" dirty="0" smtClean="0"/>
                <a:t>направленных на </a:t>
              </a:r>
              <a:r>
                <a:rPr lang="ru-RU" sz="1350" dirty="0"/>
                <a:t>достижение определенного результата.</a:t>
              </a:r>
            </a:p>
          </p:txBody>
        </p:sp>
      </p:grp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304231" y="5746219"/>
            <a:ext cx="83529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39"/>
          <p:cNvGrpSpPr/>
          <p:nvPr/>
        </p:nvGrpSpPr>
        <p:grpSpPr>
          <a:xfrm>
            <a:off x="304231" y="1386309"/>
            <a:ext cx="8352976" cy="430887"/>
            <a:chOff x="304231" y="3329327"/>
            <a:chExt cx="8352976" cy="430887"/>
          </a:xfrm>
        </p:grpSpPr>
        <p:sp>
          <p:nvSpPr>
            <p:cNvPr id="46" name="Rectangle 17"/>
            <p:cNvSpPr txBox="1">
              <a:spLocks/>
            </p:cNvSpPr>
            <p:nvPr/>
          </p:nvSpPr>
          <p:spPr>
            <a:xfrm>
              <a:off x="304231" y="3329327"/>
              <a:ext cx="1824432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350" dirty="0" smtClean="0"/>
                <a:t>Библиотека проектов</a:t>
              </a:r>
              <a:endParaRPr lang="ru-RU" sz="1350" dirty="0"/>
            </a:p>
          </p:txBody>
        </p:sp>
        <p:sp>
          <p:nvSpPr>
            <p:cNvPr id="47" name="Rectangle 17"/>
            <p:cNvSpPr txBox="1">
              <a:spLocks/>
            </p:cNvSpPr>
            <p:nvPr/>
          </p:nvSpPr>
          <p:spPr>
            <a:xfrm>
              <a:off x="2322394" y="3329327"/>
              <a:ext cx="63348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350" dirty="0" smtClean="0"/>
                <a:t>Архив результатов и лучших практик завершенных ПСР-проектов для обмена опытом</a:t>
              </a:r>
              <a:endParaRPr lang="ru-RU" sz="1350" dirty="0"/>
            </a:p>
          </p:txBody>
        </p:sp>
      </p:grpSp>
      <p:cxnSp>
        <p:nvCxnSpPr>
          <p:cNvPr id="48" name="Straight Connector 42"/>
          <p:cNvCxnSpPr>
            <a:cxnSpLocks/>
          </p:cNvCxnSpPr>
          <p:nvPr/>
        </p:nvCxnSpPr>
        <p:spPr>
          <a:xfrm>
            <a:off x="304231" y="1860143"/>
            <a:ext cx="83529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cxnSpLocks/>
          </p:cNvCxnSpPr>
          <p:nvPr/>
        </p:nvCxnSpPr>
        <p:spPr>
          <a:xfrm>
            <a:off x="304231" y="5067159"/>
            <a:ext cx="83529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0" name="Group 49"/>
          <p:cNvGrpSpPr/>
          <p:nvPr/>
        </p:nvGrpSpPr>
        <p:grpSpPr>
          <a:xfrm>
            <a:off x="304230" y="2419871"/>
            <a:ext cx="8352977" cy="430887"/>
            <a:chOff x="304230" y="3329327"/>
            <a:chExt cx="8352977" cy="430887"/>
          </a:xfrm>
        </p:grpSpPr>
        <p:sp>
          <p:nvSpPr>
            <p:cNvPr id="51" name="Rectangle 17"/>
            <p:cNvSpPr txBox="1">
              <a:spLocks/>
            </p:cNvSpPr>
            <p:nvPr/>
          </p:nvSpPr>
          <p:spPr>
            <a:xfrm>
              <a:off x="304230" y="3329327"/>
              <a:ext cx="201816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350" dirty="0" smtClean="0"/>
                <a:t>Внешний заказчик процесса</a:t>
              </a:r>
              <a:endParaRPr lang="ru-RU" sz="1350" dirty="0"/>
            </a:p>
          </p:txBody>
        </p:sp>
        <p:sp>
          <p:nvSpPr>
            <p:cNvPr id="52" name="Rectangle 17"/>
            <p:cNvSpPr txBox="1">
              <a:spLocks/>
            </p:cNvSpPr>
            <p:nvPr/>
          </p:nvSpPr>
          <p:spPr>
            <a:xfrm>
              <a:off x="2322394" y="3329327"/>
              <a:ext cx="63348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350" dirty="0" smtClean="0"/>
                <a:t>Организация либо отдельные лица вне корпорации </a:t>
              </a:r>
              <a:r>
                <a:rPr lang="ru-RU" sz="1350" dirty="0" err="1" smtClean="0"/>
                <a:t>Росатом</a:t>
              </a:r>
              <a:r>
                <a:rPr lang="ru-RU" sz="1350" dirty="0" smtClean="0"/>
                <a:t>, которые являются потребителями результатов процесса </a:t>
              </a:r>
              <a:endParaRPr lang="ru-RU" sz="1350" dirty="0"/>
            </a:p>
          </p:txBody>
        </p:sp>
      </p:grpSp>
      <p:cxnSp>
        <p:nvCxnSpPr>
          <p:cNvPr id="53" name="Straight Connector 52"/>
          <p:cNvCxnSpPr>
            <a:cxnSpLocks/>
          </p:cNvCxnSpPr>
          <p:nvPr/>
        </p:nvCxnSpPr>
        <p:spPr>
          <a:xfrm>
            <a:off x="304231" y="2376924"/>
            <a:ext cx="83529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cxnSpLocks/>
          </p:cNvCxnSpPr>
          <p:nvPr/>
        </p:nvCxnSpPr>
        <p:spPr>
          <a:xfrm>
            <a:off x="304231" y="2893705"/>
            <a:ext cx="83529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54"/>
          <p:cNvGrpSpPr/>
          <p:nvPr/>
        </p:nvGrpSpPr>
        <p:grpSpPr>
          <a:xfrm>
            <a:off x="304231" y="2926019"/>
            <a:ext cx="8352976" cy="430887"/>
            <a:chOff x="304231" y="3329327"/>
            <a:chExt cx="8352976" cy="430887"/>
          </a:xfrm>
        </p:grpSpPr>
        <p:sp>
          <p:nvSpPr>
            <p:cNvPr id="56" name="Rectangle 17"/>
            <p:cNvSpPr txBox="1">
              <a:spLocks/>
            </p:cNvSpPr>
            <p:nvPr/>
          </p:nvSpPr>
          <p:spPr>
            <a:xfrm>
              <a:off x="304231" y="3329327"/>
              <a:ext cx="182443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350" dirty="0" smtClean="0"/>
                <a:t>Внутренний заказчик процесса</a:t>
              </a:r>
              <a:endParaRPr lang="ru-RU" sz="1350" dirty="0"/>
            </a:p>
          </p:txBody>
        </p:sp>
        <p:sp>
          <p:nvSpPr>
            <p:cNvPr id="57" name="Rectangle 17"/>
            <p:cNvSpPr txBox="1">
              <a:spLocks/>
            </p:cNvSpPr>
            <p:nvPr/>
          </p:nvSpPr>
          <p:spPr>
            <a:xfrm>
              <a:off x="2322394" y="3329327"/>
              <a:ext cx="6334813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350" dirty="0" smtClean="0"/>
                <a:t>Внутренние структуры или сотрудники </a:t>
              </a:r>
              <a:r>
                <a:rPr lang="ru-RU" sz="1350" dirty="0" err="1" smtClean="0"/>
                <a:t>Росатома</a:t>
              </a:r>
              <a:r>
                <a:rPr lang="ru-RU" sz="1350" dirty="0" smtClean="0"/>
                <a:t>, которые являются потребителями результатов процесса</a:t>
              </a:r>
              <a:endParaRPr lang="ru-RU" sz="1350" dirty="0"/>
            </a:p>
          </p:txBody>
        </p:sp>
      </p:grpSp>
    </p:spTree>
    <p:extLst>
      <p:ext uri="{BB962C8B-B14F-4D97-AF65-F5344CB8AC3E}">
        <p14:creationId xmlns:p14="http://schemas.microsoft.com/office/powerpoint/2010/main" val="150268326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231900" y="330438"/>
            <a:ext cx="6681176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План-график реализации </a:t>
            </a:r>
            <a:r>
              <a:rPr lang="ru-RU" dirty="0" smtClean="0"/>
              <a:t>мероприятий</a:t>
            </a:r>
            <a:endParaRPr lang="en-US" dirty="0"/>
          </a:p>
        </p:txBody>
      </p:sp>
      <p:sp>
        <p:nvSpPr>
          <p:cNvPr id="58" name="McK 1. On-page tracker"/>
          <p:cNvSpPr>
            <a:spLocks noChangeArrowheads="1"/>
          </p:cNvSpPr>
          <p:nvPr/>
        </p:nvSpPr>
        <p:spPr bwMode="auto">
          <a:xfrm>
            <a:off x="1231900" y="26988"/>
            <a:ext cx="3539559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</a:rPr>
              <a:t>3.2 </a:t>
            </a:r>
            <a:r>
              <a:rPr lang="ru-RU" sz="1400" dirty="0">
                <a:solidFill>
                  <a:srgbClr val="808080"/>
                </a:solidFill>
              </a:rPr>
              <a:t>Разработка </a:t>
            </a:r>
            <a:r>
              <a:rPr lang="ru-RU" sz="1400" dirty="0" smtClean="0">
                <a:solidFill>
                  <a:srgbClr val="808080"/>
                </a:solidFill>
              </a:rPr>
              <a:t>детального плана-графика</a:t>
            </a:r>
            <a:endParaRPr lang="ru-RU" sz="1400" dirty="0">
              <a:solidFill>
                <a:srgbClr val="80808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936046"/>
              </p:ext>
            </p:extLst>
          </p:nvPr>
        </p:nvGraphicFramePr>
        <p:xfrm>
          <a:off x="7109141" y="5148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62" name="Worksheet" showAsIcon="1" r:id="rId96" imgW="914400" imgH="771480" progId="Excel.Sheet.12">
                  <p:embed/>
                </p:oleObj>
              </mc:Choice>
              <mc:Fallback>
                <p:oleObj name="Worksheet" showAsIcon="1" r:id="rId96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7"/>
                      <a:stretch>
                        <a:fillRect/>
                      </a:stretch>
                    </p:blipFill>
                    <p:spPr>
                      <a:xfrm>
                        <a:off x="7109141" y="5148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4" name="Freeform 96"/>
          <p:cNvSpPr>
            <a:spLocks/>
          </p:cNvSpPr>
          <p:nvPr>
            <p:custDataLst>
              <p:tags r:id="rId2"/>
            </p:custDataLst>
          </p:nvPr>
        </p:nvSpPr>
        <p:spPr bwMode="gray">
          <a:xfrm flipH="1">
            <a:off x="6326248" y="955938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700" dirty="0"/>
          </a:p>
        </p:txBody>
      </p:sp>
      <p:sp>
        <p:nvSpPr>
          <p:cNvPr id="335" name="Freeform 96"/>
          <p:cNvSpPr>
            <a:spLocks/>
          </p:cNvSpPr>
          <p:nvPr>
            <p:custDataLst>
              <p:tags r:id="rId3"/>
            </p:custDataLst>
          </p:nvPr>
        </p:nvSpPr>
        <p:spPr bwMode="gray">
          <a:xfrm flipH="1">
            <a:off x="6326249" y="1081178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700" dirty="0"/>
          </a:p>
        </p:txBody>
      </p:sp>
      <p:sp>
        <p:nvSpPr>
          <p:cNvPr id="336" name="Freeform 97"/>
          <p:cNvSpPr>
            <a:spLocks/>
          </p:cNvSpPr>
          <p:nvPr>
            <p:custDataLst>
              <p:tags r:id="rId4"/>
            </p:custDataLst>
          </p:nvPr>
        </p:nvSpPr>
        <p:spPr bwMode="gray">
          <a:xfrm flipH="1">
            <a:off x="6326248" y="1210711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2 h 194"/>
              <a:gd name="T6" fmla="*/ 6 w 230"/>
              <a:gd name="T7" fmla="*/ 34 h 194"/>
              <a:gd name="T8" fmla="*/ 12 w 230"/>
              <a:gd name="T9" fmla="*/ 39 h 194"/>
              <a:gd name="T10" fmla="*/ 19 w 230"/>
              <a:gd name="T11" fmla="*/ 46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0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6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7 h 194"/>
              <a:gd name="T40" fmla="*/ 230 w 230"/>
              <a:gd name="T41" fmla="*/ 82 h 194"/>
              <a:gd name="T42" fmla="*/ 229 w 230"/>
              <a:gd name="T43" fmla="*/ 24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2"/>
                </a:lnTo>
                <a:lnTo>
                  <a:pt x="6" y="34"/>
                </a:lnTo>
                <a:lnTo>
                  <a:pt x="12" y="39"/>
                </a:lnTo>
                <a:lnTo>
                  <a:pt x="19" y="46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0"/>
                </a:lnTo>
                <a:lnTo>
                  <a:pt x="143" y="153"/>
                </a:lnTo>
                <a:lnTo>
                  <a:pt x="162" y="166"/>
                </a:lnTo>
                <a:lnTo>
                  <a:pt x="179" y="176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7"/>
                </a:lnTo>
                <a:lnTo>
                  <a:pt x="230" y="82"/>
                </a:lnTo>
                <a:lnTo>
                  <a:pt x="229" y="24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700" dirty="0"/>
          </a:p>
        </p:txBody>
      </p:sp>
      <p:sp>
        <p:nvSpPr>
          <p:cNvPr id="337" name="Freeform 96"/>
          <p:cNvSpPr>
            <a:spLocks/>
          </p:cNvSpPr>
          <p:nvPr>
            <p:custDataLst>
              <p:tags r:id="rId5"/>
            </p:custDataLst>
          </p:nvPr>
        </p:nvSpPr>
        <p:spPr bwMode="gray">
          <a:xfrm>
            <a:off x="6147419" y="955938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700" dirty="0"/>
          </a:p>
        </p:txBody>
      </p:sp>
      <p:sp>
        <p:nvSpPr>
          <p:cNvPr id="338" name="Freeform 96"/>
          <p:cNvSpPr>
            <a:spLocks/>
          </p:cNvSpPr>
          <p:nvPr>
            <p:custDataLst>
              <p:tags r:id="rId6"/>
            </p:custDataLst>
          </p:nvPr>
        </p:nvSpPr>
        <p:spPr bwMode="gray">
          <a:xfrm>
            <a:off x="6147419" y="1081178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700" dirty="0"/>
          </a:p>
        </p:txBody>
      </p:sp>
      <p:sp>
        <p:nvSpPr>
          <p:cNvPr id="339" name="Freeform 97"/>
          <p:cNvSpPr>
            <a:spLocks/>
          </p:cNvSpPr>
          <p:nvPr>
            <p:custDataLst>
              <p:tags r:id="rId7"/>
            </p:custDataLst>
          </p:nvPr>
        </p:nvSpPr>
        <p:spPr bwMode="gray">
          <a:xfrm>
            <a:off x="6147419" y="1210711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2 h 194"/>
              <a:gd name="T6" fmla="*/ 6 w 230"/>
              <a:gd name="T7" fmla="*/ 34 h 194"/>
              <a:gd name="T8" fmla="*/ 12 w 230"/>
              <a:gd name="T9" fmla="*/ 39 h 194"/>
              <a:gd name="T10" fmla="*/ 19 w 230"/>
              <a:gd name="T11" fmla="*/ 46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0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6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7 h 194"/>
              <a:gd name="T40" fmla="*/ 230 w 230"/>
              <a:gd name="T41" fmla="*/ 82 h 194"/>
              <a:gd name="T42" fmla="*/ 229 w 230"/>
              <a:gd name="T43" fmla="*/ 24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2"/>
                </a:lnTo>
                <a:lnTo>
                  <a:pt x="6" y="34"/>
                </a:lnTo>
                <a:lnTo>
                  <a:pt x="12" y="39"/>
                </a:lnTo>
                <a:lnTo>
                  <a:pt x="19" y="46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0"/>
                </a:lnTo>
                <a:lnTo>
                  <a:pt x="143" y="153"/>
                </a:lnTo>
                <a:lnTo>
                  <a:pt x="162" y="166"/>
                </a:lnTo>
                <a:lnTo>
                  <a:pt x="179" y="176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7"/>
                </a:lnTo>
                <a:lnTo>
                  <a:pt x="230" y="82"/>
                </a:lnTo>
                <a:lnTo>
                  <a:pt x="229" y="24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700" dirty="0"/>
          </a:p>
        </p:txBody>
      </p:sp>
      <p:sp>
        <p:nvSpPr>
          <p:cNvPr id="340" name="Freeform 95"/>
          <p:cNvSpPr>
            <a:spLocks/>
          </p:cNvSpPr>
          <p:nvPr>
            <p:custDataLst>
              <p:tags r:id="rId8"/>
            </p:custDataLst>
          </p:nvPr>
        </p:nvSpPr>
        <p:spPr bwMode="gray">
          <a:xfrm>
            <a:off x="6200480" y="925740"/>
            <a:ext cx="165680" cy="413425"/>
          </a:xfrm>
          <a:custGeom>
            <a:avLst/>
            <a:gdLst>
              <a:gd name="T0" fmla="*/ 58 w 460"/>
              <a:gd name="T1" fmla="*/ 0 h 1149"/>
              <a:gd name="T2" fmla="*/ 403 w 460"/>
              <a:gd name="T3" fmla="*/ 0 h 1149"/>
              <a:gd name="T4" fmla="*/ 414 w 460"/>
              <a:gd name="T5" fmla="*/ 1 h 1149"/>
              <a:gd name="T6" fmla="*/ 425 w 460"/>
              <a:gd name="T7" fmla="*/ 5 h 1149"/>
              <a:gd name="T8" fmla="*/ 434 w 460"/>
              <a:gd name="T9" fmla="*/ 9 h 1149"/>
              <a:gd name="T10" fmla="*/ 444 w 460"/>
              <a:gd name="T11" fmla="*/ 16 h 1149"/>
              <a:gd name="T12" fmla="*/ 451 w 460"/>
              <a:gd name="T13" fmla="*/ 26 h 1149"/>
              <a:gd name="T14" fmla="*/ 455 w 460"/>
              <a:gd name="T15" fmla="*/ 35 h 1149"/>
              <a:gd name="T16" fmla="*/ 459 w 460"/>
              <a:gd name="T17" fmla="*/ 46 h 1149"/>
              <a:gd name="T18" fmla="*/ 460 w 460"/>
              <a:gd name="T19" fmla="*/ 57 h 1149"/>
              <a:gd name="T20" fmla="*/ 460 w 460"/>
              <a:gd name="T21" fmla="*/ 1092 h 1149"/>
              <a:gd name="T22" fmla="*/ 459 w 460"/>
              <a:gd name="T23" fmla="*/ 1103 h 1149"/>
              <a:gd name="T24" fmla="*/ 455 w 460"/>
              <a:gd name="T25" fmla="*/ 1114 h 1149"/>
              <a:gd name="T26" fmla="*/ 451 w 460"/>
              <a:gd name="T27" fmla="*/ 1123 h 1149"/>
              <a:gd name="T28" fmla="*/ 444 w 460"/>
              <a:gd name="T29" fmla="*/ 1133 h 1149"/>
              <a:gd name="T30" fmla="*/ 434 w 460"/>
              <a:gd name="T31" fmla="*/ 1140 h 1149"/>
              <a:gd name="T32" fmla="*/ 425 w 460"/>
              <a:gd name="T33" fmla="*/ 1144 h 1149"/>
              <a:gd name="T34" fmla="*/ 414 w 460"/>
              <a:gd name="T35" fmla="*/ 1148 h 1149"/>
              <a:gd name="T36" fmla="*/ 403 w 460"/>
              <a:gd name="T37" fmla="*/ 1149 h 1149"/>
              <a:gd name="T38" fmla="*/ 58 w 460"/>
              <a:gd name="T39" fmla="*/ 1149 h 1149"/>
              <a:gd name="T40" fmla="*/ 46 w 460"/>
              <a:gd name="T41" fmla="*/ 1148 h 1149"/>
              <a:gd name="T42" fmla="*/ 36 w 460"/>
              <a:gd name="T43" fmla="*/ 1144 h 1149"/>
              <a:gd name="T44" fmla="*/ 26 w 460"/>
              <a:gd name="T45" fmla="*/ 1140 h 1149"/>
              <a:gd name="T46" fmla="*/ 17 w 460"/>
              <a:gd name="T47" fmla="*/ 1133 h 1149"/>
              <a:gd name="T48" fmla="*/ 10 w 460"/>
              <a:gd name="T49" fmla="*/ 1123 h 1149"/>
              <a:gd name="T50" fmla="*/ 5 w 460"/>
              <a:gd name="T51" fmla="*/ 1114 h 1149"/>
              <a:gd name="T52" fmla="*/ 2 w 460"/>
              <a:gd name="T53" fmla="*/ 1103 h 1149"/>
              <a:gd name="T54" fmla="*/ 0 w 460"/>
              <a:gd name="T55" fmla="*/ 1092 h 1149"/>
              <a:gd name="T56" fmla="*/ 0 w 460"/>
              <a:gd name="T57" fmla="*/ 57 h 1149"/>
              <a:gd name="T58" fmla="*/ 2 w 460"/>
              <a:gd name="T59" fmla="*/ 46 h 1149"/>
              <a:gd name="T60" fmla="*/ 5 w 460"/>
              <a:gd name="T61" fmla="*/ 35 h 1149"/>
              <a:gd name="T62" fmla="*/ 10 w 460"/>
              <a:gd name="T63" fmla="*/ 26 h 1149"/>
              <a:gd name="T64" fmla="*/ 17 w 460"/>
              <a:gd name="T65" fmla="*/ 16 h 1149"/>
              <a:gd name="T66" fmla="*/ 26 w 460"/>
              <a:gd name="T67" fmla="*/ 9 h 1149"/>
              <a:gd name="T68" fmla="*/ 36 w 460"/>
              <a:gd name="T69" fmla="*/ 5 h 1149"/>
              <a:gd name="T70" fmla="*/ 46 w 460"/>
              <a:gd name="T71" fmla="*/ 1 h 1149"/>
              <a:gd name="T72" fmla="*/ 58 w 460"/>
              <a:gd name="T73" fmla="*/ 0 h 1149"/>
              <a:gd name="T74" fmla="*/ 58 w 460"/>
              <a:gd name="T75" fmla="*/ 0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60" h="1149">
                <a:moveTo>
                  <a:pt x="58" y="0"/>
                </a:moveTo>
                <a:lnTo>
                  <a:pt x="403" y="0"/>
                </a:lnTo>
                <a:lnTo>
                  <a:pt x="414" y="1"/>
                </a:lnTo>
                <a:lnTo>
                  <a:pt x="425" y="5"/>
                </a:lnTo>
                <a:lnTo>
                  <a:pt x="434" y="9"/>
                </a:lnTo>
                <a:lnTo>
                  <a:pt x="444" y="16"/>
                </a:lnTo>
                <a:lnTo>
                  <a:pt x="451" y="26"/>
                </a:lnTo>
                <a:lnTo>
                  <a:pt x="455" y="35"/>
                </a:lnTo>
                <a:lnTo>
                  <a:pt x="459" y="46"/>
                </a:lnTo>
                <a:lnTo>
                  <a:pt x="460" y="57"/>
                </a:lnTo>
                <a:lnTo>
                  <a:pt x="460" y="1092"/>
                </a:lnTo>
                <a:lnTo>
                  <a:pt x="459" y="1103"/>
                </a:lnTo>
                <a:lnTo>
                  <a:pt x="455" y="1114"/>
                </a:lnTo>
                <a:lnTo>
                  <a:pt x="451" y="1123"/>
                </a:lnTo>
                <a:lnTo>
                  <a:pt x="444" y="1133"/>
                </a:lnTo>
                <a:lnTo>
                  <a:pt x="434" y="1140"/>
                </a:lnTo>
                <a:lnTo>
                  <a:pt x="425" y="1144"/>
                </a:lnTo>
                <a:lnTo>
                  <a:pt x="414" y="1148"/>
                </a:lnTo>
                <a:lnTo>
                  <a:pt x="403" y="1149"/>
                </a:lnTo>
                <a:lnTo>
                  <a:pt x="58" y="1149"/>
                </a:lnTo>
                <a:lnTo>
                  <a:pt x="46" y="1148"/>
                </a:lnTo>
                <a:lnTo>
                  <a:pt x="36" y="1144"/>
                </a:lnTo>
                <a:lnTo>
                  <a:pt x="26" y="1140"/>
                </a:lnTo>
                <a:lnTo>
                  <a:pt x="17" y="1133"/>
                </a:lnTo>
                <a:lnTo>
                  <a:pt x="10" y="1123"/>
                </a:lnTo>
                <a:lnTo>
                  <a:pt x="5" y="1114"/>
                </a:lnTo>
                <a:lnTo>
                  <a:pt x="2" y="1103"/>
                </a:lnTo>
                <a:lnTo>
                  <a:pt x="0" y="1092"/>
                </a:lnTo>
                <a:lnTo>
                  <a:pt x="0" y="57"/>
                </a:lnTo>
                <a:lnTo>
                  <a:pt x="2" y="46"/>
                </a:lnTo>
                <a:lnTo>
                  <a:pt x="5" y="35"/>
                </a:lnTo>
                <a:lnTo>
                  <a:pt x="10" y="26"/>
                </a:lnTo>
                <a:lnTo>
                  <a:pt x="17" y="16"/>
                </a:lnTo>
                <a:lnTo>
                  <a:pt x="26" y="9"/>
                </a:lnTo>
                <a:lnTo>
                  <a:pt x="36" y="5"/>
                </a:lnTo>
                <a:lnTo>
                  <a:pt x="46" y="1"/>
                </a:lnTo>
                <a:lnTo>
                  <a:pt x="58" y="0"/>
                </a:lnTo>
                <a:lnTo>
                  <a:pt x="5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700" dirty="0"/>
          </a:p>
        </p:txBody>
      </p:sp>
      <p:sp>
        <p:nvSpPr>
          <p:cNvPr id="343" name="Freeform 108"/>
          <p:cNvSpPr>
            <a:spLocks/>
          </p:cNvSpPr>
          <p:nvPr>
            <p:custDataLst>
              <p:tags r:id="rId9"/>
            </p:custDataLst>
          </p:nvPr>
        </p:nvSpPr>
        <p:spPr bwMode="gray">
          <a:xfrm>
            <a:off x="6234049" y="1215027"/>
            <a:ext cx="97459" cy="97149"/>
          </a:xfrm>
          <a:custGeom>
            <a:avLst/>
            <a:gdLst>
              <a:gd name="T0" fmla="*/ 0 w 270"/>
              <a:gd name="T1" fmla="*/ 134 h 269"/>
              <a:gd name="T2" fmla="*/ 3 w 270"/>
              <a:gd name="T3" fmla="*/ 107 h 269"/>
              <a:gd name="T4" fmla="*/ 11 w 270"/>
              <a:gd name="T5" fmla="*/ 82 h 269"/>
              <a:gd name="T6" fmla="*/ 24 w 270"/>
              <a:gd name="T7" fmla="*/ 58 h 269"/>
              <a:gd name="T8" fmla="*/ 40 w 270"/>
              <a:gd name="T9" fmla="*/ 38 h 269"/>
              <a:gd name="T10" fmla="*/ 59 w 270"/>
              <a:gd name="T11" fmla="*/ 23 h 269"/>
              <a:gd name="T12" fmla="*/ 82 w 270"/>
              <a:gd name="T13" fmla="*/ 10 h 269"/>
              <a:gd name="T14" fmla="*/ 108 w 270"/>
              <a:gd name="T15" fmla="*/ 2 h 269"/>
              <a:gd name="T16" fmla="*/ 135 w 270"/>
              <a:gd name="T17" fmla="*/ 0 h 269"/>
              <a:gd name="T18" fmla="*/ 162 w 270"/>
              <a:gd name="T19" fmla="*/ 2 h 269"/>
              <a:gd name="T20" fmla="*/ 188 w 270"/>
              <a:gd name="T21" fmla="*/ 10 h 269"/>
              <a:gd name="T22" fmla="*/ 211 w 270"/>
              <a:gd name="T23" fmla="*/ 23 h 269"/>
              <a:gd name="T24" fmla="*/ 231 w 270"/>
              <a:gd name="T25" fmla="*/ 38 h 269"/>
              <a:gd name="T26" fmla="*/ 247 w 270"/>
              <a:gd name="T27" fmla="*/ 58 h 269"/>
              <a:gd name="T28" fmla="*/ 259 w 270"/>
              <a:gd name="T29" fmla="*/ 82 h 269"/>
              <a:gd name="T30" fmla="*/ 268 w 270"/>
              <a:gd name="T31" fmla="*/ 107 h 269"/>
              <a:gd name="T32" fmla="*/ 270 w 270"/>
              <a:gd name="T33" fmla="*/ 134 h 269"/>
              <a:gd name="T34" fmla="*/ 268 w 270"/>
              <a:gd name="T35" fmla="*/ 161 h 269"/>
              <a:gd name="T36" fmla="*/ 259 w 270"/>
              <a:gd name="T37" fmla="*/ 187 h 269"/>
              <a:gd name="T38" fmla="*/ 247 w 270"/>
              <a:gd name="T39" fmla="*/ 210 h 269"/>
              <a:gd name="T40" fmla="*/ 231 w 270"/>
              <a:gd name="T41" fmla="*/ 229 h 269"/>
              <a:gd name="T42" fmla="*/ 211 w 270"/>
              <a:gd name="T43" fmla="*/ 246 h 269"/>
              <a:gd name="T44" fmla="*/ 188 w 270"/>
              <a:gd name="T45" fmla="*/ 258 h 269"/>
              <a:gd name="T46" fmla="*/ 162 w 270"/>
              <a:gd name="T47" fmla="*/ 267 h 269"/>
              <a:gd name="T48" fmla="*/ 135 w 270"/>
              <a:gd name="T49" fmla="*/ 269 h 269"/>
              <a:gd name="T50" fmla="*/ 108 w 270"/>
              <a:gd name="T51" fmla="*/ 267 h 269"/>
              <a:gd name="T52" fmla="*/ 82 w 270"/>
              <a:gd name="T53" fmla="*/ 258 h 269"/>
              <a:gd name="T54" fmla="*/ 59 w 270"/>
              <a:gd name="T55" fmla="*/ 246 h 269"/>
              <a:gd name="T56" fmla="*/ 40 w 270"/>
              <a:gd name="T57" fmla="*/ 229 h 269"/>
              <a:gd name="T58" fmla="*/ 24 w 270"/>
              <a:gd name="T59" fmla="*/ 210 h 269"/>
              <a:gd name="T60" fmla="*/ 11 w 270"/>
              <a:gd name="T61" fmla="*/ 187 h 269"/>
              <a:gd name="T62" fmla="*/ 3 w 270"/>
              <a:gd name="T63" fmla="*/ 161 h 269"/>
              <a:gd name="T64" fmla="*/ 0 w 270"/>
              <a:gd name="T65" fmla="*/ 13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0" h="269">
                <a:moveTo>
                  <a:pt x="0" y="134"/>
                </a:moveTo>
                <a:lnTo>
                  <a:pt x="3" y="107"/>
                </a:lnTo>
                <a:lnTo>
                  <a:pt x="11" y="82"/>
                </a:lnTo>
                <a:lnTo>
                  <a:pt x="24" y="58"/>
                </a:lnTo>
                <a:lnTo>
                  <a:pt x="40" y="38"/>
                </a:lnTo>
                <a:lnTo>
                  <a:pt x="59" y="23"/>
                </a:lnTo>
                <a:lnTo>
                  <a:pt x="82" y="10"/>
                </a:lnTo>
                <a:lnTo>
                  <a:pt x="108" y="2"/>
                </a:lnTo>
                <a:lnTo>
                  <a:pt x="135" y="0"/>
                </a:lnTo>
                <a:lnTo>
                  <a:pt x="162" y="2"/>
                </a:lnTo>
                <a:lnTo>
                  <a:pt x="188" y="10"/>
                </a:lnTo>
                <a:lnTo>
                  <a:pt x="211" y="23"/>
                </a:lnTo>
                <a:lnTo>
                  <a:pt x="231" y="38"/>
                </a:lnTo>
                <a:lnTo>
                  <a:pt x="247" y="58"/>
                </a:lnTo>
                <a:lnTo>
                  <a:pt x="259" y="82"/>
                </a:lnTo>
                <a:lnTo>
                  <a:pt x="268" y="107"/>
                </a:lnTo>
                <a:lnTo>
                  <a:pt x="270" y="134"/>
                </a:lnTo>
                <a:lnTo>
                  <a:pt x="268" y="161"/>
                </a:lnTo>
                <a:lnTo>
                  <a:pt x="259" y="187"/>
                </a:lnTo>
                <a:lnTo>
                  <a:pt x="247" y="210"/>
                </a:lnTo>
                <a:lnTo>
                  <a:pt x="231" y="229"/>
                </a:lnTo>
                <a:lnTo>
                  <a:pt x="211" y="246"/>
                </a:lnTo>
                <a:lnTo>
                  <a:pt x="188" y="258"/>
                </a:lnTo>
                <a:lnTo>
                  <a:pt x="162" y="267"/>
                </a:lnTo>
                <a:lnTo>
                  <a:pt x="135" y="269"/>
                </a:lnTo>
                <a:lnTo>
                  <a:pt x="108" y="267"/>
                </a:lnTo>
                <a:lnTo>
                  <a:pt x="82" y="258"/>
                </a:lnTo>
                <a:lnTo>
                  <a:pt x="59" y="246"/>
                </a:lnTo>
                <a:lnTo>
                  <a:pt x="40" y="229"/>
                </a:lnTo>
                <a:lnTo>
                  <a:pt x="24" y="210"/>
                </a:lnTo>
                <a:lnTo>
                  <a:pt x="11" y="187"/>
                </a:lnTo>
                <a:lnTo>
                  <a:pt x="3" y="161"/>
                </a:lnTo>
                <a:lnTo>
                  <a:pt x="0" y="13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700" dirty="0"/>
          </a:p>
        </p:txBody>
      </p:sp>
      <p:sp>
        <p:nvSpPr>
          <p:cNvPr id="353" name="Freeform 103"/>
          <p:cNvSpPr>
            <a:spLocks/>
          </p:cNvSpPr>
          <p:nvPr>
            <p:custDataLst>
              <p:tags r:id="rId10"/>
            </p:custDataLst>
          </p:nvPr>
        </p:nvSpPr>
        <p:spPr bwMode="gray">
          <a:xfrm>
            <a:off x="6234049" y="1081178"/>
            <a:ext cx="97459" cy="98229"/>
          </a:xfrm>
          <a:custGeom>
            <a:avLst/>
            <a:gdLst>
              <a:gd name="T0" fmla="*/ 0 w 270"/>
              <a:gd name="T1" fmla="*/ 135 h 271"/>
              <a:gd name="T2" fmla="*/ 3 w 270"/>
              <a:gd name="T3" fmla="*/ 108 h 271"/>
              <a:gd name="T4" fmla="*/ 11 w 270"/>
              <a:gd name="T5" fmla="*/ 82 h 271"/>
              <a:gd name="T6" fmla="*/ 24 w 270"/>
              <a:gd name="T7" fmla="*/ 60 h 271"/>
              <a:gd name="T8" fmla="*/ 40 w 270"/>
              <a:gd name="T9" fmla="*/ 40 h 271"/>
              <a:gd name="T10" fmla="*/ 59 w 270"/>
              <a:gd name="T11" fmla="*/ 24 h 271"/>
              <a:gd name="T12" fmla="*/ 82 w 270"/>
              <a:gd name="T13" fmla="*/ 11 h 271"/>
              <a:gd name="T14" fmla="*/ 108 w 270"/>
              <a:gd name="T15" fmla="*/ 3 h 271"/>
              <a:gd name="T16" fmla="*/ 135 w 270"/>
              <a:gd name="T17" fmla="*/ 0 h 271"/>
              <a:gd name="T18" fmla="*/ 162 w 270"/>
              <a:gd name="T19" fmla="*/ 3 h 271"/>
              <a:gd name="T20" fmla="*/ 188 w 270"/>
              <a:gd name="T21" fmla="*/ 11 h 271"/>
              <a:gd name="T22" fmla="*/ 211 w 270"/>
              <a:gd name="T23" fmla="*/ 24 h 271"/>
              <a:gd name="T24" fmla="*/ 231 w 270"/>
              <a:gd name="T25" fmla="*/ 40 h 271"/>
              <a:gd name="T26" fmla="*/ 247 w 270"/>
              <a:gd name="T27" fmla="*/ 60 h 271"/>
              <a:gd name="T28" fmla="*/ 259 w 270"/>
              <a:gd name="T29" fmla="*/ 82 h 271"/>
              <a:gd name="T30" fmla="*/ 268 w 270"/>
              <a:gd name="T31" fmla="*/ 108 h 271"/>
              <a:gd name="T32" fmla="*/ 270 w 270"/>
              <a:gd name="T33" fmla="*/ 135 h 271"/>
              <a:gd name="T34" fmla="*/ 268 w 270"/>
              <a:gd name="T35" fmla="*/ 162 h 271"/>
              <a:gd name="T36" fmla="*/ 259 w 270"/>
              <a:gd name="T37" fmla="*/ 188 h 271"/>
              <a:gd name="T38" fmla="*/ 247 w 270"/>
              <a:gd name="T39" fmla="*/ 211 h 271"/>
              <a:gd name="T40" fmla="*/ 231 w 270"/>
              <a:gd name="T41" fmla="*/ 231 h 271"/>
              <a:gd name="T42" fmla="*/ 211 w 270"/>
              <a:gd name="T43" fmla="*/ 247 h 271"/>
              <a:gd name="T44" fmla="*/ 188 w 270"/>
              <a:gd name="T45" fmla="*/ 260 h 271"/>
              <a:gd name="T46" fmla="*/ 162 w 270"/>
              <a:gd name="T47" fmla="*/ 269 h 271"/>
              <a:gd name="T48" fmla="*/ 135 w 270"/>
              <a:gd name="T49" fmla="*/ 271 h 271"/>
              <a:gd name="T50" fmla="*/ 108 w 270"/>
              <a:gd name="T51" fmla="*/ 269 h 271"/>
              <a:gd name="T52" fmla="*/ 82 w 270"/>
              <a:gd name="T53" fmla="*/ 260 h 271"/>
              <a:gd name="T54" fmla="*/ 59 w 270"/>
              <a:gd name="T55" fmla="*/ 247 h 271"/>
              <a:gd name="T56" fmla="*/ 40 w 270"/>
              <a:gd name="T57" fmla="*/ 231 h 271"/>
              <a:gd name="T58" fmla="*/ 24 w 270"/>
              <a:gd name="T59" fmla="*/ 211 h 271"/>
              <a:gd name="T60" fmla="*/ 11 w 270"/>
              <a:gd name="T61" fmla="*/ 188 h 271"/>
              <a:gd name="T62" fmla="*/ 3 w 270"/>
              <a:gd name="T63" fmla="*/ 162 h 271"/>
              <a:gd name="T64" fmla="*/ 0 w 270"/>
              <a:gd name="T65" fmla="*/ 135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0" h="271">
                <a:moveTo>
                  <a:pt x="0" y="135"/>
                </a:moveTo>
                <a:lnTo>
                  <a:pt x="3" y="108"/>
                </a:lnTo>
                <a:lnTo>
                  <a:pt x="11" y="82"/>
                </a:lnTo>
                <a:lnTo>
                  <a:pt x="24" y="60"/>
                </a:lnTo>
                <a:lnTo>
                  <a:pt x="40" y="40"/>
                </a:lnTo>
                <a:lnTo>
                  <a:pt x="59" y="24"/>
                </a:lnTo>
                <a:lnTo>
                  <a:pt x="82" y="11"/>
                </a:lnTo>
                <a:lnTo>
                  <a:pt x="108" y="3"/>
                </a:lnTo>
                <a:lnTo>
                  <a:pt x="135" y="0"/>
                </a:lnTo>
                <a:lnTo>
                  <a:pt x="162" y="3"/>
                </a:lnTo>
                <a:lnTo>
                  <a:pt x="188" y="11"/>
                </a:lnTo>
                <a:lnTo>
                  <a:pt x="211" y="24"/>
                </a:lnTo>
                <a:lnTo>
                  <a:pt x="231" y="40"/>
                </a:lnTo>
                <a:lnTo>
                  <a:pt x="247" y="60"/>
                </a:lnTo>
                <a:lnTo>
                  <a:pt x="259" y="82"/>
                </a:lnTo>
                <a:lnTo>
                  <a:pt x="268" y="108"/>
                </a:lnTo>
                <a:lnTo>
                  <a:pt x="270" y="135"/>
                </a:lnTo>
                <a:lnTo>
                  <a:pt x="268" y="162"/>
                </a:lnTo>
                <a:lnTo>
                  <a:pt x="259" y="188"/>
                </a:lnTo>
                <a:lnTo>
                  <a:pt x="247" y="211"/>
                </a:lnTo>
                <a:lnTo>
                  <a:pt x="231" y="231"/>
                </a:lnTo>
                <a:lnTo>
                  <a:pt x="211" y="247"/>
                </a:lnTo>
                <a:lnTo>
                  <a:pt x="188" y="260"/>
                </a:lnTo>
                <a:lnTo>
                  <a:pt x="162" y="269"/>
                </a:lnTo>
                <a:lnTo>
                  <a:pt x="135" y="271"/>
                </a:lnTo>
                <a:lnTo>
                  <a:pt x="108" y="269"/>
                </a:lnTo>
                <a:lnTo>
                  <a:pt x="82" y="260"/>
                </a:lnTo>
                <a:lnTo>
                  <a:pt x="59" y="247"/>
                </a:lnTo>
                <a:lnTo>
                  <a:pt x="40" y="231"/>
                </a:lnTo>
                <a:lnTo>
                  <a:pt x="24" y="211"/>
                </a:lnTo>
                <a:lnTo>
                  <a:pt x="11" y="188"/>
                </a:lnTo>
                <a:lnTo>
                  <a:pt x="3" y="162"/>
                </a:lnTo>
                <a:lnTo>
                  <a:pt x="0" y="13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700" dirty="0"/>
          </a:p>
        </p:txBody>
      </p:sp>
      <p:sp>
        <p:nvSpPr>
          <p:cNvPr id="363" name="Freeform 98"/>
          <p:cNvSpPr>
            <a:spLocks/>
          </p:cNvSpPr>
          <p:nvPr>
            <p:custDataLst>
              <p:tags r:id="rId11"/>
            </p:custDataLst>
          </p:nvPr>
        </p:nvSpPr>
        <p:spPr bwMode="gray">
          <a:xfrm>
            <a:off x="6234049" y="952726"/>
            <a:ext cx="97459" cy="97150"/>
          </a:xfrm>
          <a:custGeom>
            <a:avLst/>
            <a:gdLst>
              <a:gd name="T0" fmla="*/ 0 w 270"/>
              <a:gd name="T1" fmla="*/ 135 h 270"/>
              <a:gd name="T2" fmla="*/ 3 w 270"/>
              <a:gd name="T3" fmla="*/ 108 h 270"/>
              <a:gd name="T4" fmla="*/ 11 w 270"/>
              <a:gd name="T5" fmla="*/ 82 h 270"/>
              <a:gd name="T6" fmla="*/ 24 w 270"/>
              <a:gd name="T7" fmla="*/ 60 h 270"/>
              <a:gd name="T8" fmla="*/ 40 w 270"/>
              <a:gd name="T9" fmla="*/ 40 h 270"/>
              <a:gd name="T10" fmla="*/ 59 w 270"/>
              <a:gd name="T11" fmla="*/ 24 h 270"/>
              <a:gd name="T12" fmla="*/ 82 w 270"/>
              <a:gd name="T13" fmla="*/ 11 h 270"/>
              <a:gd name="T14" fmla="*/ 108 w 270"/>
              <a:gd name="T15" fmla="*/ 2 h 270"/>
              <a:gd name="T16" fmla="*/ 135 w 270"/>
              <a:gd name="T17" fmla="*/ 0 h 270"/>
              <a:gd name="T18" fmla="*/ 162 w 270"/>
              <a:gd name="T19" fmla="*/ 2 h 270"/>
              <a:gd name="T20" fmla="*/ 188 w 270"/>
              <a:gd name="T21" fmla="*/ 11 h 270"/>
              <a:gd name="T22" fmla="*/ 211 w 270"/>
              <a:gd name="T23" fmla="*/ 24 h 270"/>
              <a:gd name="T24" fmla="*/ 231 w 270"/>
              <a:gd name="T25" fmla="*/ 40 h 270"/>
              <a:gd name="T26" fmla="*/ 247 w 270"/>
              <a:gd name="T27" fmla="*/ 60 h 270"/>
              <a:gd name="T28" fmla="*/ 259 w 270"/>
              <a:gd name="T29" fmla="*/ 82 h 270"/>
              <a:gd name="T30" fmla="*/ 268 w 270"/>
              <a:gd name="T31" fmla="*/ 108 h 270"/>
              <a:gd name="T32" fmla="*/ 270 w 270"/>
              <a:gd name="T33" fmla="*/ 135 h 270"/>
              <a:gd name="T34" fmla="*/ 268 w 270"/>
              <a:gd name="T35" fmla="*/ 162 h 270"/>
              <a:gd name="T36" fmla="*/ 259 w 270"/>
              <a:gd name="T37" fmla="*/ 188 h 270"/>
              <a:gd name="T38" fmla="*/ 247 w 270"/>
              <a:gd name="T39" fmla="*/ 211 h 270"/>
              <a:gd name="T40" fmla="*/ 231 w 270"/>
              <a:gd name="T41" fmla="*/ 230 h 270"/>
              <a:gd name="T42" fmla="*/ 211 w 270"/>
              <a:gd name="T43" fmla="*/ 246 h 270"/>
              <a:gd name="T44" fmla="*/ 188 w 270"/>
              <a:gd name="T45" fmla="*/ 259 h 270"/>
              <a:gd name="T46" fmla="*/ 162 w 270"/>
              <a:gd name="T47" fmla="*/ 267 h 270"/>
              <a:gd name="T48" fmla="*/ 135 w 270"/>
              <a:gd name="T49" fmla="*/ 270 h 270"/>
              <a:gd name="T50" fmla="*/ 108 w 270"/>
              <a:gd name="T51" fmla="*/ 267 h 270"/>
              <a:gd name="T52" fmla="*/ 82 w 270"/>
              <a:gd name="T53" fmla="*/ 259 h 270"/>
              <a:gd name="T54" fmla="*/ 59 w 270"/>
              <a:gd name="T55" fmla="*/ 246 h 270"/>
              <a:gd name="T56" fmla="*/ 40 w 270"/>
              <a:gd name="T57" fmla="*/ 230 h 270"/>
              <a:gd name="T58" fmla="*/ 24 w 270"/>
              <a:gd name="T59" fmla="*/ 211 h 270"/>
              <a:gd name="T60" fmla="*/ 11 w 270"/>
              <a:gd name="T61" fmla="*/ 188 h 270"/>
              <a:gd name="T62" fmla="*/ 3 w 270"/>
              <a:gd name="T63" fmla="*/ 162 h 270"/>
              <a:gd name="T64" fmla="*/ 0 w 270"/>
              <a:gd name="T65" fmla="*/ 135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0" h="270">
                <a:moveTo>
                  <a:pt x="0" y="135"/>
                </a:moveTo>
                <a:lnTo>
                  <a:pt x="3" y="108"/>
                </a:lnTo>
                <a:lnTo>
                  <a:pt x="11" y="82"/>
                </a:lnTo>
                <a:lnTo>
                  <a:pt x="24" y="60"/>
                </a:lnTo>
                <a:lnTo>
                  <a:pt x="40" y="40"/>
                </a:lnTo>
                <a:lnTo>
                  <a:pt x="59" y="24"/>
                </a:lnTo>
                <a:lnTo>
                  <a:pt x="82" y="11"/>
                </a:lnTo>
                <a:lnTo>
                  <a:pt x="108" y="2"/>
                </a:lnTo>
                <a:lnTo>
                  <a:pt x="135" y="0"/>
                </a:lnTo>
                <a:lnTo>
                  <a:pt x="162" y="2"/>
                </a:lnTo>
                <a:lnTo>
                  <a:pt x="188" y="11"/>
                </a:lnTo>
                <a:lnTo>
                  <a:pt x="211" y="24"/>
                </a:lnTo>
                <a:lnTo>
                  <a:pt x="231" y="40"/>
                </a:lnTo>
                <a:lnTo>
                  <a:pt x="247" y="60"/>
                </a:lnTo>
                <a:lnTo>
                  <a:pt x="259" y="82"/>
                </a:lnTo>
                <a:lnTo>
                  <a:pt x="268" y="108"/>
                </a:lnTo>
                <a:lnTo>
                  <a:pt x="270" y="135"/>
                </a:lnTo>
                <a:lnTo>
                  <a:pt x="268" y="162"/>
                </a:lnTo>
                <a:lnTo>
                  <a:pt x="259" y="188"/>
                </a:lnTo>
                <a:lnTo>
                  <a:pt x="247" y="211"/>
                </a:lnTo>
                <a:lnTo>
                  <a:pt x="231" y="230"/>
                </a:lnTo>
                <a:lnTo>
                  <a:pt x="211" y="246"/>
                </a:lnTo>
                <a:lnTo>
                  <a:pt x="188" y="259"/>
                </a:lnTo>
                <a:lnTo>
                  <a:pt x="162" y="267"/>
                </a:lnTo>
                <a:lnTo>
                  <a:pt x="135" y="270"/>
                </a:lnTo>
                <a:lnTo>
                  <a:pt x="108" y="267"/>
                </a:lnTo>
                <a:lnTo>
                  <a:pt x="82" y="259"/>
                </a:lnTo>
                <a:lnTo>
                  <a:pt x="59" y="246"/>
                </a:lnTo>
                <a:lnTo>
                  <a:pt x="40" y="230"/>
                </a:lnTo>
                <a:lnTo>
                  <a:pt x="24" y="211"/>
                </a:lnTo>
                <a:lnTo>
                  <a:pt x="11" y="188"/>
                </a:lnTo>
                <a:lnTo>
                  <a:pt x="3" y="162"/>
                </a:lnTo>
                <a:lnTo>
                  <a:pt x="0" y="1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700" dirty="0"/>
          </a:p>
        </p:txBody>
      </p:sp>
      <p:sp>
        <p:nvSpPr>
          <p:cNvPr id="367" name="Rectangle 4"/>
          <p:cNvSpPr txBox="1">
            <a:spLocks/>
          </p:cNvSpPr>
          <p:nvPr/>
        </p:nvSpPr>
        <p:spPr>
          <a:xfrm>
            <a:off x="6454080" y="1216054"/>
            <a:ext cx="543418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800" dirty="0" smtClean="0"/>
              <a:t>Выполнено</a:t>
            </a:r>
            <a:endParaRPr lang="en-US" sz="800" dirty="0"/>
          </a:p>
        </p:txBody>
      </p:sp>
      <p:sp>
        <p:nvSpPr>
          <p:cNvPr id="368" name="Rectangle 4"/>
          <p:cNvSpPr txBox="1">
            <a:spLocks/>
          </p:cNvSpPr>
          <p:nvPr/>
        </p:nvSpPr>
        <p:spPr>
          <a:xfrm>
            <a:off x="6454080" y="1070897"/>
            <a:ext cx="434414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800" dirty="0" smtClean="0"/>
              <a:t>В работе</a:t>
            </a:r>
            <a:endParaRPr lang="en-US" sz="800" dirty="0"/>
          </a:p>
        </p:txBody>
      </p:sp>
      <p:sp>
        <p:nvSpPr>
          <p:cNvPr id="369" name="Rectangle 4"/>
          <p:cNvSpPr txBox="1">
            <a:spLocks/>
          </p:cNvSpPr>
          <p:nvPr/>
        </p:nvSpPr>
        <p:spPr>
          <a:xfrm>
            <a:off x="6454080" y="925740"/>
            <a:ext cx="1051570" cy="123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800" dirty="0" smtClean="0"/>
              <a:t>Отставание от сроков</a:t>
            </a:r>
            <a:endParaRPr lang="en-US" sz="800" dirty="0"/>
          </a:p>
        </p:txBody>
      </p:sp>
      <p:sp>
        <p:nvSpPr>
          <p:cNvPr id="266" name="Rectangle 265"/>
          <p:cNvSpPr>
            <a:spLocks/>
          </p:cNvSpPr>
          <p:nvPr/>
        </p:nvSpPr>
        <p:spPr>
          <a:xfrm>
            <a:off x="125411" y="1382447"/>
            <a:ext cx="8710616" cy="4876978"/>
          </a:xfrm>
          <a:prstGeom prst="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>
              <a:solidFill>
                <a:schemeClr val="tx1"/>
              </a:solidFill>
            </a:endParaRPr>
          </a:p>
        </p:txBody>
      </p:sp>
      <p:cxnSp>
        <p:nvCxnSpPr>
          <p:cNvPr id="159" name="AutoShape 249"/>
          <p:cNvCxnSpPr>
            <a:cxnSpLocks noChangeShapeType="1"/>
            <a:stCxn id="160" idx="4"/>
            <a:endCxn id="160" idx="6"/>
          </p:cNvCxnSpPr>
          <p:nvPr/>
        </p:nvCxnSpPr>
        <p:spPr bwMode="auto">
          <a:xfrm>
            <a:off x="217481" y="1723221"/>
            <a:ext cx="3674034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0" name="AutoShape 250"/>
          <p:cNvSpPr>
            <a:spLocks noChangeArrowheads="1"/>
          </p:cNvSpPr>
          <p:nvPr/>
        </p:nvSpPr>
        <p:spPr bwMode="auto">
          <a:xfrm>
            <a:off x="217481" y="1535477"/>
            <a:ext cx="3674034" cy="18774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ru-RU" sz="1100" b="1" dirty="0" smtClean="0"/>
              <a:t>Название задачи</a:t>
            </a:r>
            <a:endParaRPr lang="ru-RU" sz="1100" dirty="0">
              <a:solidFill>
                <a:srgbClr val="808080"/>
              </a:solidFill>
            </a:endParaRPr>
          </a:p>
        </p:txBody>
      </p:sp>
      <p:cxnSp>
        <p:nvCxnSpPr>
          <p:cNvPr id="169" name="AutoShape 249"/>
          <p:cNvCxnSpPr>
            <a:cxnSpLocks noChangeShapeType="1"/>
            <a:stCxn id="170" idx="4"/>
            <a:endCxn id="170" idx="6"/>
          </p:cNvCxnSpPr>
          <p:nvPr/>
        </p:nvCxnSpPr>
        <p:spPr bwMode="auto">
          <a:xfrm>
            <a:off x="4113713" y="1723221"/>
            <a:ext cx="57600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0" name="AutoShape 250"/>
          <p:cNvSpPr>
            <a:spLocks noChangeArrowheads="1"/>
          </p:cNvSpPr>
          <p:nvPr/>
        </p:nvSpPr>
        <p:spPr bwMode="auto">
          <a:xfrm>
            <a:off x="4113713" y="1535477"/>
            <a:ext cx="576000" cy="18774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100" b="1" dirty="0" smtClean="0"/>
              <a:t>Начало</a:t>
            </a:r>
            <a:endParaRPr lang="ru-RU" sz="1100" dirty="0">
              <a:solidFill>
                <a:srgbClr val="808080"/>
              </a:solidFill>
            </a:endParaRPr>
          </a:p>
        </p:txBody>
      </p:sp>
      <p:cxnSp>
        <p:nvCxnSpPr>
          <p:cNvPr id="167" name="AutoShape 249"/>
          <p:cNvCxnSpPr>
            <a:cxnSpLocks noChangeShapeType="1"/>
            <a:stCxn id="168" idx="4"/>
            <a:endCxn id="168" idx="6"/>
          </p:cNvCxnSpPr>
          <p:nvPr/>
        </p:nvCxnSpPr>
        <p:spPr bwMode="auto">
          <a:xfrm>
            <a:off x="4828829" y="1723221"/>
            <a:ext cx="57600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8" name="AutoShape 250"/>
          <p:cNvSpPr>
            <a:spLocks noChangeArrowheads="1"/>
          </p:cNvSpPr>
          <p:nvPr/>
        </p:nvSpPr>
        <p:spPr bwMode="auto">
          <a:xfrm>
            <a:off x="4828829" y="1396978"/>
            <a:ext cx="576000" cy="32624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000" b="1" dirty="0" smtClean="0"/>
              <a:t>Окон-чание</a:t>
            </a:r>
            <a:endParaRPr lang="ru-RU" sz="1000" dirty="0">
              <a:solidFill>
                <a:srgbClr val="808080"/>
              </a:solidFill>
            </a:endParaRPr>
          </a:p>
        </p:txBody>
      </p:sp>
      <p:cxnSp>
        <p:nvCxnSpPr>
          <p:cNvPr id="165" name="AutoShape 249"/>
          <p:cNvCxnSpPr>
            <a:cxnSpLocks noChangeShapeType="1"/>
            <a:stCxn id="166" idx="4"/>
            <a:endCxn id="166" idx="6"/>
          </p:cNvCxnSpPr>
          <p:nvPr/>
        </p:nvCxnSpPr>
        <p:spPr bwMode="auto">
          <a:xfrm>
            <a:off x="5543945" y="1723221"/>
            <a:ext cx="90000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6" name="AutoShape 250"/>
          <p:cNvSpPr>
            <a:spLocks noChangeArrowheads="1"/>
          </p:cNvSpPr>
          <p:nvPr/>
        </p:nvSpPr>
        <p:spPr bwMode="auto">
          <a:xfrm>
            <a:off x="5543945" y="1396978"/>
            <a:ext cx="900000" cy="32624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000" b="1" dirty="0" smtClean="0"/>
              <a:t>Ответственный</a:t>
            </a:r>
            <a:endParaRPr lang="ru-RU" sz="1000" dirty="0">
              <a:solidFill>
                <a:srgbClr val="808080"/>
              </a:solidFill>
            </a:endParaRPr>
          </a:p>
        </p:txBody>
      </p:sp>
      <p:cxnSp>
        <p:nvCxnSpPr>
          <p:cNvPr id="161" name="AutoShape 249"/>
          <p:cNvCxnSpPr>
            <a:cxnSpLocks noChangeShapeType="1"/>
            <a:stCxn id="162" idx="4"/>
            <a:endCxn id="162" idx="6"/>
          </p:cNvCxnSpPr>
          <p:nvPr/>
        </p:nvCxnSpPr>
        <p:spPr bwMode="auto">
          <a:xfrm>
            <a:off x="7124453" y="1723222"/>
            <a:ext cx="1619504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2" name="AutoShape 250"/>
          <p:cNvSpPr>
            <a:spLocks noChangeArrowheads="1"/>
          </p:cNvSpPr>
          <p:nvPr/>
        </p:nvSpPr>
        <p:spPr bwMode="auto">
          <a:xfrm>
            <a:off x="7124453" y="1535478"/>
            <a:ext cx="1619504" cy="187744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18288" anchor="b">
            <a:spAutoFit/>
          </a:bodyPr>
          <a:lstStyle/>
          <a:p>
            <a:r>
              <a:rPr lang="ru-RU" sz="1100" b="1" dirty="0" smtClean="0"/>
              <a:t>Комментарии</a:t>
            </a:r>
            <a:endParaRPr lang="ru-RU" sz="1100" dirty="0">
              <a:solidFill>
                <a:srgbClr val="808080"/>
              </a:solidFill>
            </a:endParaRPr>
          </a:p>
        </p:txBody>
      </p:sp>
      <p:cxnSp>
        <p:nvCxnSpPr>
          <p:cNvPr id="163" name="AutoShape 249"/>
          <p:cNvCxnSpPr>
            <a:cxnSpLocks noChangeShapeType="1"/>
            <a:stCxn id="164" idx="4"/>
            <a:endCxn id="164" idx="6"/>
          </p:cNvCxnSpPr>
          <p:nvPr/>
        </p:nvCxnSpPr>
        <p:spPr bwMode="auto">
          <a:xfrm>
            <a:off x="6562947" y="1723221"/>
            <a:ext cx="442504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4" name="AutoShape 250"/>
          <p:cNvSpPr>
            <a:spLocks noChangeArrowheads="1"/>
          </p:cNvSpPr>
          <p:nvPr/>
        </p:nvSpPr>
        <p:spPr bwMode="auto">
          <a:xfrm>
            <a:off x="6562947" y="1396978"/>
            <a:ext cx="442504" cy="32624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000" b="1" dirty="0" smtClean="0"/>
              <a:t>Статус</a:t>
            </a:r>
            <a:endParaRPr lang="ru-RU" sz="1000" dirty="0">
              <a:solidFill>
                <a:srgbClr val="808080"/>
              </a:solidFill>
            </a:endParaRPr>
          </a:p>
        </p:txBody>
      </p:sp>
      <p:cxnSp>
        <p:nvCxnSpPr>
          <p:cNvPr id="85" name="Straight Connector 84"/>
          <p:cNvCxnSpPr>
            <a:cxnSpLocks/>
          </p:cNvCxnSpPr>
          <p:nvPr/>
        </p:nvCxnSpPr>
        <p:spPr>
          <a:xfrm>
            <a:off x="217481" y="2567070"/>
            <a:ext cx="85264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cxnSpLocks/>
          </p:cNvCxnSpPr>
          <p:nvPr/>
        </p:nvCxnSpPr>
        <p:spPr>
          <a:xfrm>
            <a:off x="217481" y="3208351"/>
            <a:ext cx="85264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>
            <a:cxnSpLocks/>
          </p:cNvCxnSpPr>
          <p:nvPr/>
        </p:nvCxnSpPr>
        <p:spPr>
          <a:xfrm>
            <a:off x="217481" y="3785563"/>
            <a:ext cx="85264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cxnSpLocks/>
          </p:cNvCxnSpPr>
          <p:nvPr/>
        </p:nvCxnSpPr>
        <p:spPr>
          <a:xfrm>
            <a:off x="217481" y="4277711"/>
            <a:ext cx="85264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cxnSpLocks/>
          </p:cNvCxnSpPr>
          <p:nvPr/>
        </p:nvCxnSpPr>
        <p:spPr>
          <a:xfrm>
            <a:off x="217481" y="5366500"/>
            <a:ext cx="85264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>
            <a:cxnSpLocks/>
          </p:cNvCxnSpPr>
          <p:nvPr/>
        </p:nvCxnSpPr>
        <p:spPr>
          <a:xfrm>
            <a:off x="217481" y="5877335"/>
            <a:ext cx="85264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0" name="Rectangle 4"/>
          <p:cNvSpPr txBox="1">
            <a:spLocks/>
          </p:cNvSpPr>
          <p:nvPr/>
        </p:nvSpPr>
        <p:spPr>
          <a:xfrm>
            <a:off x="217480" y="2637294"/>
            <a:ext cx="3674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 smtClean="0"/>
              <a:t>2. Внесений изменений в регламент процесса «Договорная деятельность»</a:t>
            </a:r>
            <a:endParaRPr lang="en-US" sz="1100" dirty="0"/>
          </a:p>
        </p:txBody>
      </p:sp>
      <p:sp>
        <p:nvSpPr>
          <p:cNvPr id="142" name="Rectangle 4"/>
          <p:cNvSpPr txBox="1">
            <a:spLocks/>
          </p:cNvSpPr>
          <p:nvPr/>
        </p:nvSpPr>
        <p:spPr>
          <a:xfrm>
            <a:off x="4113713" y="2637294"/>
            <a:ext cx="576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/>
              <a:t>01.07</a:t>
            </a:r>
            <a:endParaRPr lang="en-US" sz="1100" dirty="0"/>
          </a:p>
        </p:txBody>
      </p:sp>
      <p:sp>
        <p:nvSpPr>
          <p:cNvPr id="143" name="Rectangle 4"/>
          <p:cNvSpPr txBox="1">
            <a:spLocks/>
          </p:cNvSpPr>
          <p:nvPr/>
        </p:nvSpPr>
        <p:spPr>
          <a:xfrm>
            <a:off x="4828829" y="2637294"/>
            <a:ext cx="576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/>
              <a:t>04.07</a:t>
            </a:r>
            <a:endParaRPr lang="en-US" sz="1100" dirty="0"/>
          </a:p>
        </p:txBody>
      </p:sp>
      <p:sp>
        <p:nvSpPr>
          <p:cNvPr id="144" name="Rectangle 4"/>
          <p:cNvSpPr txBox="1">
            <a:spLocks/>
          </p:cNvSpPr>
          <p:nvPr/>
        </p:nvSpPr>
        <p:spPr>
          <a:xfrm>
            <a:off x="5543945" y="2637294"/>
            <a:ext cx="900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 smtClean="0"/>
              <a:t>Петров П.П.</a:t>
            </a:r>
            <a:endParaRPr lang="en-US" sz="1100" dirty="0"/>
          </a:p>
        </p:txBody>
      </p:sp>
      <p:sp>
        <p:nvSpPr>
          <p:cNvPr id="146" name="Rectangle 4"/>
          <p:cNvSpPr txBox="1">
            <a:spLocks/>
          </p:cNvSpPr>
          <p:nvPr/>
        </p:nvSpPr>
        <p:spPr>
          <a:xfrm>
            <a:off x="7124453" y="2637294"/>
            <a:ext cx="79638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100" dirty="0"/>
              <a:t>…</a:t>
            </a:r>
          </a:p>
        </p:txBody>
      </p:sp>
      <p:sp>
        <p:nvSpPr>
          <p:cNvPr id="210" name="Freeform 96"/>
          <p:cNvSpPr>
            <a:spLocks/>
          </p:cNvSpPr>
          <p:nvPr>
            <p:custDataLst>
              <p:tags r:id="rId12"/>
            </p:custDataLst>
          </p:nvPr>
        </p:nvSpPr>
        <p:spPr bwMode="gray">
          <a:xfrm flipH="1">
            <a:off x="6831922" y="2667492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11" name="Freeform 96"/>
          <p:cNvSpPr>
            <a:spLocks/>
          </p:cNvSpPr>
          <p:nvPr>
            <p:custDataLst>
              <p:tags r:id="rId13"/>
            </p:custDataLst>
          </p:nvPr>
        </p:nvSpPr>
        <p:spPr bwMode="gray">
          <a:xfrm flipH="1">
            <a:off x="6831923" y="2792732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12" name="Freeform 97"/>
          <p:cNvSpPr>
            <a:spLocks/>
          </p:cNvSpPr>
          <p:nvPr>
            <p:custDataLst>
              <p:tags r:id="rId14"/>
            </p:custDataLst>
          </p:nvPr>
        </p:nvSpPr>
        <p:spPr bwMode="gray">
          <a:xfrm flipH="1">
            <a:off x="6831922" y="2922265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2 h 194"/>
              <a:gd name="T6" fmla="*/ 6 w 230"/>
              <a:gd name="T7" fmla="*/ 34 h 194"/>
              <a:gd name="T8" fmla="*/ 12 w 230"/>
              <a:gd name="T9" fmla="*/ 39 h 194"/>
              <a:gd name="T10" fmla="*/ 19 w 230"/>
              <a:gd name="T11" fmla="*/ 46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0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6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7 h 194"/>
              <a:gd name="T40" fmla="*/ 230 w 230"/>
              <a:gd name="T41" fmla="*/ 82 h 194"/>
              <a:gd name="T42" fmla="*/ 229 w 230"/>
              <a:gd name="T43" fmla="*/ 24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2"/>
                </a:lnTo>
                <a:lnTo>
                  <a:pt x="6" y="34"/>
                </a:lnTo>
                <a:lnTo>
                  <a:pt x="12" y="39"/>
                </a:lnTo>
                <a:lnTo>
                  <a:pt x="19" y="46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0"/>
                </a:lnTo>
                <a:lnTo>
                  <a:pt x="143" y="153"/>
                </a:lnTo>
                <a:lnTo>
                  <a:pt x="162" y="166"/>
                </a:lnTo>
                <a:lnTo>
                  <a:pt x="179" y="176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7"/>
                </a:lnTo>
                <a:lnTo>
                  <a:pt x="230" y="82"/>
                </a:lnTo>
                <a:lnTo>
                  <a:pt x="229" y="24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13" name="Freeform 96"/>
          <p:cNvSpPr>
            <a:spLocks/>
          </p:cNvSpPr>
          <p:nvPr>
            <p:custDataLst>
              <p:tags r:id="rId15"/>
            </p:custDataLst>
          </p:nvPr>
        </p:nvSpPr>
        <p:spPr bwMode="gray">
          <a:xfrm>
            <a:off x="6653093" y="2667492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14" name="Freeform 96"/>
          <p:cNvSpPr>
            <a:spLocks/>
          </p:cNvSpPr>
          <p:nvPr>
            <p:custDataLst>
              <p:tags r:id="rId16"/>
            </p:custDataLst>
          </p:nvPr>
        </p:nvSpPr>
        <p:spPr bwMode="gray">
          <a:xfrm>
            <a:off x="6653093" y="2792732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15" name="Freeform 97"/>
          <p:cNvSpPr>
            <a:spLocks/>
          </p:cNvSpPr>
          <p:nvPr>
            <p:custDataLst>
              <p:tags r:id="rId17"/>
            </p:custDataLst>
          </p:nvPr>
        </p:nvSpPr>
        <p:spPr bwMode="gray">
          <a:xfrm>
            <a:off x="6653093" y="2922265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2 h 194"/>
              <a:gd name="T6" fmla="*/ 6 w 230"/>
              <a:gd name="T7" fmla="*/ 34 h 194"/>
              <a:gd name="T8" fmla="*/ 12 w 230"/>
              <a:gd name="T9" fmla="*/ 39 h 194"/>
              <a:gd name="T10" fmla="*/ 19 w 230"/>
              <a:gd name="T11" fmla="*/ 46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0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6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7 h 194"/>
              <a:gd name="T40" fmla="*/ 230 w 230"/>
              <a:gd name="T41" fmla="*/ 82 h 194"/>
              <a:gd name="T42" fmla="*/ 229 w 230"/>
              <a:gd name="T43" fmla="*/ 24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2"/>
                </a:lnTo>
                <a:lnTo>
                  <a:pt x="6" y="34"/>
                </a:lnTo>
                <a:lnTo>
                  <a:pt x="12" y="39"/>
                </a:lnTo>
                <a:lnTo>
                  <a:pt x="19" y="46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0"/>
                </a:lnTo>
                <a:lnTo>
                  <a:pt x="143" y="153"/>
                </a:lnTo>
                <a:lnTo>
                  <a:pt x="162" y="166"/>
                </a:lnTo>
                <a:lnTo>
                  <a:pt x="179" y="176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7"/>
                </a:lnTo>
                <a:lnTo>
                  <a:pt x="230" y="82"/>
                </a:lnTo>
                <a:lnTo>
                  <a:pt x="229" y="24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16" name="Freeform 95"/>
          <p:cNvSpPr>
            <a:spLocks/>
          </p:cNvSpPr>
          <p:nvPr>
            <p:custDataLst>
              <p:tags r:id="rId18"/>
            </p:custDataLst>
          </p:nvPr>
        </p:nvSpPr>
        <p:spPr bwMode="gray">
          <a:xfrm>
            <a:off x="6706154" y="2637294"/>
            <a:ext cx="165680" cy="413425"/>
          </a:xfrm>
          <a:custGeom>
            <a:avLst/>
            <a:gdLst>
              <a:gd name="T0" fmla="*/ 58 w 460"/>
              <a:gd name="T1" fmla="*/ 0 h 1149"/>
              <a:gd name="T2" fmla="*/ 403 w 460"/>
              <a:gd name="T3" fmla="*/ 0 h 1149"/>
              <a:gd name="T4" fmla="*/ 414 w 460"/>
              <a:gd name="T5" fmla="*/ 1 h 1149"/>
              <a:gd name="T6" fmla="*/ 425 w 460"/>
              <a:gd name="T7" fmla="*/ 5 h 1149"/>
              <a:gd name="T8" fmla="*/ 434 w 460"/>
              <a:gd name="T9" fmla="*/ 9 h 1149"/>
              <a:gd name="T10" fmla="*/ 444 w 460"/>
              <a:gd name="T11" fmla="*/ 16 h 1149"/>
              <a:gd name="T12" fmla="*/ 451 w 460"/>
              <a:gd name="T13" fmla="*/ 26 h 1149"/>
              <a:gd name="T14" fmla="*/ 455 w 460"/>
              <a:gd name="T15" fmla="*/ 35 h 1149"/>
              <a:gd name="T16" fmla="*/ 459 w 460"/>
              <a:gd name="T17" fmla="*/ 46 h 1149"/>
              <a:gd name="T18" fmla="*/ 460 w 460"/>
              <a:gd name="T19" fmla="*/ 57 h 1149"/>
              <a:gd name="T20" fmla="*/ 460 w 460"/>
              <a:gd name="T21" fmla="*/ 1092 h 1149"/>
              <a:gd name="T22" fmla="*/ 459 w 460"/>
              <a:gd name="T23" fmla="*/ 1103 h 1149"/>
              <a:gd name="T24" fmla="*/ 455 w 460"/>
              <a:gd name="T25" fmla="*/ 1114 h 1149"/>
              <a:gd name="T26" fmla="*/ 451 w 460"/>
              <a:gd name="T27" fmla="*/ 1123 h 1149"/>
              <a:gd name="T28" fmla="*/ 444 w 460"/>
              <a:gd name="T29" fmla="*/ 1133 h 1149"/>
              <a:gd name="T30" fmla="*/ 434 w 460"/>
              <a:gd name="T31" fmla="*/ 1140 h 1149"/>
              <a:gd name="T32" fmla="*/ 425 w 460"/>
              <a:gd name="T33" fmla="*/ 1144 h 1149"/>
              <a:gd name="T34" fmla="*/ 414 w 460"/>
              <a:gd name="T35" fmla="*/ 1148 h 1149"/>
              <a:gd name="T36" fmla="*/ 403 w 460"/>
              <a:gd name="T37" fmla="*/ 1149 h 1149"/>
              <a:gd name="T38" fmla="*/ 58 w 460"/>
              <a:gd name="T39" fmla="*/ 1149 h 1149"/>
              <a:gd name="T40" fmla="*/ 46 w 460"/>
              <a:gd name="T41" fmla="*/ 1148 h 1149"/>
              <a:gd name="T42" fmla="*/ 36 w 460"/>
              <a:gd name="T43" fmla="*/ 1144 h 1149"/>
              <a:gd name="T44" fmla="*/ 26 w 460"/>
              <a:gd name="T45" fmla="*/ 1140 h 1149"/>
              <a:gd name="T46" fmla="*/ 17 w 460"/>
              <a:gd name="T47" fmla="*/ 1133 h 1149"/>
              <a:gd name="T48" fmla="*/ 10 w 460"/>
              <a:gd name="T49" fmla="*/ 1123 h 1149"/>
              <a:gd name="T50" fmla="*/ 5 w 460"/>
              <a:gd name="T51" fmla="*/ 1114 h 1149"/>
              <a:gd name="T52" fmla="*/ 2 w 460"/>
              <a:gd name="T53" fmla="*/ 1103 h 1149"/>
              <a:gd name="T54" fmla="*/ 0 w 460"/>
              <a:gd name="T55" fmla="*/ 1092 h 1149"/>
              <a:gd name="T56" fmla="*/ 0 w 460"/>
              <a:gd name="T57" fmla="*/ 57 h 1149"/>
              <a:gd name="T58" fmla="*/ 2 w 460"/>
              <a:gd name="T59" fmla="*/ 46 h 1149"/>
              <a:gd name="T60" fmla="*/ 5 w 460"/>
              <a:gd name="T61" fmla="*/ 35 h 1149"/>
              <a:gd name="T62" fmla="*/ 10 w 460"/>
              <a:gd name="T63" fmla="*/ 26 h 1149"/>
              <a:gd name="T64" fmla="*/ 17 w 460"/>
              <a:gd name="T65" fmla="*/ 16 h 1149"/>
              <a:gd name="T66" fmla="*/ 26 w 460"/>
              <a:gd name="T67" fmla="*/ 9 h 1149"/>
              <a:gd name="T68" fmla="*/ 36 w 460"/>
              <a:gd name="T69" fmla="*/ 5 h 1149"/>
              <a:gd name="T70" fmla="*/ 46 w 460"/>
              <a:gd name="T71" fmla="*/ 1 h 1149"/>
              <a:gd name="T72" fmla="*/ 58 w 460"/>
              <a:gd name="T73" fmla="*/ 0 h 1149"/>
              <a:gd name="T74" fmla="*/ 58 w 460"/>
              <a:gd name="T75" fmla="*/ 0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60" h="1149">
                <a:moveTo>
                  <a:pt x="58" y="0"/>
                </a:moveTo>
                <a:lnTo>
                  <a:pt x="403" y="0"/>
                </a:lnTo>
                <a:lnTo>
                  <a:pt x="414" y="1"/>
                </a:lnTo>
                <a:lnTo>
                  <a:pt x="425" y="5"/>
                </a:lnTo>
                <a:lnTo>
                  <a:pt x="434" y="9"/>
                </a:lnTo>
                <a:lnTo>
                  <a:pt x="444" y="16"/>
                </a:lnTo>
                <a:lnTo>
                  <a:pt x="451" y="26"/>
                </a:lnTo>
                <a:lnTo>
                  <a:pt x="455" y="35"/>
                </a:lnTo>
                <a:lnTo>
                  <a:pt x="459" y="46"/>
                </a:lnTo>
                <a:lnTo>
                  <a:pt x="460" y="57"/>
                </a:lnTo>
                <a:lnTo>
                  <a:pt x="460" y="1092"/>
                </a:lnTo>
                <a:lnTo>
                  <a:pt x="459" y="1103"/>
                </a:lnTo>
                <a:lnTo>
                  <a:pt x="455" y="1114"/>
                </a:lnTo>
                <a:lnTo>
                  <a:pt x="451" y="1123"/>
                </a:lnTo>
                <a:lnTo>
                  <a:pt x="444" y="1133"/>
                </a:lnTo>
                <a:lnTo>
                  <a:pt x="434" y="1140"/>
                </a:lnTo>
                <a:lnTo>
                  <a:pt x="425" y="1144"/>
                </a:lnTo>
                <a:lnTo>
                  <a:pt x="414" y="1148"/>
                </a:lnTo>
                <a:lnTo>
                  <a:pt x="403" y="1149"/>
                </a:lnTo>
                <a:lnTo>
                  <a:pt x="58" y="1149"/>
                </a:lnTo>
                <a:lnTo>
                  <a:pt x="46" y="1148"/>
                </a:lnTo>
                <a:lnTo>
                  <a:pt x="36" y="1144"/>
                </a:lnTo>
                <a:lnTo>
                  <a:pt x="26" y="1140"/>
                </a:lnTo>
                <a:lnTo>
                  <a:pt x="17" y="1133"/>
                </a:lnTo>
                <a:lnTo>
                  <a:pt x="10" y="1123"/>
                </a:lnTo>
                <a:lnTo>
                  <a:pt x="5" y="1114"/>
                </a:lnTo>
                <a:lnTo>
                  <a:pt x="2" y="1103"/>
                </a:lnTo>
                <a:lnTo>
                  <a:pt x="0" y="1092"/>
                </a:lnTo>
                <a:lnTo>
                  <a:pt x="0" y="57"/>
                </a:lnTo>
                <a:lnTo>
                  <a:pt x="2" y="46"/>
                </a:lnTo>
                <a:lnTo>
                  <a:pt x="5" y="35"/>
                </a:lnTo>
                <a:lnTo>
                  <a:pt x="10" y="26"/>
                </a:lnTo>
                <a:lnTo>
                  <a:pt x="17" y="16"/>
                </a:lnTo>
                <a:lnTo>
                  <a:pt x="26" y="9"/>
                </a:lnTo>
                <a:lnTo>
                  <a:pt x="36" y="5"/>
                </a:lnTo>
                <a:lnTo>
                  <a:pt x="46" y="1"/>
                </a:lnTo>
                <a:lnTo>
                  <a:pt x="58" y="0"/>
                </a:lnTo>
                <a:lnTo>
                  <a:pt x="5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17" name="Freeform 98"/>
          <p:cNvSpPr>
            <a:spLocks/>
          </p:cNvSpPr>
          <p:nvPr>
            <p:custDataLst>
              <p:tags r:id="rId19"/>
            </p:custDataLst>
          </p:nvPr>
        </p:nvSpPr>
        <p:spPr bwMode="gray">
          <a:xfrm>
            <a:off x="6739723" y="2664280"/>
            <a:ext cx="97459" cy="97150"/>
          </a:xfrm>
          <a:custGeom>
            <a:avLst/>
            <a:gdLst>
              <a:gd name="T0" fmla="*/ 0 w 270"/>
              <a:gd name="T1" fmla="*/ 135 h 270"/>
              <a:gd name="T2" fmla="*/ 3 w 270"/>
              <a:gd name="T3" fmla="*/ 108 h 270"/>
              <a:gd name="T4" fmla="*/ 11 w 270"/>
              <a:gd name="T5" fmla="*/ 82 h 270"/>
              <a:gd name="T6" fmla="*/ 24 w 270"/>
              <a:gd name="T7" fmla="*/ 60 h 270"/>
              <a:gd name="T8" fmla="*/ 40 w 270"/>
              <a:gd name="T9" fmla="*/ 40 h 270"/>
              <a:gd name="T10" fmla="*/ 59 w 270"/>
              <a:gd name="T11" fmla="*/ 24 h 270"/>
              <a:gd name="T12" fmla="*/ 82 w 270"/>
              <a:gd name="T13" fmla="*/ 11 h 270"/>
              <a:gd name="T14" fmla="*/ 108 w 270"/>
              <a:gd name="T15" fmla="*/ 2 h 270"/>
              <a:gd name="T16" fmla="*/ 135 w 270"/>
              <a:gd name="T17" fmla="*/ 0 h 270"/>
              <a:gd name="T18" fmla="*/ 162 w 270"/>
              <a:gd name="T19" fmla="*/ 2 h 270"/>
              <a:gd name="T20" fmla="*/ 188 w 270"/>
              <a:gd name="T21" fmla="*/ 11 h 270"/>
              <a:gd name="T22" fmla="*/ 211 w 270"/>
              <a:gd name="T23" fmla="*/ 24 h 270"/>
              <a:gd name="T24" fmla="*/ 231 w 270"/>
              <a:gd name="T25" fmla="*/ 40 h 270"/>
              <a:gd name="T26" fmla="*/ 247 w 270"/>
              <a:gd name="T27" fmla="*/ 60 h 270"/>
              <a:gd name="T28" fmla="*/ 259 w 270"/>
              <a:gd name="T29" fmla="*/ 82 h 270"/>
              <a:gd name="T30" fmla="*/ 268 w 270"/>
              <a:gd name="T31" fmla="*/ 108 h 270"/>
              <a:gd name="T32" fmla="*/ 270 w 270"/>
              <a:gd name="T33" fmla="*/ 135 h 270"/>
              <a:gd name="T34" fmla="*/ 268 w 270"/>
              <a:gd name="T35" fmla="*/ 162 h 270"/>
              <a:gd name="T36" fmla="*/ 259 w 270"/>
              <a:gd name="T37" fmla="*/ 188 h 270"/>
              <a:gd name="T38" fmla="*/ 247 w 270"/>
              <a:gd name="T39" fmla="*/ 211 h 270"/>
              <a:gd name="T40" fmla="*/ 231 w 270"/>
              <a:gd name="T41" fmla="*/ 230 h 270"/>
              <a:gd name="T42" fmla="*/ 211 w 270"/>
              <a:gd name="T43" fmla="*/ 246 h 270"/>
              <a:gd name="T44" fmla="*/ 188 w 270"/>
              <a:gd name="T45" fmla="*/ 259 h 270"/>
              <a:gd name="T46" fmla="*/ 162 w 270"/>
              <a:gd name="T47" fmla="*/ 267 h 270"/>
              <a:gd name="T48" fmla="*/ 135 w 270"/>
              <a:gd name="T49" fmla="*/ 270 h 270"/>
              <a:gd name="T50" fmla="*/ 108 w 270"/>
              <a:gd name="T51" fmla="*/ 267 h 270"/>
              <a:gd name="T52" fmla="*/ 82 w 270"/>
              <a:gd name="T53" fmla="*/ 259 h 270"/>
              <a:gd name="T54" fmla="*/ 59 w 270"/>
              <a:gd name="T55" fmla="*/ 246 h 270"/>
              <a:gd name="T56" fmla="*/ 40 w 270"/>
              <a:gd name="T57" fmla="*/ 230 h 270"/>
              <a:gd name="T58" fmla="*/ 24 w 270"/>
              <a:gd name="T59" fmla="*/ 211 h 270"/>
              <a:gd name="T60" fmla="*/ 11 w 270"/>
              <a:gd name="T61" fmla="*/ 188 h 270"/>
              <a:gd name="T62" fmla="*/ 3 w 270"/>
              <a:gd name="T63" fmla="*/ 162 h 270"/>
              <a:gd name="T64" fmla="*/ 0 w 270"/>
              <a:gd name="T65" fmla="*/ 135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0" h="270">
                <a:moveTo>
                  <a:pt x="0" y="135"/>
                </a:moveTo>
                <a:lnTo>
                  <a:pt x="3" y="108"/>
                </a:lnTo>
                <a:lnTo>
                  <a:pt x="11" y="82"/>
                </a:lnTo>
                <a:lnTo>
                  <a:pt x="24" y="60"/>
                </a:lnTo>
                <a:lnTo>
                  <a:pt x="40" y="40"/>
                </a:lnTo>
                <a:lnTo>
                  <a:pt x="59" y="24"/>
                </a:lnTo>
                <a:lnTo>
                  <a:pt x="82" y="11"/>
                </a:lnTo>
                <a:lnTo>
                  <a:pt x="108" y="2"/>
                </a:lnTo>
                <a:lnTo>
                  <a:pt x="135" y="0"/>
                </a:lnTo>
                <a:lnTo>
                  <a:pt x="162" y="2"/>
                </a:lnTo>
                <a:lnTo>
                  <a:pt x="188" y="11"/>
                </a:lnTo>
                <a:lnTo>
                  <a:pt x="211" y="24"/>
                </a:lnTo>
                <a:lnTo>
                  <a:pt x="231" y="40"/>
                </a:lnTo>
                <a:lnTo>
                  <a:pt x="247" y="60"/>
                </a:lnTo>
                <a:lnTo>
                  <a:pt x="259" y="82"/>
                </a:lnTo>
                <a:lnTo>
                  <a:pt x="268" y="108"/>
                </a:lnTo>
                <a:lnTo>
                  <a:pt x="270" y="135"/>
                </a:lnTo>
                <a:lnTo>
                  <a:pt x="268" y="162"/>
                </a:lnTo>
                <a:lnTo>
                  <a:pt x="259" y="188"/>
                </a:lnTo>
                <a:lnTo>
                  <a:pt x="247" y="211"/>
                </a:lnTo>
                <a:lnTo>
                  <a:pt x="231" y="230"/>
                </a:lnTo>
                <a:lnTo>
                  <a:pt x="211" y="246"/>
                </a:lnTo>
                <a:lnTo>
                  <a:pt x="188" y="259"/>
                </a:lnTo>
                <a:lnTo>
                  <a:pt x="162" y="267"/>
                </a:lnTo>
                <a:lnTo>
                  <a:pt x="135" y="270"/>
                </a:lnTo>
                <a:lnTo>
                  <a:pt x="108" y="267"/>
                </a:lnTo>
                <a:lnTo>
                  <a:pt x="82" y="259"/>
                </a:lnTo>
                <a:lnTo>
                  <a:pt x="59" y="246"/>
                </a:lnTo>
                <a:lnTo>
                  <a:pt x="40" y="230"/>
                </a:lnTo>
                <a:lnTo>
                  <a:pt x="24" y="211"/>
                </a:lnTo>
                <a:lnTo>
                  <a:pt x="11" y="188"/>
                </a:lnTo>
                <a:lnTo>
                  <a:pt x="3" y="162"/>
                </a:lnTo>
                <a:lnTo>
                  <a:pt x="0" y="1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18" name="Freeform 103"/>
          <p:cNvSpPr>
            <a:spLocks/>
          </p:cNvSpPr>
          <p:nvPr>
            <p:custDataLst>
              <p:tags r:id="rId20"/>
            </p:custDataLst>
          </p:nvPr>
        </p:nvSpPr>
        <p:spPr bwMode="gray">
          <a:xfrm>
            <a:off x="6739723" y="2792732"/>
            <a:ext cx="97459" cy="98229"/>
          </a:xfrm>
          <a:custGeom>
            <a:avLst/>
            <a:gdLst>
              <a:gd name="T0" fmla="*/ 0 w 270"/>
              <a:gd name="T1" fmla="*/ 135 h 271"/>
              <a:gd name="T2" fmla="*/ 3 w 270"/>
              <a:gd name="T3" fmla="*/ 108 h 271"/>
              <a:gd name="T4" fmla="*/ 11 w 270"/>
              <a:gd name="T5" fmla="*/ 82 h 271"/>
              <a:gd name="T6" fmla="*/ 24 w 270"/>
              <a:gd name="T7" fmla="*/ 60 h 271"/>
              <a:gd name="T8" fmla="*/ 40 w 270"/>
              <a:gd name="T9" fmla="*/ 40 h 271"/>
              <a:gd name="T10" fmla="*/ 59 w 270"/>
              <a:gd name="T11" fmla="*/ 24 h 271"/>
              <a:gd name="T12" fmla="*/ 82 w 270"/>
              <a:gd name="T13" fmla="*/ 11 h 271"/>
              <a:gd name="T14" fmla="*/ 108 w 270"/>
              <a:gd name="T15" fmla="*/ 3 h 271"/>
              <a:gd name="T16" fmla="*/ 135 w 270"/>
              <a:gd name="T17" fmla="*/ 0 h 271"/>
              <a:gd name="T18" fmla="*/ 162 w 270"/>
              <a:gd name="T19" fmla="*/ 3 h 271"/>
              <a:gd name="T20" fmla="*/ 188 w 270"/>
              <a:gd name="T21" fmla="*/ 11 h 271"/>
              <a:gd name="T22" fmla="*/ 211 w 270"/>
              <a:gd name="T23" fmla="*/ 24 h 271"/>
              <a:gd name="T24" fmla="*/ 231 w 270"/>
              <a:gd name="T25" fmla="*/ 40 h 271"/>
              <a:gd name="T26" fmla="*/ 247 w 270"/>
              <a:gd name="T27" fmla="*/ 60 h 271"/>
              <a:gd name="T28" fmla="*/ 259 w 270"/>
              <a:gd name="T29" fmla="*/ 82 h 271"/>
              <a:gd name="T30" fmla="*/ 268 w 270"/>
              <a:gd name="T31" fmla="*/ 108 h 271"/>
              <a:gd name="T32" fmla="*/ 270 w 270"/>
              <a:gd name="T33" fmla="*/ 135 h 271"/>
              <a:gd name="T34" fmla="*/ 268 w 270"/>
              <a:gd name="T35" fmla="*/ 162 h 271"/>
              <a:gd name="T36" fmla="*/ 259 w 270"/>
              <a:gd name="T37" fmla="*/ 188 h 271"/>
              <a:gd name="T38" fmla="*/ 247 w 270"/>
              <a:gd name="T39" fmla="*/ 211 h 271"/>
              <a:gd name="T40" fmla="*/ 231 w 270"/>
              <a:gd name="T41" fmla="*/ 231 h 271"/>
              <a:gd name="T42" fmla="*/ 211 w 270"/>
              <a:gd name="T43" fmla="*/ 247 h 271"/>
              <a:gd name="T44" fmla="*/ 188 w 270"/>
              <a:gd name="T45" fmla="*/ 260 h 271"/>
              <a:gd name="T46" fmla="*/ 162 w 270"/>
              <a:gd name="T47" fmla="*/ 269 h 271"/>
              <a:gd name="T48" fmla="*/ 135 w 270"/>
              <a:gd name="T49" fmla="*/ 271 h 271"/>
              <a:gd name="T50" fmla="*/ 108 w 270"/>
              <a:gd name="T51" fmla="*/ 269 h 271"/>
              <a:gd name="T52" fmla="*/ 82 w 270"/>
              <a:gd name="T53" fmla="*/ 260 h 271"/>
              <a:gd name="T54" fmla="*/ 59 w 270"/>
              <a:gd name="T55" fmla="*/ 247 h 271"/>
              <a:gd name="T56" fmla="*/ 40 w 270"/>
              <a:gd name="T57" fmla="*/ 231 h 271"/>
              <a:gd name="T58" fmla="*/ 24 w 270"/>
              <a:gd name="T59" fmla="*/ 211 h 271"/>
              <a:gd name="T60" fmla="*/ 11 w 270"/>
              <a:gd name="T61" fmla="*/ 188 h 271"/>
              <a:gd name="T62" fmla="*/ 3 w 270"/>
              <a:gd name="T63" fmla="*/ 162 h 271"/>
              <a:gd name="T64" fmla="*/ 0 w 270"/>
              <a:gd name="T65" fmla="*/ 135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0" h="271">
                <a:moveTo>
                  <a:pt x="0" y="135"/>
                </a:moveTo>
                <a:lnTo>
                  <a:pt x="3" y="108"/>
                </a:lnTo>
                <a:lnTo>
                  <a:pt x="11" y="82"/>
                </a:lnTo>
                <a:lnTo>
                  <a:pt x="24" y="60"/>
                </a:lnTo>
                <a:lnTo>
                  <a:pt x="40" y="40"/>
                </a:lnTo>
                <a:lnTo>
                  <a:pt x="59" y="24"/>
                </a:lnTo>
                <a:lnTo>
                  <a:pt x="82" y="11"/>
                </a:lnTo>
                <a:lnTo>
                  <a:pt x="108" y="3"/>
                </a:lnTo>
                <a:lnTo>
                  <a:pt x="135" y="0"/>
                </a:lnTo>
                <a:lnTo>
                  <a:pt x="162" y="3"/>
                </a:lnTo>
                <a:lnTo>
                  <a:pt x="188" y="11"/>
                </a:lnTo>
                <a:lnTo>
                  <a:pt x="211" y="24"/>
                </a:lnTo>
                <a:lnTo>
                  <a:pt x="231" y="40"/>
                </a:lnTo>
                <a:lnTo>
                  <a:pt x="247" y="60"/>
                </a:lnTo>
                <a:lnTo>
                  <a:pt x="259" y="82"/>
                </a:lnTo>
                <a:lnTo>
                  <a:pt x="268" y="108"/>
                </a:lnTo>
                <a:lnTo>
                  <a:pt x="270" y="135"/>
                </a:lnTo>
                <a:lnTo>
                  <a:pt x="268" y="162"/>
                </a:lnTo>
                <a:lnTo>
                  <a:pt x="259" y="188"/>
                </a:lnTo>
                <a:lnTo>
                  <a:pt x="247" y="211"/>
                </a:lnTo>
                <a:lnTo>
                  <a:pt x="231" y="231"/>
                </a:lnTo>
                <a:lnTo>
                  <a:pt x="211" y="247"/>
                </a:lnTo>
                <a:lnTo>
                  <a:pt x="188" y="260"/>
                </a:lnTo>
                <a:lnTo>
                  <a:pt x="162" y="269"/>
                </a:lnTo>
                <a:lnTo>
                  <a:pt x="135" y="271"/>
                </a:lnTo>
                <a:lnTo>
                  <a:pt x="108" y="269"/>
                </a:lnTo>
                <a:lnTo>
                  <a:pt x="82" y="260"/>
                </a:lnTo>
                <a:lnTo>
                  <a:pt x="59" y="247"/>
                </a:lnTo>
                <a:lnTo>
                  <a:pt x="40" y="231"/>
                </a:lnTo>
                <a:lnTo>
                  <a:pt x="24" y="211"/>
                </a:lnTo>
                <a:lnTo>
                  <a:pt x="11" y="188"/>
                </a:lnTo>
                <a:lnTo>
                  <a:pt x="3" y="162"/>
                </a:lnTo>
                <a:lnTo>
                  <a:pt x="0" y="135"/>
                </a:lnTo>
                <a:close/>
              </a:path>
            </a:pathLst>
          </a:cu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19" name="Freeform 108"/>
          <p:cNvSpPr>
            <a:spLocks/>
          </p:cNvSpPr>
          <p:nvPr>
            <p:custDataLst>
              <p:tags r:id="rId21"/>
            </p:custDataLst>
          </p:nvPr>
        </p:nvSpPr>
        <p:spPr bwMode="gray">
          <a:xfrm>
            <a:off x="6739723" y="2926581"/>
            <a:ext cx="97459" cy="97149"/>
          </a:xfrm>
          <a:custGeom>
            <a:avLst/>
            <a:gdLst>
              <a:gd name="T0" fmla="*/ 0 w 270"/>
              <a:gd name="T1" fmla="*/ 134 h 269"/>
              <a:gd name="T2" fmla="*/ 3 w 270"/>
              <a:gd name="T3" fmla="*/ 107 h 269"/>
              <a:gd name="T4" fmla="*/ 11 w 270"/>
              <a:gd name="T5" fmla="*/ 82 h 269"/>
              <a:gd name="T6" fmla="*/ 24 w 270"/>
              <a:gd name="T7" fmla="*/ 58 h 269"/>
              <a:gd name="T8" fmla="*/ 40 w 270"/>
              <a:gd name="T9" fmla="*/ 38 h 269"/>
              <a:gd name="T10" fmla="*/ 59 w 270"/>
              <a:gd name="T11" fmla="*/ 23 h 269"/>
              <a:gd name="T12" fmla="*/ 82 w 270"/>
              <a:gd name="T13" fmla="*/ 10 h 269"/>
              <a:gd name="T14" fmla="*/ 108 w 270"/>
              <a:gd name="T15" fmla="*/ 2 h 269"/>
              <a:gd name="T16" fmla="*/ 135 w 270"/>
              <a:gd name="T17" fmla="*/ 0 h 269"/>
              <a:gd name="T18" fmla="*/ 162 w 270"/>
              <a:gd name="T19" fmla="*/ 2 h 269"/>
              <a:gd name="T20" fmla="*/ 188 w 270"/>
              <a:gd name="T21" fmla="*/ 10 h 269"/>
              <a:gd name="T22" fmla="*/ 211 w 270"/>
              <a:gd name="T23" fmla="*/ 23 h 269"/>
              <a:gd name="T24" fmla="*/ 231 w 270"/>
              <a:gd name="T25" fmla="*/ 38 h 269"/>
              <a:gd name="T26" fmla="*/ 247 w 270"/>
              <a:gd name="T27" fmla="*/ 58 h 269"/>
              <a:gd name="T28" fmla="*/ 259 w 270"/>
              <a:gd name="T29" fmla="*/ 82 h 269"/>
              <a:gd name="T30" fmla="*/ 268 w 270"/>
              <a:gd name="T31" fmla="*/ 107 h 269"/>
              <a:gd name="T32" fmla="*/ 270 w 270"/>
              <a:gd name="T33" fmla="*/ 134 h 269"/>
              <a:gd name="T34" fmla="*/ 268 w 270"/>
              <a:gd name="T35" fmla="*/ 161 h 269"/>
              <a:gd name="T36" fmla="*/ 259 w 270"/>
              <a:gd name="T37" fmla="*/ 187 h 269"/>
              <a:gd name="T38" fmla="*/ 247 w 270"/>
              <a:gd name="T39" fmla="*/ 210 h 269"/>
              <a:gd name="T40" fmla="*/ 231 w 270"/>
              <a:gd name="T41" fmla="*/ 229 h 269"/>
              <a:gd name="T42" fmla="*/ 211 w 270"/>
              <a:gd name="T43" fmla="*/ 246 h 269"/>
              <a:gd name="T44" fmla="*/ 188 w 270"/>
              <a:gd name="T45" fmla="*/ 258 h 269"/>
              <a:gd name="T46" fmla="*/ 162 w 270"/>
              <a:gd name="T47" fmla="*/ 267 h 269"/>
              <a:gd name="T48" fmla="*/ 135 w 270"/>
              <a:gd name="T49" fmla="*/ 269 h 269"/>
              <a:gd name="T50" fmla="*/ 108 w 270"/>
              <a:gd name="T51" fmla="*/ 267 h 269"/>
              <a:gd name="T52" fmla="*/ 82 w 270"/>
              <a:gd name="T53" fmla="*/ 258 h 269"/>
              <a:gd name="T54" fmla="*/ 59 w 270"/>
              <a:gd name="T55" fmla="*/ 246 h 269"/>
              <a:gd name="T56" fmla="*/ 40 w 270"/>
              <a:gd name="T57" fmla="*/ 229 h 269"/>
              <a:gd name="T58" fmla="*/ 24 w 270"/>
              <a:gd name="T59" fmla="*/ 210 h 269"/>
              <a:gd name="T60" fmla="*/ 11 w 270"/>
              <a:gd name="T61" fmla="*/ 187 h 269"/>
              <a:gd name="T62" fmla="*/ 3 w 270"/>
              <a:gd name="T63" fmla="*/ 161 h 269"/>
              <a:gd name="T64" fmla="*/ 0 w 270"/>
              <a:gd name="T65" fmla="*/ 13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0" h="269">
                <a:moveTo>
                  <a:pt x="0" y="134"/>
                </a:moveTo>
                <a:lnTo>
                  <a:pt x="3" y="107"/>
                </a:lnTo>
                <a:lnTo>
                  <a:pt x="11" y="82"/>
                </a:lnTo>
                <a:lnTo>
                  <a:pt x="24" y="58"/>
                </a:lnTo>
                <a:lnTo>
                  <a:pt x="40" y="38"/>
                </a:lnTo>
                <a:lnTo>
                  <a:pt x="59" y="23"/>
                </a:lnTo>
                <a:lnTo>
                  <a:pt x="82" y="10"/>
                </a:lnTo>
                <a:lnTo>
                  <a:pt x="108" y="2"/>
                </a:lnTo>
                <a:lnTo>
                  <a:pt x="135" y="0"/>
                </a:lnTo>
                <a:lnTo>
                  <a:pt x="162" y="2"/>
                </a:lnTo>
                <a:lnTo>
                  <a:pt x="188" y="10"/>
                </a:lnTo>
                <a:lnTo>
                  <a:pt x="211" y="23"/>
                </a:lnTo>
                <a:lnTo>
                  <a:pt x="231" y="38"/>
                </a:lnTo>
                <a:lnTo>
                  <a:pt x="247" y="58"/>
                </a:lnTo>
                <a:lnTo>
                  <a:pt x="259" y="82"/>
                </a:lnTo>
                <a:lnTo>
                  <a:pt x="268" y="107"/>
                </a:lnTo>
                <a:lnTo>
                  <a:pt x="270" y="134"/>
                </a:lnTo>
                <a:lnTo>
                  <a:pt x="268" y="161"/>
                </a:lnTo>
                <a:lnTo>
                  <a:pt x="259" y="187"/>
                </a:lnTo>
                <a:lnTo>
                  <a:pt x="247" y="210"/>
                </a:lnTo>
                <a:lnTo>
                  <a:pt x="231" y="229"/>
                </a:lnTo>
                <a:lnTo>
                  <a:pt x="211" y="246"/>
                </a:lnTo>
                <a:lnTo>
                  <a:pt x="188" y="258"/>
                </a:lnTo>
                <a:lnTo>
                  <a:pt x="162" y="267"/>
                </a:lnTo>
                <a:lnTo>
                  <a:pt x="135" y="269"/>
                </a:lnTo>
                <a:lnTo>
                  <a:pt x="108" y="267"/>
                </a:lnTo>
                <a:lnTo>
                  <a:pt x="82" y="258"/>
                </a:lnTo>
                <a:lnTo>
                  <a:pt x="59" y="246"/>
                </a:lnTo>
                <a:lnTo>
                  <a:pt x="40" y="229"/>
                </a:lnTo>
                <a:lnTo>
                  <a:pt x="24" y="210"/>
                </a:lnTo>
                <a:lnTo>
                  <a:pt x="11" y="187"/>
                </a:lnTo>
                <a:lnTo>
                  <a:pt x="3" y="161"/>
                </a:lnTo>
                <a:lnTo>
                  <a:pt x="0" y="1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 dirty="0"/>
          </a:p>
        </p:txBody>
      </p:sp>
      <p:sp>
        <p:nvSpPr>
          <p:cNvPr id="132" name="Rectangle 4"/>
          <p:cNvSpPr txBox="1">
            <a:spLocks/>
          </p:cNvSpPr>
          <p:nvPr/>
        </p:nvSpPr>
        <p:spPr>
          <a:xfrm>
            <a:off x="217480" y="3310474"/>
            <a:ext cx="3674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 smtClean="0"/>
              <a:t>3. Внесение изменений в приказ №1/65</a:t>
            </a:r>
            <a:r>
              <a:rPr lang="en-US" sz="1100" dirty="0" smtClean="0"/>
              <a:t>7 </a:t>
            </a:r>
            <a:r>
              <a:rPr lang="ru-RU" sz="1100" dirty="0" smtClean="0"/>
              <a:t>(в части утверждения типовых форм договора поручительства)</a:t>
            </a:r>
            <a:endParaRPr lang="en-US" sz="1100" dirty="0"/>
          </a:p>
        </p:txBody>
      </p:sp>
      <p:sp>
        <p:nvSpPr>
          <p:cNvPr id="134" name="Rectangle 4"/>
          <p:cNvSpPr txBox="1">
            <a:spLocks/>
          </p:cNvSpPr>
          <p:nvPr/>
        </p:nvSpPr>
        <p:spPr>
          <a:xfrm>
            <a:off x="4113713" y="3310474"/>
            <a:ext cx="576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/>
              <a:t>01.07</a:t>
            </a:r>
            <a:endParaRPr lang="en-US" sz="1100" dirty="0"/>
          </a:p>
        </p:txBody>
      </p:sp>
      <p:sp>
        <p:nvSpPr>
          <p:cNvPr id="135" name="Rectangle 4"/>
          <p:cNvSpPr txBox="1">
            <a:spLocks/>
          </p:cNvSpPr>
          <p:nvPr/>
        </p:nvSpPr>
        <p:spPr>
          <a:xfrm>
            <a:off x="4828829" y="3310474"/>
            <a:ext cx="576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/>
              <a:t>04.07</a:t>
            </a:r>
            <a:endParaRPr lang="en-US" sz="1100" dirty="0"/>
          </a:p>
        </p:txBody>
      </p:sp>
      <p:sp>
        <p:nvSpPr>
          <p:cNvPr id="136" name="Rectangle 4"/>
          <p:cNvSpPr txBox="1">
            <a:spLocks/>
          </p:cNvSpPr>
          <p:nvPr/>
        </p:nvSpPr>
        <p:spPr>
          <a:xfrm>
            <a:off x="5543945" y="3310474"/>
            <a:ext cx="900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 smtClean="0"/>
              <a:t>Иванов И.И.</a:t>
            </a:r>
            <a:endParaRPr lang="en-US" sz="1100" dirty="0"/>
          </a:p>
        </p:txBody>
      </p:sp>
      <p:sp>
        <p:nvSpPr>
          <p:cNvPr id="138" name="Rectangle 4"/>
          <p:cNvSpPr txBox="1">
            <a:spLocks/>
          </p:cNvSpPr>
          <p:nvPr/>
        </p:nvSpPr>
        <p:spPr>
          <a:xfrm>
            <a:off x="7124453" y="3310474"/>
            <a:ext cx="79638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100" dirty="0"/>
              <a:t>…</a:t>
            </a:r>
          </a:p>
        </p:txBody>
      </p:sp>
      <p:sp>
        <p:nvSpPr>
          <p:cNvPr id="232" name="Freeform 96"/>
          <p:cNvSpPr>
            <a:spLocks/>
          </p:cNvSpPr>
          <p:nvPr>
            <p:custDataLst>
              <p:tags r:id="rId22"/>
            </p:custDataLst>
          </p:nvPr>
        </p:nvSpPr>
        <p:spPr bwMode="gray">
          <a:xfrm flipH="1">
            <a:off x="6831922" y="3340672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33" name="Freeform 96"/>
          <p:cNvSpPr>
            <a:spLocks/>
          </p:cNvSpPr>
          <p:nvPr>
            <p:custDataLst>
              <p:tags r:id="rId23"/>
            </p:custDataLst>
          </p:nvPr>
        </p:nvSpPr>
        <p:spPr bwMode="gray">
          <a:xfrm flipH="1">
            <a:off x="6831923" y="3465912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34" name="Freeform 97"/>
          <p:cNvSpPr>
            <a:spLocks/>
          </p:cNvSpPr>
          <p:nvPr>
            <p:custDataLst>
              <p:tags r:id="rId24"/>
            </p:custDataLst>
          </p:nvPr>
        </p:nvSpPr>
        <p:spPr bwMode="gray">
          <a:xfrm flipH="1">
            <a:off x="6831922" y="3595445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2 h 194"/>
              <a:gd name="T6" fmla="*/ 6 w 230"/>
              <a:gd name="T7" fmla="*/ 34 h 194"/>
              <a:gd name="T8" fmla="*/ 12 w 230"/>
              <a:gd name="T9" fmla="*/ 39 h 194"/>
              <a:gd name="T10" fmla="*/ 19 w 230"/>
              <a:gd name="T11" fmla="*/ 46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0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6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7 h 194"/>
              <a:gd name="T40" fmla="*/ 230 w 230"/>
              <a:gd name="T41" fmla="*/ 82 h 194"/>
              <a:gd name="T42" fmla="*/ 229 w 230"/>
              <a:gd name="T43" fmla="*/ 24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2"/>
                </a:lnTo>
                <a:lnTo>
                  <a:pt x="6" y="34"/>
                </a:lnTo>
                <a:lnTo>
                  <a:pt x="12" y="39"/>
                </a:lnTo>
                <a:lnTo>
                  <a:pt x="19" y="46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0"/>
                </a:lnTo>
                <a:lnTo>
                  <a:pt x="143" y="153"/>
                </a:lnTo>
                <a:lnTo>
                  <a:pt x="162" y="166"/>
                </a:lnTo>
                <a:lnTo>
                  <a:pt x="179" y="176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7"/>
                </a:lnTo>
                <a:lnTo>
                  <a:pt x="230" y="82"/>
                </a:lnTo>
                <a:lnTo>
                  <a:pt x="229" y="24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35" name="Freeform 96"/>
          <p:cNvSpPr>
            <a:spLocks/>
          </p:cNvSpPr>
          <p:nvPr>
            <p:custDataLst>
              <p:tags r:id="rId25"/>
            </p:custDataLst>
          </p:nvPr>
        </p:nvSpPr>
        <p:spPr bwMode="gray">
          <a:xfrm>
            <a:off x="6653093" y="3340672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36" name="Freeform 96"/>
          <p:cNvSpPr>
            <a:spLocks/>
          </p:cNvSpPr>
          <p:nvPr>
            <p:custDataLst>
              <p:tags r:id="rId26"/>
            </p:custDataLst>
          </p:nvPr>
        </p:nvSpPr>
        <p:spPr bwMode="gray">
          <a:xfrm>
            <a:off x="6653093" y="3465912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37" name="Freeform 97"/>
          <p:cNvSpPr>
            <a:spLocks/>
          </p:cNvSpPr>
          <p:nvPr>
            <p:custDataLst>
              <p:tags r:id="rId27"/>
            </p:custDataLst>
          </p:nvPr>
        </p:nvSpPr>
        <p:spPr bwMode="gray">
          <a:xfrm>
            <a:off x="6653093" y="3595445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2 h 194"/>
              <a:gd name="T6" fmla="*/ 6 w 230"/>
              <a:gd name="T7" fmla="*/ 34 h 194"/>
              <a:gd name="T8" fmla="*/ 12 w 230"/>
              <a:gd name="T9" fmla="*/ 39 h 194"/>
              <a:gd name="T10" fmla="*/ 19 w 230"/>
              <a:gd name="T11" fmla="*/ 46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0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6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7 h 194"/>
              <a:gd name="T40" fmla="*/ 230 w 230"/>
              <a:gd name="T41" fmla="*/ 82 h 194"/>
              <a:gd name="T42" fmla="*/ 229 w 230"/>
              <a:gd name="T43" fmla="*/ 24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2"/>
                </a:lnTo>
                <a:lnTo>
                  <a:pt x="6" y="34"/>
                </a:lnTo>
                <a:lnTo>
                  <a:pt x="12" y="39"/>
                </a:lnTo>
                <a:lnTo>
                  <a:pt x="19" y="46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0"/>
                </a:lnTo>
                <a:lnTo>
                  <a:pt x="143" y="153"/>
                </a:lnTo>
                <a:lnTo>
                  <a:pt x="162" y="166"/>
                </a:lnTo>
                <a:lnTo>
                  <a:pt x="179" y="176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7"/>
                </a:lnTo>
                <a:lnTo>
                  <a:pt x="230" y="82"/>
                </a:lnTo>
                <a:lnTo>
                  <a:pt x="229" y="24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38" name="Freeform 95"/>
          <p:cNvSpPr>
            <a:spLocks/>
          </p:cNvSpPr>
          <p:nvPr>
            <p:custDataLst>
              <p:tags r:id="rId28"/>
            </p:custDataLst>
          </p:nvPr>
        </p:nvSpPr>
        <p:spPr bwMode="gray">
          <a:xfrm>
            <a:off x="6706154" y="3310474"/>
            <a:ext cx="165680" cy="413425"/>
          </a:xfrm>
          <a:custGeom>
            <a:avLst/>
            <a:gdLst>
              <a:gd name="T0" fmla="*/ 58 w 460"/>
              <a:gd name="T1" fmla="*/ 0 h 1149"/>
              <a:gd name="T2" fmla="*/ 403 w 460"/>
              <a:gd name="T3" fmla="*/ 0 h 1149"/>
              <a:gd name="T4" fmla="*/ 414 w 460"/>
              <a:gd name="T5" fmla="*/ 1 h 1149"/>
              <a:gd name="T6" fmla="*/ 425 w 460"/>
              <a:gd name="T7" fmla="*/ 5 h 1149"/>
              <a:gd name="T8" fmla="*/ 434 w 460"/>
              <a:gd name="T9" fmla="*/ 9 h 1149"/>
              <a:gd name="T10" fmla="*/ 444 w 460"/>
              <a:gd name="T11" fmla="*/ 16 h 1149"/>
              <a:gd name="T12" fmla="*/ 451 w 460"/>
              <a:gd name="T13" fmla="*/ 26 h 1149"/>
              <a:gd name="T14" fmla="*/ 455 w 460"/>
              <a:gd name="T15" fmla="*/ 35 h 1149"/>
              <a:gd name="T16" fmla="*/ 459 w 460"/>
              <a:gd name="T17" fmla="*/ 46 h 1149"/>
              <a:gd name="T18" fmla="*/ 460 w 460"/>
              <a:gd name="T19" fmla="*/ 57 h 1149"/>
              <a:gd name="T20" fmla="*/ 460 w 460"/>
              <a:gd name="T21" fmla="*/ 1092 h 1149"/>
              <a:gd name="T22" fmla="*/ 459 w 460"/>
              <a:gd name="T23" fmla="*/ 1103 h 1149"/>
              <a:gd name="T24" fmla="*/ 455 w 460"/>
              <a:gd name="T25" fmla="*/ 1114 h 1149"/>
              <a:gd name="T26" fmla="*/ 451 w 460"/>
              <a:gd name="T27" fmla="*/ 1123 h 1149"/>
              <a:gd name="T28" fmla="*/ 444 w 460"/>
              <a:gd name="T29" fmla="*/ 1133 h 1149"/>
              <a:gd name="T30" fmla="*/ 434 w 460"/>
              <a:gd name="T31" fmla="*/ 1140 h 1149"/>
              <a:gd name="T32" fmla="*/ 425 w 460"/>
              <a:gd name="T33" fmla="*/ 1144 h 1149"/>
              <a:gd name="T34" fmla="*/ 414 w 460"/>
              <a:gd name="T35" fmla="*/ 1148 h 1149"/>
              <a:gd name="T36" fmla="*/ 403 w 460"/>
              <a:gd name="T37" fmla="*/ 1149 h 1149"/>
              <a:gd name="T38" fmla="*/ 58 w 460"/>
              <a:gd name="T39" fmla="*/ 1149 h 1149"/>
              <a:gd name="T40" fmla="*/ 46 w 460"/>
              <a:gd name="T41" fmla="*/ 1148 h 1149"/>
              <a:gd name="T42" fmla="*/ 36 w 460"/>
              <a:gd name="T43" fmla="*/ 1144 h 1149"/>
              <a:gd name="T44" fmla="*/ 26 w 460"/>
              <a:gd name="T45" fmla="*/ 1140 h 1149"/>
              <a:gd name="T46" fmla="*/ 17 w 460"/>
              <a:gd name="T47" fmla="*/ 1133 h 1149"/>
              <a:gd name="T48" fmla="*/ 10 w 460"/>
              <a:gd name="T49" fmla="*/ 1123 h 1149"/>
              <a:gd name="T50" fmla="*/ 5 w 460"/>
              <a:gd name="T51" fmla="*/ 1114 h 1149"/>
              <a:gd name="T52" fmla="*/ 2 w 460"/>
              <a:gd name="T53" fmla="*/ 1103 h 1149"/>
              <a:gd name="T54" fmla="*/ 0 w 460"/>
              <a:gd name="T55" fmla="*/ 1092 h 1149"/>
              <a:gd name="T56" fmla="*/ 0 w 460"/>
              <a:gd name="T57" fmla="*/ 57 h 1149"/>
              <a:gd name="T58" fmla="*/ 2 w 460"/>
              <a:gd name="T59" fmla="*/ 46 h 1149"/>
              <a:gd name="T60" fmla="*/ 5 w 460"/>
              <a:gd name="T61" fmla="*/ 35 h 1149"/>
              <a:gd name="T62" fmla="*/ 10 w 460"/>
              <a:gd name="T63" fmla="*/ 26 h 1149"/>
              <a:gd name="T64" fmla="*/ 17 w 460"/>
              <a:gd name="T65" fmla="*/ 16 h 1149"/>
              <a:gd name="T66" fmla="*/ 26 w 460"/>
              <a:gd name="T67" fmla="*/ 9 h 1149"/>
              <a:gd name="T68" fmla="*/ 36 w 460"/>
              <a:gd name="T69" fmla="*/ 5 h 1149"/>
              <a:gd name="T70" fmla="*/ 46 w 460"/>
              <a:gd name="T71" fmla="*/ 1 h 1149"/>
              <a:gd name="T72" fmla="*/ 58 w 460"/>
              <a:gd name="T73" fmla="*/ 0 h 1149"/>
              <a:gd name="T74" fmla="*/ 58 w 460"/>
              <a:gd name="T75" fmla="*/ 0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60" h="1149">
                <a:moveTo>
                  <a:pt x="58" y="0"/>
                </a:moveTo>
                <a:lnTo>
                  <a:pt x="403" y="0"/>
                </a:lnTo>
                <a:lnTo>
                  <a:pt x="414" y="1"/>
                </a:lnTo>
                <a:lnTo>
                  <a:pt x="425" y="5"/>
                </a:lnTo>
                <a:lnTo>
                  <a:pt x="434" y="9"/>
                </a:lnTo>
                <a:lnTo>
                  <a:pt x="444" y="16"/>
                </a:lnTo>
                <a:lnTo>
                  <a:pt x="451" y="26"/>
                </a:lnTo>
                <a:lnTo>
                  <a:pt x="455" y="35"/>
                </a:lnTo>
                <a:lnTo>
                  <a:pt x="459" y="46"/>
                </a:lnTo>
                <a:lnTo>
                  <a:pt x="460" y="57"/>
                </a:lnTo>
                <a:lnTo>
                  <a:pt x="460" y="1092"/>
                </a:lnTo>
                <a:lnTo>
                  <a:pt x="459" y="1103"/>
                </a:lnTo>
                <a:lnTo>
                  <a:pt x="455" y="1114"/>
                </a:lnTo>
                <a:lnTo>
                  <a:pt x="451" y="1123"/>
                </a:lnTo>
                <a:lnTo>
                  <a:pt x="444" y="1133"/>
                </a:lnTo>
                <a:lnTo>
                  <a:pt x="434" y="1140"/>
                </a:lnTo>
                <a:lnTo>
                  <a:pt x="425" y="1144"/>
                </a:lnTo>
                <a:lnTo>
                  <a:pt x="414" y="1148"/>
                </a:lnTo>
                <a:lnTo>
                  <a:pt x="403" y="1149"/>
                </a:lnTo>
                <a:lnTo>
                  <a:pt x="58" y="1149"/>
                </a:lnTo>
                <a:lnTo>
                  <a:pt x="46" y="1148"/>
                </a:lnTo>
                <a:lnTo>
                  <a:pt x="36" y="1144"/>
                </a:lnTo>
                <a:lnTo>
                  <a:pt x="26" y="1140"/>
                </a:lnTo>
                <a:lnTo>
                  <a:pt x="17" y="1133"/>
                </a:lnTo>
                <a:lnTo>
                  <a:pt x="10" y="1123"/>
                </a:lnTo>
                <a:lnTo>
                  <a:pt x="5" y="1114"/>
                </a:lnTo>
                <a:lnTo>
                  <a:pt x="2" y="1103"/>
                </a:lnTo>
                <a:lnTo>
                  <a:pt x="0" y="1092"/>
                </a:lnTo>
                <a:lnTo>
                  <a:pt x="0" y="57"/>
                </a:lnTo>
                <a:lnTo>
                  <a:pt x="2" y="46"/>
                </a:lnTo>
                <a:lnTo>
                  <a:pt x="5" y="35"/>
                </a:lnTo>
                <a:lnTo>
                  <a:pt x="10" y="26"/>
                </a:lnTo>
                <a:lnTo>
                  <a:pt x="17" y="16"/>
                </a:lnTo>
                <a:lnTo>
                  <a:pt x="26" y="9"/>
                </a:lnTo>
                <a:lnTo>
                  <a:pt x="36" y="5"/>
                </a:lnTo>
                <a:lnTo>
                  <a:pt x="46" y="1"/>
                </a:lnTo>
                <a:lnTo>
                  <a:pt x="58" y="0"/>
                </a:lnTo>
                <a:lnTo>
                  <a:pt x="5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39" name="Freeform 98"/>
          <p:cNvSpPr>
            <a:spLocks/>
          </p:cNvSpPr>
          <p:nvPr>
            <p:custDataLst>
              <p:tags r:id="rId29"/>
            </p:custDataLst>
          </p:nvPr>
        </p:nvSpPr>
        <p:spPr bwMode="gray">
          <a:xfrm>
            <a:off x="6739723" y="3337460"/>
            <a:ext cx="97459" cy="97150"/>
          </a:xfrm>
          <a:custGeom>
            <a:avLst/>
            <a:gdLst>
              <a:gd name="T0" fmla="*/ 0 w 270"/>
              <a:gd name="T1" fmla="*/ 135 h 270"/>
              <a:gd name="T2" fmla="*/ 3 w 270"/>
              <a:gd name="T3" fmla="*/ 108 h 270"/>
              <a:gd name="T4" fmla="*/ 11 w 270"/>
              <a:gd name="T5" fmla="*/ 82 h 270"/>
              <a:gd name="T6" fmla="*/ 24 w 270"/>
              <a:gd name="T7" fmla="*/ 60 h 270"/>
              <a:gd name="T8" fmla="*/ 40 w 270"/>
              <a:gd name="T9" fmla="*/ 40 h 270"/>
              <a:gd name="T10" fmla="*/ 59 w 270"/>
              <a:gd name="T11" fmla="*/ 24 h 270"/>
              <a:gd name="T12" fmla="*/ 82 w 270"/>
              <a:gd name="T13" fmla="*/ 11 h 270"/>
              <a:gd name="T14" fmla="*/ 108 w 270"/>
              <a:gd name="T15" fmla="*/ 2 h 270"/>
              <a:gd name="T16" fmla="*/ 135 w 270"/>
              <a:gd name="T17" fmla="*/ 0 h 270"/>
              <a:gd name="T18" fmla="*/ 162 w 270"/>
              <a:gd name="T19" fmla="*/ 2 h 270"/>
              <a:gd name="T20" fmla="*/ 188 w 270"/>
              <a:gd name="T21" fmla="*/ 11 h 270"/>
              <a:gd name="T22" fmla="*/ 211 w 270"/>
              <a:gd name="T23" fmla="*/ 24 h 270"/>
              <a:gd name="T24" fmla="*/ 231 w 270"/>
              <a:gd name="T25" fmla="*/ 40 h 270"/>
              <a:gd name="T26" fmla="*/ 247 w 270"/>
              <a:gd name="T27" fmla="*/ 60 h 270"/>
              <a:gd name="T28" fmla="*/ 259 w 270"/>
              <a:gd name="T29" fmla="*/ 82 h 270"/>
              <a:gd name="T30" fmla="*/ 268 w 270"/>
              <a:gd name="T31" fmla="*/ 108 h 270"/>
              <a:gd name="T32" fmla="*/ 270 w 270"/>
              <a:gd name="T33" fmla="*/ 135 h 270"/>
              <a:gd name="T34" fmla="*/ 268 w 270"/>
              <a:gd name="T35" fmla="*/ 162 h 270"/>
              <a:gd name="T36" fmla="*/ 259 w 270"/>
              <a:gd name="T37" fmla="*/ 188 h 270"/>
              <a:gd name="T38" fmla="*/ 247 w 270"/>
              <a:gd name="T39" fmla="*/ 211 h 270"/>
              <a:gd name="T40" fmla="*/ 231 w 270"/>
              <a:gd name="T41" fmla="*/ 230 h 270"/>
              <a:gd name="T42" fmla="*/ 211 w 270"/>
              <a:gd name="T43" fmla="*/ 246 h 270"/>
              <a:gd name="T44" fmla="*/ 188 w 270"/>
              <a:gd name="T45" fmla="*/ 259 h 270"/>
              <a:gd name="T46" fmla="*/ 162 w 270"/>
              <a:gd name="T47" fmla="*/ 267 h 270"/>
              <a:gd name="T48" fmla="*/ 135 w 270"/>
              <a:gd name="T49" fmla="*/ 270 h 270"/>
              <a:gd name="T50" fmla="*/ 108 w 270"/>
              <a:gd name="T51" fmla="*/ 267 h 270"/>
              <a:gd name="T52" fmla="*/ 82 w 270"/>
              <a:gd name="T53" fmla="*/ 259 h 270"/>
              <a:gd name="T54" fmla="*/ 59 w 270"/>
              <a:gd name="T55" fmla="*/ 246 h 270"/>
              <a:gd name="T56" fmla="*/ 40 w 270"/>
              <a:gd name="T57" fmla="*/ 230 h 270"/>
              <a:gd name="T58" fmla="*/ 24 w 270"/>
              <a:gd name="T59" fmla="*/ 211 h 270"/>
              <a:gd name="T60" fmla="*/ 11 w 270"/>
              <a:gd name="T61" fmla="*/ 188 h 270"/>
              <a:gd name="T62" fmla="*/ 3 w 270"/>
              <a:gd name="T63" fmla="*/ 162 h 270"/>
              <a:gd name="T64" fmla="*/ 0 w 270"/>
              <a:gd name="T65" fmla="*/ 135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0" h="270">
                <a:moveTo>
                  <a:pt x="0" y="135"/>
                </a:moveTo>
                <a:lnTo>
                  <a:pt x="3" y="108"/>
                </a:lnTo>
                <a:lnTo>
                  <a:pt x="11" y="82"/>
                </a:lnTo>
                <a:lnTo>
                  <a:pt x="24" y="60"/>
                </a:lnTo>
                <a:lnTo>
                  <a:pt x="40" y="40"/>
                </a:lnTo>
                <a:lnTo>
                  <a:pt x="59" y="24"/>
                </a:lnTo>
                <a:lnTo>
                  <a:pt x="82" y="11"/>
                </a:lnTo>
                <a:lnTo>
                  <a:pt x="108" y="2"/>
                </a:lnTo>
                <a:lnTo>
                  <a:pt x="135" y="0"/>
                </a:lnTo>
                <a:lnTo>
                  <a:pt x="162" y="2"/>
                </a:lnTo>
                <a:lnTo>
                  <a:pt x="188" y="11"/>
                </a:lnTo>
                <a:lnTo>
                  <a:pt x="211" y="24"/>
                </a:lnTo>
                <a:lnTo>
                  <a:pt x="231" y="40"/>
                </a:lnTo>
                <a:lnTo>
                  <a:pt x="247" y="60"/>
                </a:lnTo>
                <a:lnTo>
                  <a:pt x="259" y="82"/>
                </a:lnTo>
                <a:lnTo>
                  <a:pt x="268" y="108"/>
                </a:lnTo>
                <a:lnTo>
                  <a:pt x="270" y="135"/>
                </a:lnTo>
                <a:lnTo>
                  <a:pt x="268" y="162"/>
                </a:lnTo>
                <a:lnTo>
                  <a:pt x="259" y="188"/>
                </a:lnTo>
                <a:lnTo>
                  <a:pt x="247" y="211"/>
                </a:lnTo>
                <a:lnTo>
                  <a:pt x="231" y="230"/>
                </a:lnTo>
                <a:lnTo>
                  <a:pt x="211" y="246"/>
                </a:lnTo>
                <a:lnTo>
                  <a:pt x="188" y="259"/>
                </a:lnTo>
                <a:lnTo>
                  <a:pt x="162" y="267"/>
                </a:lnTo>
                <a:lnTo>
                  <a:pt x="135" y="270"/>
                </a:lnTo>
                <a:lnTo>
                  <a:pt x="108" y="267"/>
                </a:lnTo>
                <a:lnTo>
                  <a:pt x="82" y="259"/>
                </a:lnTo>
                <a:lnTo>
                  <a:pt x="59" y="246"/>
                </a:lnTo>
                <a:lnTo>
                  <a:pt x="40" y="230"/>
                </a:lnTo>
                <a:lnTo>
                  <a:pt x="24" y="211"/>
                </a:lnTo>
                <a:lnTo>
                  <a:pt x="11" y="188"/>
                </a:lnTo>
                <a:lnTo>
                  <a:pt x="3" y="162"/>
                </a:lnTo>
                <a:lnTo>
                  <a:pt x="0" y="135"/>
                </a:lnTo>
                <a:close/>
              </a:path>
            </a:pathLst>
          </a:cu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40" name="Freeform 103"/>
          <p:cNvSpPr>
            <a:spLocks/>
          </p:cNvSpPr>
          <p:nvPr>
            <p:custDataLst>
              <p:tags r:id="rId30"/>
            </p:custDataLst>
          </p:nvPr>
        </p:nvSpPr>
        <p:spPr bwMode="gray">
          <a:xfrm>
            <a:off x="6739723" y="3465912"/>
            <a:ext cx="97459" cy="98229"/>
          </a:xfrm>
          <a:custGeom>
            <a:avLst/>
            <a:gdLst>
              <a:gd name="T0" fmla="*/ 0 w 270"/>
              <a:gd name="T1" fmla="*/ 135 h 271"/>
              <a:gd name="T2" fmla="*/ 3 w 270"/>
              <a:gd name="T3" fmla="*/ 108 h 271"/>
              <a:gd name="T4" fmla="*/ 11 w 270"/>
              <a:gd name="T5" fmla="*/ 82 h 271"/>
              <a:gd name="T6" fmla="*/ 24 w 270"/>
              <a:gd name="T7" fmla="*/ 60 h 271"/>
              <a:gd name="T8" fmla="*/ 40 w 270"/>
              <a:gd name="T9" fmla="*/ 40 h 271"/>
              <a:gd name="T10" fmla="*/ 59 w 270"/>
              <a:gd name="T11" fmla="*/ 24 h 271"/>
              <a:gd name="T12" fmla="*/ 82 w 270"/>
              <a:gd name="T13" fmla="*/ 11 h 271"/>
              <a:gd name="T14" fmla="*/ 108 w 270"/>
              <a:gd name="T15" fmla="*/ 3 h 271"/>
              <a:gd name="T16" fmla="*/ 135 w 270"/>
              <a:gd name="T17" fmla="*/ 0 h 271"/>
              <a:gd name="T18" fmla="*/ 162 w 270"/>
              <a:gd name="T19" fmla="*/ 3 h 271"/>
              <a:gd name="T20" fmla="*/ 188 w 270"/>
              <a:gd name="T21" fmla="*/ 11 h 271"/>
              <a:gd name="T22" fmla="*/ 211 w 270"/>
              <a:gd name="T23" fmla="*/ 24 h 271"/>
              <a:gd name="T24" fmla="*/ 231 w 270"/>
              <a:gd name="T25" fmla="*/ 40 h 271"/>
              <a:gd name="T26" fmla="*/ 247 w 270"/>
              <a:gd name="T27" fmla="*/ 60 h 271"/>
              <a:gd name="T28" fmla="*/ 259 w 270"/>
              <a:gd name="T29" fmla="*/ 82 h 271"/>
              <a:gd name="T30" fmla="*/ 268 w 270"/>
              <a:gd name="T31" fmla="*/ 108 h 271"/>
              <a:gd name="T32" fmla="*/ 270 w 270"/>
              <a:gd name="T33" fmla="*/ 135 h 271"/>
              <a:gd name="T34" fmla="*/ 268 w 270"/>
              <a:gd name="T35" fmla="*/ 162 h 271"/>
              <a:gd name="T36" fmla="*/ 259 w 270"/>
              <a:gd name="T37" fmla="*/ 188 h 271"/>
              <a:gd name="T38" fmla="*/ 247 w 270"/>
              <a:gd name="T39" fmla="*/ 211 h 271"/>
              <a:gd name="T40" fmla="*/ 231 w 270"/>
              <a:gd name="T41" fmla="*/ 231 h 271"/>
              <a:gd name="T42" fmla="*/ 211 w 270"/>
              <a:gd name="T43" fmla="*/ 247 h 271"/>
              <a:gd name="T44" fmla="*/ 188 w 270"/>
              <a:gd name="T45" fmla="*/ 260 h 271"/>
              <a:gd name="T46" fmla="*/ 162 w 270"/>
              <a:gd name="T47" fmla="*/ 269 h 271"/>
              <a:gd name="T48" fmla="*/ 135 w 270"/>
              <a:gd name="T49" fmla="*/ 271 h 271"/>
              <a:gd name="T50" fmla="*/ 108 w 270"/>
              <a:gd name="T51" fmla="*/ 269 h 271"/>
              <a:gd name="T52" fmla="*/ 82 w 270"/>
              <a:gd name="T53" fmla="*/ 260 h 271"/>
              <a:gd name="T54" fmla="*/ 59 w 270"/>
              <a:gd name="T55" fmla="*/ 247 h 271"/>
              <a:gd name="T56" fmla="*/ 40 w 270"/>
              <a:gd name="T57" fmla="*/ 231 h 271"/>
              <a:gd name="T58" fmla="*/ 24 w 270"/>
              <a:gd name="T59" fmla="*/ 211 h 271"/>
              <a:gd name="T60" fmla="*/ 11 w 270"/>
              <a:gd name="T61" fmla="*/ 188 h 271"/>
              <a:gd name="T62" fmla="*/ 3 w 270"/>
              <a:gd name="T63" fmla="*/ 162 h 271"/>
              <a:gd name="T64" fmla="*/ 0 w 270"/>
              <a:gd name="T65" fmla="*/ 135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0" h="271">
                <a:moveTo>
                  <a:pt x="0" y="135"/>
                </a:moveTo>
                <a:lnTo>
                  <a:pt x="3" y="108"/>
                </a:lnTo>
                <a:lnTo>
                  <a:pt x="11" y="82"/>
                </a:lnTo>
                <a:lnTo>
                  <a:pt x="24" y="60"/>
                </a:lnTo>
                <a:lnTo>
                  <a:pt x="40" y="40"/>
                </a:lnTo>
                <a:lnTo>
                  <a:pt x="59" y="24"/>
                </a:lnTo>
                <a:lnTo>
                  <a:pt x="82" y="11"/>
                </a:lnTo>
                <a:lnTo>
                  <a:pt x="108" y="3"/>
                </a:lnTo>
                <a:lnTo>
                  <a:pt x="135" y="0"/>
                </a:lnTo>
                <a:lnTo>
                  <a:pt x="162" y="3"/>
                </a:lnTo>
                <a:lnTo>
                  <a:pt x="188" y="11"/>
                </a:lnTo>
                <a:lnTo>
                  <a:pt x="211" y="24"/>
                </a:lnTo>
                <a:lnTo>
                  <a:pt x="231" y="40"/>
                </a:lnTo>
                <a:lnTo>
                  <a:pt x="247" y="60"/>
                </a:lnTo>
                <a:lnTo>
                  <a:pt x="259" y="82"/>
                </a:lnTo>
                <a:lnTo>
                  <a:pt x="268" y="108"/>
                </a:lnTo>
                <a:lnTo>
                  <a:pt x="270" y="135"/>
                </a:lnTo>
                <a:lnTo>
                  <a:pt x="268" y="162"/>
                </a:lnTo>
                <a:lnTo>
                  <a:pt x="259" y="188"/>
                </a:lnTo>
                <a:lnTo>
                  <a:pt x="247" y="211"/>
                </a:lnTo>
                <a:lnTo>
                  <a:pt x="231" y="231"/>
                </a:lnTo>
                <a:lnTo>
                  <a:pt x="211" y="247"/>
                </a:lnTo>
                <a:lnTo>
                  <a:pt x="188" y="260"/>
                </a:lnTo>
                <a:lnTo>
                  <a:pt x="162" y="269"/>
                </a:lnTo>
                <a:lnTo>
                  <a:pt x="135" y="271"/>
                </a:lnTo>
                <a:lnTo>
                  <a:pt x="108" y="269"/>
                </a:lnTo>
                <a:lnTo>
                  <a:pt x="82" y="260"/>
                </a:lnTo>
                <a:lnTo>
                  <a:pt x="59" y="247"/>
                </a:lnTo>
                <a:lnTo>
                  <a:pt x="40" y="231"/>
                </a:lnTo>
                <a:lnTo>
                  <a:pt x="24" y="211"/>
                </a:lnTo>
                <a:lnTo>
                  <a:pt x="11" y="188"/>
                </a:lnTo>
                <a:lnTo>
                  <a:pt x="3" y="162"/>
                </a:lnTo>
                <a:lnTo>
                  <a:pt x="0" y="1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41" name="Freeform 108"/>
          <p:cNvSpPr>
            <a:spLocks/>
          </p:cNvSpPr>
          <p:nvPr>
            <p:custDataLst>
              <p:tags r:id="rId31"/>
            </p:custDataLst>
          </p:nvPr>
        </p:nvSpPr>
        <p:spPr bwMode="gray">
          <a:xfrm>
            <a:off x="6739723" y="3599761"/>
            <a:ext cx="97459" cy="97149"/>
          </a:xfrm>
          <a:custGeom>
            <a:avLst/>
            <a:gdLst>
              <a:gd name="T0" fmla="*/ 0 w 270"/>
              <a:gd name="T1" fmla="*/ 134 h 269"/>
              <a:gd name="T2" fmla="*/ 3 w 270"/>
              <a:gd name="T3" fmla="*/ 107 h 269"/>
              <a:gd name="T4" fmla="*/ 11 w 270"/>
              <a:gd name="T5" fmla="*/ 82 h 269"/>
              <a:gd name="T6" fmla="*/ 24 w 270"/>
              <a:gd name="T7" fmla="*/ 58 h 269"/>
              <a:gd name="T8" fmla="*/ 40 w 270"/>
              <a:gd name="T9" fmla="*/ 38 h 269"/>
              <a:gd name="T10" fmla="*/ 59 w 270"/>
              <a:gd name="T11" fmla="*/ 23 h 269"/>
              <a:gd name="T12" fmla="*/ 82 w 270"/>
              <a:gd name="T13" fmla="*/ 10 h 269"/>
              <a:gd name="T14" fmla="*/ 108 w 270"/>
              <a:gd name="T15" fmla="*/ 2 h 269"/>
              <a:gd name="T16" fmla="*/ 135 w 270"/>
              <a:gd name="T17" fmla="*/ 0 h 269"/>
              <a:gd name="T18" fmla="*/ 162 w 270"/>
              <a:gd name="T19" fmla="*/ 2 h 269"/>
              <a:gd name="T20" fmla="*/ 188 w 270"/>
              <a:gd name="T21" fmla="*/ 10 h 269"/>
              <a:gd name="T22" fmla="*/ 211 w 270"/>
              <a:gd name="T23" fmla="*/ 23 h 269"/>
              <a:gd name="T24" fmla="*/ 231 w 270"/>
              <a:gd name="T25" fmla="*/ 38 h 269"/>
              <a:gd name="T26" fmla="*/ 247 w 270"/>
              <a:gd name="T27" fmla="*/ 58 h 269"/>
              <a:gd name="T28" fmla="*/ 259 w 270"/>
              <a:gd name="T29" fmla="*/ 82 h 269"/>
              <a:gd name="T30" fmla="*/ 268 w 270"/>
              <a:gd name="T31" fmla="*/ 107 h 269"/>
              <a:gd name="T32" fmla="*/ 270 w 270"/>
              <a:gd name="T33" fmla="*/ 134 h 269"/>
              <a:gd name="T34" fmla="*/ 268 w 270"/>
              <a:gd name="T35" fmla="*/ 161 h 269"/>
              <a:gd name="T36" fmla="*/ 259 w 270"/>
              <a:gd name="T37" fmla="*/ 187 h 269"/>
              <a:gd name="T38" fmla="*/ 247 w 270"/>
              <a:gd name="T39" fmla="*/ 210 h 269"/>
              <a:gd name="T40" fmla="*/ 231 w 270"/>
              <a:gd name="T41" fmla="*/ 229 h 269"/>
              <a:gd name="T42" fmla="*/ 211 w 270"/>
              <a:gd name="T43" fmla="*/ 246 h 269"/>
              <a:gd name="T44" fmla="*/ 188 w 270"/>
              <a:gd name="T45" fmla="*/ 258 h 269"/>
              <a:gd name="T46" fmla="*/ 162 w 270"/>
              <a:gd name="T47" fmla="*/ 267 h 269"/>
              <a:gd name="T48" fmla="*/ 135 w 270"/>
              <a:gd name="T49" fmla="*/ 269 h 269"/>
              <a:gd name="T50" fmla="*/ 108 w 270"/>
              <a:gd name="T51" fmla="*/ 267 h 269"/>
              <a:gd name="T52" fmla="*/ 82 w 270"/>
              <a:gd name="T53" fmla="*/ 258 h 269"/>
              <a:gd name="T54" fmla="*/ 59 w 270"/>
              <a:gd name="T55" fmla="*/ 246 h 269"/>
              <a:gd name="T56" fmla="*/ 40 w 270"/>
              <a:gd name="T57" fmla="*/ 229 h 269"/>
              <a:gd name="T58" fmla="*/ 24 w 270"/>
              <a:gd name="T59" fmla="*/ 210 h 269"/>
              <a:gd name="T60" fmla="*/ 11 w 270"/>
              <a:gd name="T61" fmla="*/ 187 h 269"/>
              <a:gd name="T62" fmla="*/ 3 w 270"/>
              <a:gd name="T63" fmla="*/ 161 h 269"/>
              <a:gd name="T64" fmla="*/ 0 w 270"/>
              <a:gd name="T65" fmla="*/ 13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0" h="269">
                <a:moveTo>
                  <a:pt x="0" y="134"/>
                </a:moveTo>
                <a:lnTo>
                  <a:pt x="3" y="107"/>
                </a:lnTo>
                <a:lnTo>
                  <a:pt x="11" y="82"/>
                </a:lnTo>
                <a:lnTo>
                  <a:pt x="24" y="58"/>
                </a:lnTo>
                <a:lnTo>
                  <a:pt x="40" y="38"/>
                </a:lnTo>
                <a:lnTo>
                  <a:pt x="59" y="23"/>
                </a:lnTo>
                <a:lnTo>
                  <a:pt x="82" y="10"/>
                </a:lnTo>
                <a:lnTo>
                  <a:pt x="108" y="2"/>
                </a:lnTo>
                <a:lnTo>
                  <a:pt x="135" y="0"/>
                </a:lnTo>
                <a:lnTo>
                  <a:pt x="162" y="2"/>
                </a:lnTo>
                <a:lnTo>
                  <a:pt x="188" y="10"/>
                </a:lnTo>
                <a:lnTo>
                  <a:pt x="211" y="23"/>
                </a:lnTo>
                <a:lnTo>
                  <a:pt x="231" y="38"/>
                </a:lnTo>
                <a:lnTo>
                  <a:pt x="247" y="58"/>
                </a:lnTo>
                <a:lnTo>
                  <a:pt x="259" y="82"/>
                </a:lnTo>
                <a:lnTo>
                  <a:pt x="268" y="107"/>
                </a:lnTo>
                <a:lnTo>
                  <a:pt x="270" y="134"/>
                </a:lnTo>
                <a:lnTo>
                  <a:pt x="268" y="161"/>
                </a:lnTo>
                <a:lnTo>
                  <a:pt x="259" y="187"/>
                </a:lnTo>
                <a:lnTo>
                  <a:pt x="247" y="210"/>
                </a:lnTo>
                <a:lnTo>
                  <a:pt x="231" y="229"/>
                </a:lnTo>
                <a:lnTo>
                  <a:pt x="211" y="246"/>
                </a:lnTo>
                <a:lnTo>
                  <a:pt x="188" y="258"/>
                </a:lnTo>
                <a:lnTo>
                  <a:pt x="162" y="267"/>
                </a:lnTo>
                <a:lnTo>
                  <a:pt x="135" y="269"/>
                </a:lnTo>
                <a:lnTo>
                  <a:pt x="108" y="267"/>
                </a:lnTo>
                <a:lnTo>
                  <a:pt x="82" y="258"/>
                </a:lnTo>
                <a:lnTo>
                  <a:pt x="59" y="246"/>
                </a:lnTo>
                <a:lnTo>
                  <a:pt x="40" y="229"/>
                </a:lnTo>
                <a:lnTo>
                  <a:pt x="24" y="210"/>
                </a:lnTo>
                <a:lnTo>
                  <a:pt x="11" y="187"/>
                </a:lnTo>
                <a:lnTo>
                  <a:pt x="3" y="161"/>
                </a:lnTo>
                <a:lnTo>
                  <a:pt x="0" y="134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 dirty="0"/>
          </a:p>
        </p:txBody>
      </p:sp>
      <p:sp>
        <p:nvSpPr>
          <p:cNvPr id="124" name="Rectangle 4"/>
          <p:cNvSpPr txBox="1">
            <a:spLocks/>
          </p:cNvSpPr>
          <p:nvPr/>
        </p:nvSpPr>
        <p:spPr>
          <a:xfrm>
            <a:off x="217480" y="3845154"/>
            <a:ext cx="3674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 smtClean="0"/>
              <a:t>4. Внесение изменений в приказ №1/865-П (в части изменения типовых форм конкурсной документации)</a:t>
            </a:r>
            <a:endParaRPr lang="en-US" sz="1100" dirty="0"/>
          </a:p>
        </p:txBody>
      </p:sp>
      <p:sp>
        <p:nvSpPr>
          <p:cNvPr id="126" name="Rectangle 4"/>
          <p:cNvSpPr txBox="1">
            <a:spLocks/>
          </p:cNvSpPr>
          <p:nvPr/>
        </p:nvSpPr>
        <p:spPr>
          <a:xfrm>
            <a:off x="4113713" y="3845154"/>
            <a:ext cx="576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/>
              <a:t>01.07</a:t>
            </a:r>
            <a:endParaRPr lang="en-US" sz="1100" dirty="0"/>
          </a:p>
        </p:txBody>
      </p:sp>
      <p:sp>
        <p:nvSpPr>
          <p:cNvPr id="127" name="Rectangle 4"/>
          <p:cNvSpPr txBox="1">
            <a:spLocks/>
          </p:cNvSpPr>
          <p:nvPr/>
        </p:nvSpPr>
        <p:spPr>
          <a:xfrm>
            <a:off x="4828829" y="3845154"/>
            <a:ext cx="576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/>
              <a:t>04.07</a:t>
            </a:r>
            <a:endParaRPr lang="en-US" sz="1100" dirty="0"/>
          </a:p>
        </p:txBody>
      </p:sp>
      <p:sp>
        <p:nvSpPr>
          <p:cNvPr id="128" name="Rectangle 4"/>
          <p:cNvSpPr txBox="1">
            <a:spLocks/>
          </p:cNvSpPr>
          <p:nvPr/>
        </p:nvSpPr>
        <p:spPr>
          <a:xfrm>
            <a:off x="5543945" y="3845154"/>
            <a:ext cx="900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 smtClean="0"/>
              <a:t>Петров П.П.</a:t>
            </a:r>
            <a:endParaRPr lang="en-US" sz="1100" dirty="0"/>
          </a:p>
        </p:txBody>
      </p:sp>
      <p:sp>
        <p:nvSpPr>
          <p:cNvPr id="116" name="Rectangle 4"/>
          <p:cNvSpPr txBox="1">
            <a:spLocks/>
          </p:cNvSpPr>
          <p:nvPr/>
        </p:nvSpPr>
        <p:spPr>
          <a:xfrm>
            <a:off x="217480" y="4379834"/>
            <a:ext cx="3674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 smtClean="0"/>
              <a:t>5. Изменение функциональности ЕОСДО в соответствии с новым Порядком (п.2,3)</a:t>
            </a:r>
            <a:endParaRPr lang="en-US" sz="1100" dirty="0"/>
          </a:p>
        </p:txBody>
      </p:sp>
      <p:sp>
        <p:nvSpPr>
          <p:cNvPr id="118" name="Rectangle 4"/>
          <p:cNvSpPr txBox="1">
            <a:spLocks/>
          </p:cNvSpPr>
          <p:nvPr/>
        </p:nvSpPr>
        <p:spPr>
          <a:xfrm>
            <a:off x="4113713" y="4379834"/>
            <a:ext cx="576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 smtClean="0"/>
              <a:t>07.07</a:t>
            </a:r>
            <a:endParaRPr lang="en-US" sz="1100" dirty="0"/>
          </a:p>
        </p:txBody>
      </p:sp>
      <p:sp>
        <p:nvSpPr>
          <p:cNvPr id="119" name="Rectangle 4"/>
          <p:cNvSpPr txBox="1">
            <a:spLocks/>
          </p:cNvSpPr>
          <p:nvPr/>
        </p:nvSpPr>
        <p:spPr>
          <a:xfrm>
            <a:off x="4828829" y="4379834"/>
            <a:ext cx="576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 smtClean="0"/>
              <a:t>01.08</a:t>
            </a:r>
            <a:endParaRPr lang="en-US" sz="1100" dirty="0"/>
          </a:p>
        </p:txBody>
      </p:sp>
      <p:sp>
        <p:nvSpPr>
          <p:cNvPr id="120" name="Rectangle 4"/>
          <p:cNvSpPr txBox="1">
            <a:spLocks/>
          </p:cNvSpPr>
          <p:nvPr/>
        </p:nvSpPr>
        <p:spPr>
          <a:xfrm>
            <a:off x="5543945" y="4379834"/>
            <a:ext cx="900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 smtClean="0"/>
              <a:t>Иванов И.И.</a:t>
            </a:r>
            <a:endParaRPr lang="en-US" sz="1100" dirty="0"/>
          </a:p>
        </p:txBody>
      </p:sp>
      <p:sp>
        <p:nvSpPr>
          <p:cNvPr id="122" name="Rectangle 4"/>
          <p:cNvSpPr txBox="1">
            <a:spLocks/>
          </p:cNvSpPr>
          <p:nvPr/>
        </p:nvSpPr>
        <p:spPr>
          <a:xfrm>
            <a:off x="7124453" y="4379834"/>
            <a:ext cx="79638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100" dirty="0"/>
              <a:t>…</a:t>
            </a:r>
          </a:p>
        </p:txBody>
      </p:sp>
      <p:cxnSp>
        <p:nvCxnSpPr>
          <p:cNvPr id="89" name="Straight Connector 88"/>
          <p:cNvCxnSpPr>
            <a:cxnSpLocks/>
          </p:cNvCxnSpPr>
          <p:nvPr/>
        </p:nvCxnSpPr>
        <p:spPr>
          <a:xfrm>
            <a:off x="217481" y="4780222"/>
            <a:ext cx="8526476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Rectangle 4"/>
          <p:cNvSpPr txBox="1">
            <a:spLocks/>
          </p:cNvSpPr>
          <p:nvPr/>
        </p:nvSpPr>
        <p:spPr>
          <a:xfrm>
            <a:off x="217480" y="4871712"/>
            <a:ext cx="3674035" cy="507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 smtClean="0"/>
              <a:t>6. Коммуникация изменений и обучение пользователей, участников процесса, заказчиков и т.д. (по необходимости)</a:t>
            </a:r>
            <a:endParaRPr lang="en-US" sz="1100" dirty="0"/>
          </a:p>
        </p:txBody>
      </p:sp>
      <p:sp>
        <p:nvSpPr>
          <p:cNvPr id="110" name="Rectangle 4"/>
          <p:cNvSpPr txBox="1">
            <a:spLocks/>
          </p:cNvSpPr>
          <p:nvPr/>
        </p:nvSpPr>
        <p:spPr>
          <a:xfrm>
            <a:off x="4113713" y="4871712"/>
            <a:ext cx="576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/>
              <a:t>07.07</a:t>
            </a:r>
            <a:endParaRPr lang="en-US" sz="1100" dirty="0"/>
          </a:p>
        </p:txBody>
      </p:sp>
      <p:sp>
        <p:nvSpPr>
          <p:cNvPr id="111" name="Rectangle 4"/>
          <p:cNvSpPr txBox="1">
            <a:spLocks/>
          </p:cNvSpPr>
          <p:nvPr/>
        </p:nvSpPr>
        <p:spPr>
          <a:xfrm>
            <a:off x="4828829" y="4871712"/>
            <a:ext cx="576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 smtClean="0"/>
              <a:t>18.08</a:t>
            </a:r>
            <a:endParaRPr lang="en-US" sz="1100" dirty="0"/>
          </a:p>
        </p:txBody>
      </p:sp>
      <p:sp>
        <p:nvSpPr>
          <p:cNvPr id="112" name="Rectangle 4"/>
          <p:cNvSpPr txBox="1">
            <a:spLocks/>
          </p:cNvSpPr>
          <p:nvPr/>
        </p:nvSpPr>
        <p:spPr>
          <a:xfrm>
            <a:off x="5543945" y="4871712"/>
            <a:ext cx="900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 smtClean="0"/>
              <a:t>Петров П.П.</a:t>
            </a:r>
            <a:endParaRPr lang="en-US" sz="1100" dirty="0"/>
          </a:p>
        </p:txBody>
      </p:sp>
      <p:sp>
        <p:nvSpPr>
          <p:cNvPr id="114" name="Rectangle 4"/>
          <p:cNvSpPr txBox="1">
            <a:spLocks/>
          </p:cNvSpPr>
          <p:nvPr/>
        </p:nvSpPr>
        <p:spPr>
          <a:xfrm>
            <a:off x="7124453" y="4871712"/>
            <a:ext cx="79638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100" dirty="0"/>
              <a:t>…</a:t>
            </a:r>
          </a:p>
        </p:txBody>
      </p:sp>
      <p:sp>
        <p:nvSpPr>
          <p:cNvPr id="300" name="Freeform 96"/>
          <p:cNvSpPr>
            <a:spLocks/>
          </p:cNvSpPr>
          <p:nvPr>
            <p:custDataLst>
              <p:tags r:id="rId32"/>
            </p:custDataLst>
          </p:nvPr>
        </p:nvSpPr>
        <p:spPr bwMode="gray">
          <a:xfrm flipH="1">
            <a:off x="6831922" y="4901910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301" name="Freeform 96"/>
          <p:cNvSpPr>
            <a:spLocks/>
          </p:cNvSpPr>
          <p:nvPr>
            <p:custDataLst>
              <p:tags r:id="rId33"/>
            </p:custDataLst>
          </p:nvPr>
        </p:nvSpPr>
        <p:spPr bwMode="gray">
          <a:xfrm flipH="1">
            <a:off x="6831923" y="5027150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302" name="Freeform 97"/>
          <p:cNvSpPr>
            <a:spLocks/>
          </p:cNvSpPr>
          <p:nvPr>
            <p:custDataLst>
              <p:tags r:id="rId34"/>
            </p:custDataLst>
          </p:nvPr>
        </p:nvSpPr>
        <p:spPr bwMode="gray">
          <a:xfrm flipH="1">
            <a:off x="6831922" y="5156683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2 h 194"/>
              <a:gd name="T6" fmla="*/ 6 w 230"/>
              <a:gd name="T7" fmla="*/ 34 h 194"/>
              <a:gd name="T8" fmla="*/ 12 w 230"/>
              <a:gd name="T9" fmla="*/ 39 h 194"/>
              <a:gd name="T10" fmla="*/ 19 w 230"/>
              <a:gd name="T11" fmla="*/ 46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0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6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7 h 194"/>
              <a:gd name="T40" fmla="*/ 230 w 230"/>
              <a:gd name="T41" fmla="*/ 82 h 194"/>
              <a:gd name="T42" fmla="*/ 229 w 230"/>
              <a:gd name="T43" fmla="*/ 24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2"/>
                </a:lnTo>
                <a:lnTo>
                  <a:pt x="6" y="34"/>
                </a:lnTo>
                <a:lnTo>
                  <a:pt x="12" y="39"/>
                </a:lnTo>
                <a:lnTo>
                  <a:pt x="19" y="46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0"/>
                </a:lnTo>
                <a:lnTo>
                  <a:pt x="143" y="153"/>
                </a:lnTo>
                <a:lnTo>
                  <a:pt x="162" y="166"/>
                </a:lnTo>
                <a:lnTo>
                  <a:pt x="179" y="176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7"/>
                </a:lnTo>
                <a:lnTo>
                  <a:pt x="230" y="82"/>
                </a:lnTo>
                <a:lnTo>
                  <a:pt x="229" y="24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303" name="Freeform 96"/>
          <p:cNvSpPr>
            <a:spLocks/>
          </p:cNvSpPr>
          <p:nvPr>
            <p:custDataLst>
              <p:tags r:id="rId35"/>
            </p:custDataLst>
          </p:nvPr>
        </p:nvSpPr>
        <p:spPr bwMode="gray">
          <a:xfrm>
            <a:off x="6653093" y="4901910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304" name="Freeform 96"/>
          <p:cNvSpPr>
            <a:spLocks/>
          </p:cNvSpPr>
          <p:nvPr>
            <p:custDataLst>
              <p:tags r:id="rId36"/>
            </p:custDataLst>
          </p:nvPr>
        </p:nvSpPr>
        <p:spPr bwMode="gray">
          <a:xfrm>
            <a:off x="6653093" y="5027150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305" name="Freeform 97"/>
          <p:cNvSpPr>
            <a:spLocks/>
          </p:cNvSpPr>
          <p:nvPr>
            <p:custDataLst>
              <p:tags r:id="rId37"/>
            </p:custDataLst>
          </p:nvPr>
        </p:nvSpPr>
        <p:spPr bwMode="gray">
          <a:xfrm>
            <a:off x="6653093" y="5156683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2 h 194"/>
              <a:gd name="T6" fmla="*/ 6 w 230"/>
              <a:gd name="T7" fmla="*/ 34 h 194"/>
              <a:gd name="T8" fmla="*/ 12 w 230"/>
              <a:gd name="T9" fmla="*/ 39 h 194"/>
              <a:gd name="T10" fmla="*/ 19 w 230"/>
              <a:gd name="T11" fmla="*/ 46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0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6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7 h 194"/>
              <a:gd name="T40" fmla="*/ 230 w 230"/>
              <a:gd name="T41" fmla="*/ 82 h 194"/>
              <a:gd name="T42" fmla="*/ 229 w 230"/>
              <a:gd name="T43" fmla="*/ 24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2"/>
                </a:lnTo>
                <a:lnTo>
                  <a:pt x="6" y="34"/>
                </a:lnTo>
                <a:lnTo>
                  <a:pt x="12" y="39"/>
                </a:lnTo>
                <a:lnTo>
                  <a:pt x="19" y="46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0"/>
                </a:lnTo>
                <a:lnTo>
                  <a:pt x="143" y="153"/>
                </a:lnTo>
                <a:lnTo>
                  <a:pt x="162" y="166"/>
                </a:lnTo>
                <a:lnTo>
                  <a:pt x="179" y="176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7"/>
                </a:lnTo>
                <a:lnTo>
                  <a:pt x="230" y="82"/>
                </a:lnTo>
                <a:lnTo>
                  <a:pt x="229" y="24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306" name="Freeform 95"/>
          <p:cNvSpPr>
            <a:spLocks/>
          </p:cNvSpPr>
          <p:nvPr>
            <p:custDataLst>
              <p:tags r:id="rId38"/>
            </p:custDataLst>
          </p:nvPr>
        </p:nvSpPr>
        <p:spPr bwMode="gray">
          <a:xfrm>
            <a:off x="6706154" y="4871712"/>
            <a:ext cx="165680" cy="413425"/>
          </a:xfrm>
          <a:custGeom>
            <a:avLst/>
            <a:gdLst>
              <a:gd name="T0" fmla="*/ 58 w 460"/>
              <a:gd name="T1" fmla="*/ 0 h 1149"/>
              <a:gd name="T2" fmla="*/ 403 w 460"/>
              <a:gd name="T3" fmla="*/ 0 h 1149"/>
              <a:gd name="T4" fmla="*/ 414 w 460"/>
              <a:gd name="T5" fmla="*/ 1 h 1149"/>
              <a:gd name="T6" fmla="*/ 425 w 460"/>
              <a:gd name="T7" fmla="*/ 5 h 1149"/>
              <a:gd name="T8" fmla="*/ 434 w 460"/>
              <a:gd name="T9" fmla="*/ 9 h 1149"/>
              <a:gd name="T10" fmla="*/ 444 w 460"/>
              <a:gd name="T11" fmla="*/ 16 h 1149"/>
              <a:gd name="T12" fmla="*/ 451 w 460"/>
              <a:gd name="T13" fmla="*/ 26 h 1149"/>
              <a:gd name="T14" fmla="*/ 455 w 460"/>
              <a:gd name="T15" fmla="*/ 35 h 1149"/>
              <a:gd name="T16" fmla="*/ 459 w 460"/>
              <a:gd name="T17" fmla="*/ 46 h 1149"/>
              <a:gd name="T18" fmla="*/ 460 w 460"/>
              <a:gd name="T19" fmla="*/ 57 h 1149"/>
              <a:gd name="T20" fmla="*/ 460 w 460"/>
              <a:gd name="T21" fmla="*/ 1092 h 1149"/>
              <a:gd name="T22" fmla="*/ 459 w 460"/>
              <a:gd name="T23" fmla="*/ 1103 h 1149"/>
              <a:gd name="T24" fmla="*/ 455 w 460"/>
              <a:gd name="T25" fmla="*/ 1114 h 1149"/>
              <a:gd name="T26" fmla="*/ 451 w 460"/>
              <a:gd name="T27" fmla="*/ 1123 h 1149"/>
              <a:gd name="T28" fmla="*/ 444 w 460"/>
              <a:gd name="T29" fmla="*/ 1133 h 1149"/>
              <a:gd name="T30" fmla="*/ 434 w 460"/>
              <a:gd name="T31" fmla="*/ 1140 h 1149"/>
              <a:gd name="T32" fmla="*/ 425 w 460"/>
              <a:gd name="T33" fmla="*/ 1144 h 1149"/>
              <a:gd name="T34" fmla="*/ 414 w 460"/>
              <a:gd name="T35" fmla="*/ 1148 h 1149"/>
              <a:gd name="T36" fmla="*/ 403 w 460"/>
              <a:gd name="T37" fmla="*/ 1149 h 1149"/>
              <a:gd name="T38" fmla="*/ 58 w 460"/>
              <a:gd name="T39" fmla="*/ 1149 h 1149"/>
              <a:gd name="T40" fmla="*/ 46 w 460"/>
              <a:gd name="T41" fmla="*/ 1148 h 1149"/>
              <a:gd name="T42" fmla="*/ 36 w 460"/>
              <a:gd name="T43" fmla="*/ 1144 h 1149"/>
              <a:gd name="T44" fmla="*/ 26 w 460"/>
              <a:gd name="T45" fmla="*/ 1140 h 1149"/>
              <a:gd name="T46" fmla="*/ 17 w 460"/>
              <a:gd name="T47" fmla="*/ 1133 h 1149"/>
              <a:gd name="T48" fmla="*/ 10 w 460"/>
              <a:gd name="T49" fmla="*/ 1123 h 1149"/>
              <a:gd name="T50" fmla="*/ 5 w 460"/>
              <a:gd name="T51" fmla="*/ 1114 h 1149"/>
              <a:gd name="T52" fmla="*/ 2 w 460"/>
              <a:gd name="T53" fmla="*/ 1103 h 1149"/>
              <a:gd name="T54" fmla="*/ 0 w 460"/>
              <a:gd name="T55" fmla="*/ 1092 h 1149"/>
              <a:gd name="T56" fmla="*/ 0 w 460"/>
              <a:gd name="T57" fmla="*/ 57 h 1149"/>
              <a:gd name="T58" fmla="*/ 2 w 460"/>
              <a:gd name="T59" fmla="*/ 46 h 1149"/>
              <a:gd name="T60" fmla="*/ 5 w 460"/>
              <a:gd name="T61" fmla="*/ 35 h 1149"/>
              <a:gd name="T62" fmla="*/ 10 w 460"/>
              <a:gd name="T63" fmla="*/ 26 h 1149"/>
              <a:gd name="T64" fmla="*/ 17 w 460"/>
              <a:gd name="T65" fmla="*/ 16 h 1149"/>
              <a:gd name="T66" fmla="*/ 26 w 460"/>
              <a:gd name="T67" fmla="*/ 9 h 1149"/>
              <a:gd name="T68" fmla="*/ 36 w 460"/>
              <a:gd name="T69" fmla="*/ 5 h 1149"/>
              <a:gd name="T70" fmla="*/ 46 w 460"/>
              <a:gd name="T71" fmla="*/ 1 h 1149"/>
              <a:gd name="T72" fmla="*/ 58 w 460"/>
              <a:gd name="T73" fmla="*/ 0 h 1149"/>
              <a:gd name="T74" fmla="*/ 58 w 460"/>
              <a:gd name="T75" fmla="*/ 0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60" h="1149">
                <a:moveTo>
                  <a:pt x="58" y="0"/>
                </a:moveTo>
                <a:lnTo>
                  <a:pt x="403" y="0"/>
                </a:lnTo>
                <a:lnTo>
                  <a:pt x="414" y="1"/>
                </a:lnTo>
                <a:lnTo>
                  <a:pt x="425" y="5"/>
                </a:lnTo>
                <a:lnTo>
                  <a:pt x="434" y="9"/>
                </a:lnTo>
                <a:lnTo>
                  <a:pt x="444" y="16"/>
                </a:lnTo>
                <a:lnTo>
                  <a:pt x="451" y="26"/>
                </a:lnTo>
                <a:lnTo>
                  <a:pt x="455" y="35"/>
                </a:lnTo>
                <a:lnTo>
                  <a:pt x="459" y="46"/>
                </a:lnTo>
                <a:lnTo>
                  <a:pt x="460" y="57"/>
                </a:lnTo>
                <a:lnTo>
                  <a:pt x="460" y="1092"/>
                </a:lnTo>
                <a:lnTo>
                  <a:pt x="459" y="1103"/>
                </a:lnTo>
                <a:lnTo>
                  <a:pt x="455" y="1114"/>
                </a:lnTo>
                <a:lnTo>
                  <a:pt x="451" y="1123"/>
                </a:lnTo>
                <a:lnTo>
                  <a:pt x="444" y="1133"/>
                </a:lnTo>
                <a:lnTo>
                  <a:pt x="434" y="1140"/>
                </a:lnTo>
                <a:lnTo>
                  <a:pt x="425" y="1144"/>
                </a:lnTo>
                <a:lnTo>
                  <a:pt x="414" y="1148"/>
                </a:lnTo>
                <a:lnTo>
                  <a:pt x="403" y="1149"/>
                </a:lnTo>
                <a:lnTo>
                  <a:pt x="58" y="1149"/>
                </a:lnTo>
                <a:lnTo>
                  <a:pt x="46" y="1148"/>
                </a:lnTo>
                <a:lnTo>
                  <a:pt x="36" y="1144"/>
                </a:lnTo>
                <a:lnTo>
                  <a:pt x="26" y="1140"/>
                </a:lnTo>
                <a:lnTo>
                  <a:pt x="17" y="1133"/>
                </a:lnTo>
                <a:lnTo>
                  <a:pt x="10" y="1123"/>
                </a:lnTo>
                <a:lnTo>
                  <a:pt x="5" y="1114"/>
                </a:lnTo>
                <a:lnTo>
                  <a:pt x="2" y="1103"/>
                </a:lnTo>
                <a:lnTo>
                  <a:pt x="0" y="1092"/>
                </a:lnTo>
                <a:lnTo>
                  <a:pt x="0" y="57"/>
                </a:lnTo>
                <a:lnTo>
                  <a:pt x="2" y="46"/>
                </a:lnTo>
                <a:lnTo>
                  <a:pt x="5" y="35"/>
                </a:lnTo>
                <a:lnTo>
                  <a:pt x="10" y="26"/>
                </a:lnTo>
                <a:lnTo>
                  <a:pt x="17" y="16"/>
                </a:lnTo>
                <a:lnTo>
                  <a:pt x="26" y="9"/>
                </a:lnTo>
                <a:lnTo>
                  <a:pt x="36" y="5"/>
                </a:lnTo>
                <a:lnTo>
                  <a:pt x="46" y="1"/>
                </a:lnTo>
                <a:lnTo>
                  <a:pt x="58" y="0"/>
                </a:lnTo>
                <a:lnTo>
                  <a:pt x="5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307" name="Freeform 98"/>
          <p:cNvSpPr>
            <a:spLocks/>
          </p:cNvSpPr>
          <p:nvPr>
            <p:custDataLst>
              <p:tags r:id="rId39"/>
            </p:custDataLst>
          </p:nvPr>
        </p:nvSpPr>
        <p:spPr bwMode="gray">
          <a:xfrm>
            <a:off x="6739723" y="4898698"/>
            <a:ext cx="97459" cy="97150"/>
          </a:xfrm>
          <a:custGeom>
            <a:avLst/>
            <a:gdLst>
              <a:gd name="T0" fmla="*/ 0 w 270"/>
              <a:gd name="T1" fmla="*/ 135 h 270"/>
              <a:gd name="T2" fmla="*/ 3 w 270"/>
              <a:gd name="T3" fmla="*/ 108 h 270"/>
              <a:gd name="T4" fmla="*/ 11 w 270"/>
              <a:gd name="T5" fmla="*/ 82 h 270"/>
              <a:gd name="T6" fmla="*/ 24 w 270"/>
              <a:gd name="T7" fmla="*/ 60 h 270"/>
              <a:gd name="T8" fmla="*/ 40 w 270"/>
              <a:gd name="T9" fmla="*/ 40 h 270"/>
              <a:gd name="T10" fmla="*/ 59 w 270"/>
              <a:gd name="T11" fmla="*/ 24 h 270"/>
              <a:gd name="T12" fmla="*/ 82 w 270"/>
              <a:gd name="T13" fmla="*/ 11 h 270"/>
              <a:gd name="T14" fmla="*/ 108 w 270"/>
              <a:gd name="T15" fmla="*/ 2 h 270"/>
              <a:gd name="T16" fmla="*/ 135 w 270"/>
              <a:gd name="T17" fmla="*/ 0 h 270"/>
              <a:gd name="T18" fmla="*/ 162 w 270"/>
              <a:gd name="T19" fmla="*/ 2 h 270"/>
              <a:gd name="T20" fmla="*/ 188 w 270"/>
              <a:gd name="T21" fmla="*/ 11 h 270"/>
              <a:gd name="T22" fmla="*/ 211 w 270"/>
              <a:gd name="T23" fmla="*/ 24 h 270"/>
              <a:gd name="T24" fmla="*/ 231 w 270"/>
              <a:gd name="T25" fmla="*/ 40 h 270"/>
              <a:gd name="T26" fmla="*/ 247 w 270"/>
              <a:gd name="T27" fmla="*/ 60 h 270"/>
              <a:gd name="T28" fmla="*/ 259 w 270"/>
              <a:gd name="T29" fmla="*/ 82 h 270"/>
              <a:gd name="T30" fmla="*/ 268 w 270"/>
              <a:gd name="T31" fmla="*/ 108 h 270"/>
              <a:gd name="T32" fmla="*/ 270 w 270"/>
              <a:gd name="T33" fmla="*/ 135 h 270"/>
              <a:gd name="T34" fmla="*/ 268 w 270"/>
              <a:gd name="T35" fmla="*/ 162 h 270"/>
              <a:gd name="T36" fmla="*/ 259 w 270"/>
              <a:gd name="T37" fmla="*/ 188 h 270"/>
              <a:gd name="T38" fmla="*/ 247 w 270"/>
              <a:gd name="T39" fmla="*/ 211 h 270"/>
              <a:gd name="T40" fmla="*/ 231 w 270"/>
              <a:gd name="T41" fmla="*/ 230 h 270"/>
              <a:gd name="T42" fmla="*/ 211 w 270"/>
              <a:gd name="T43" fmla="*/ 246 h 270"/>
              <a:gd name="T44" fmla="*/ 188 w 270"/>
              <a:gd name="T45" fmla="*/ 259 h 270"/>
              <a:gd name="T46" fmla="*/ 162 w 270"/>
              <a:gd name="T47" fmla="*/ 267 h 270"/>
              <a:gd name="T48" fmla="*/ 135 w 270"/>
              <a:gd name="T49" fmla="*/ 270 h 270"/>
              <a:gd name="T50" fmla="*/ 108 w 270"/>
              <a:gd name="T51" fmla="*/ 267 h 270"/>
              <a:gd name="T52" fmla="*/ 82 w 270"/>
              <a:gd name="T53" fmla="*/ 259 h 270"/>
              <a:gd name="T54" fmla="*/ 59 w 270"/>
              <a:gd name="T55" fmla="*/ 246 h 270"/>
              <a:gd name="T56" fmla="*/ 40 w 270"/>
              <a:gd name="T57" fmla="*/ 230 h 270"/>
              <a:gd name="T58" fmla="*/ 24 w 270"/>
              <a:gd name="T59" fmla="*/ 211 h 270"/>
              <a:gd name="T60" fmla="*/ 11 w 270"/>
              <a:gd name="T61" fmla="*/ 188 h 270"/>
              <a:gd name="T62" fmla="*/ 3 w 270"/>
              <a:gd name="T63" fmla="*/ 162 h 270"/>
              <a:gd name="T64" fmla="*/ 0 w 270"/>
              <a:gd name="T65" fmla="*/ 135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0" h="270">
                <a:moveTo>
                  <a:pt x="0" y="135"/>
                </a:moveTo>
                <a:lnTo>
                  <a:pt x="3" y="108"/>
                </a:lnTo>
                <a:lnTo>
                  <a:pt x="11" y="82"/>
                </a:lnTo>
                <a:lnTo>
                  <a:pt x="24" y="60"/>
                </a:lnTo>
                <a:lnTo>
                  <a:pt x="40" y="40"/>
                </a:lnTo>
                <a:lnTo>
                  <a:pt x="59" y="24"/>
                </a:lnTo>
                <a:lnTo>
                  <a:pt x="82" y="11"/>
                </a:lnTo>
                <a:lnTo>
                  <a:pt x="108" y="2"/>
                </a:lnTo>
                <a:lnTo>
                  <a:pt x="135" y="0"/>
                </a:lnTo>
                <a:lnTo>
                  <a:pt x="162" y="2"/>
                </a:lnTo>
                <a:lnTo>
                  <a:pt x="188" y="11"/>
                </a:lnTo>
                <a:lnTo>
                  <a:pt x="211" y="24"/>
                </a:lnTo>
                <a:lnTo>
                  <a:pt x="231" y="40"/>
                </a:lnTo>
                <a:lnTo>
                  <a:pt x="247" y="60"/>
                </a:lnTo>
                <a:lnTo>
                  <a:pt x="259" y="82"/>
                </a:lnTo>
                <a:lnTo>
                  <a:pt x="268" y="108"/>
                </a:lnTo>
                <a:lnTo>
                  <a:pt x="270" y="135"/>
                </a:lnTo>
                <a:lnTo>
                  <a:pt x="268" y="162"/>
                </a:lnTo>
                <a:lnTo>
                  <a:pt x="259" y="188"/>
                </a:lnTo>
                <a:lnTo>
                  <a:pt x="247" y="211"/>
                </a:lnTo>
                <a:lnTo>
                  <a:pt x="231" y="230"/>
                </a:lnTo>
                <a:lnTo>
                  <a:pt x="211" y="246"/>
                </a:lnTo>
                <a:lnTo>
                  <a:pt x="188" y="259"/>
                </a:lnTo>
                <a:lnTo>
                  <a:pt x="162" y="267"/>
                </a:lnTo>
                <a:lnTo>
                  <a:pt x="135" y="270"/>
                </a:lnTo>
                <a:lnTo>
                  <a:pt x="108" y="267"/>
                </a:lnTo>
                <a:lnTo>
                  <a:pt x="82" y="259"/>
                </a:lnTo>
                <a:lnTo>
                  <a:pt x="59" y="246"/>
                </a:lnTo>
                <a:lnTo>
                  <a:pt x="40" y="230"/>
                </a:lnTo>
                <a:lnTo>
                  <a:pt x="24" y="211"/>
                </a:lnTo>
                <a:lnTo>
                  <a:pt x="11" y="188"/>
                </a:lnTo>
                <a:lnTo>
                  <a:pt x="3" y="162"/>
                </a:lnTo>
                <a:lnTo>
                  <a:pt x="0" y="1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308" name="Freeform 103"/>
          <p:cNvSpPr>
            <a:spLocks/>
          </p:cNvSpPr>
          <p:nvPr>
            <p:custDataLst>
              <p:tags r:id="rId40"/>
            </p:custDataLst>
          </p:nvPr>
        </p:nvSpPr>
        <p:spPr bwMode="gray">
          <a:xfrm>
            <a:off x="6739723" y="5027150"/>
            <a:ext cx="97459" cy="98229"/>
          </a:xfrm>
          <a:custGeom>
            <a:avLst/>
            <a:gdLst>
              <a:gd name="T0" fmla="*/ 0 w 270"/>
              <a:gd name="T1" fmla="*/ 135 h 271"/>
              <a:gd name="T2" fmla="*/ 3 w 270"/>
              <a:gd name="T3" fmla="*/ 108 h 271"/>
              <a:gd name="T4" fmla="*/ 11 w 270"/>
              <a:gd name="T5" fmla="*/ 82 h 271"/>
              <a:gd name="T6" fmla="*/ 24 w 270"/>
              <a:gd name="T7" fmla="*/ 60 h 271"/>
              <a:gd name="T8" fmla="*/ 40 w 270"/>
              <a:gd name="T9" fmla="*/ 40 h 271"/>
              <a:gd name="T10" fmla="*/ 59 w 270"/>
              <a:gd name="T11" fmla="*/ 24 h 271"/>
              <a:gd name="T12" fmla="*/ 82 w 270"/>
              <a:gd name="T13" fmla="*/ 11 h 271"/>
              <a:gd name="T14" fmla="*/ 108 w 270"/>
              <a:gd name="T15" fmla="*/ 3 h 271"/>
              <a:gd name="T16" fmla="*/ 135 w 270"/>
              <a:gd name="T17" fmla="*/ 0 h 271"/>
              <a:gd name="T18" fmla="*/ 162 w 270"/>
              <a:gd name="T19" fmla="*/ 3 h 271"/>
              <a:gd name="T20" fmla="*/ 188 w 270"/>
              <a:gd name="T21" fmla="*/ 11 h 271"/>
              <a:gd name="T22" fmla="*/ 211 w 270"/>
              <a:gd name="T23" fmla="*/ 24 h 271"/>
              <a:gd name="T24" fmla="*/ 231 w 270"/>
              <a:gd name="T25" fmla="*/ 40 h 271"/>
              <a:gd name="T26" fmla="*/ 247 w 270"/>
              <a:gd name="T27" fmla="*/ 60 h 271"/>
              <a:gd name="T28" fmla="*/ 259 w 270"/>
              <a:gd name="T29" fmla="*/ 82 h 271"/>
              <a:gd name="T30" fmla="*/ 268 w 270"/>
              <a:gd name="T31" fmla="*/ 108 h 271"/>
              <a:gd name="T32" fmla="*/ 270 w 270"/>
              <a:gd name="T33" fmla="*/ 135 h 271"/>
              <a:gd name="T34" fmla="*/ 268 w 270"/>
              <a:gd name="T35" fmla="*/ 162 h 271"/>
              <a:gd name="T36" fmla="*/ 259 w 270"/>
              <a:gd name="T37" fmla="*/ 188 h 271"/>
              <a:gd name="T38" fmla="*/ 247 w 270"/>
              <a:gd name="T39" fmla="*/ 211 h 271"/>
              <a:gd name="T40" fmla="*/ 231 w 270"/>
              <a:gd name="T41" fmla="*/ 231 h 271"/>
              <a:gd name="T42" fmla="*/ 211 w 270"/>
              <a:gd name="T43" fmla="*/ 247 h 271"/>
              <a:gd name="T44" fmla="*/ 188 w 270"/>
              <a:gd name="T45" fmla="*/ 260 h 271"/>
              <a:gd name="T46" fmla="*/ 162 w 270"/>
              <a:gd name="T47" fmla="*/ 269 h 271"/>
              <a:gd name="T48" fmla="*/ 135 w 270"/>
              <a:gd name="T49" fmla="*/ 271 h 271"/>
              <a:gd name="T50" fmla="*/ 108 w 270"/>
              <a:gd name="T51" fmla="*/ 269 h 271"/>
              <a:gd name="T52" fmla="*/ 82 w 270"/>
              <a:gd name="T53" fmla="*/ 260 h 271"/>
              <a:gd name="T54" fmla="*/ 59 w 270"/>
              <a:gd name="T55" fmla="*/ 247 h 271"/>
              <a:gd name="T56" fmla="*/ 40 w 270"/>
              <a:gd name="T57" fmla="*/ 231 h 271"/>
              <a:gd name="T58" fmla="*/ 24 w 270"/>
              <a:gd name="T59" fmla="*/ 211 h 271"/>
              <a:gd name="T60" fmla="*/ 11 w 270"/>
              <a:gd name="T61" fmla="*/ 188 h 271"/>
              <a:gd name="T62" fmla="*/ 3 w 270"/>
              <a:gd name="T63" fmla="*/ 162 h 271"/>
              <a:gd name="T64" fmla="*/ 0 w 270"/>
              <a:gd name="T65" fmla="*/ 135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0" h="271">
                <a:moveTo>
                  <a:pt x="0" y="135"/>
                </a:moveTo>
                <a:lnTo>
                  <a:pt x="3" y="108"/>
                </a:lnTo>
                <a:lnTo>
                  <a:pt x="11" y="82"/>
                </a:lnTo>
                <a:lnTo>
                  <a:pt x="24" y="60"/>
                </a:lnTo>
                <a:lnTo>
                  <a:pt x="40" y="40"/>
                </a:lnTo>
                <a:lnTo>
                  <a:pt x="59" y="24"/>
                </a:lnTo>
                <a:lnTo>
                  <a:pt x="82" y="11"/>
                </a:lnTo>
                <a:lnTo>
                  <a:pt x="108" y="3"/>
                </a:lnTo>
                <a:lnTo>
                  <a:pt x="135" y="0"/>
                </a:lnTo>
                <a:lnTo>
                  <a:pt x="162" y="3"/>
                </a:lnTo>
                <a:lnTo>
                  <a:pt x="188" y="11"/>
                </a:lnTo>
                <a:lnTo>
                  <a:pt x="211" y="24"/>
                </a:lnTo>
                <a:lnTo>
                  <a:pt x="231" y="40"/>
                </a:lnTo>
                <a:lnTo>
                  <a:pt x="247" y="60"/>
                </a:lnTo>
                <a:lnTo>
                  <a:pt x="259" y="82"/>
                </a:lnTo>
                <a:lnTo>
                  <a:pt x="268" y="108"/>
                </a:lnTo>
                <a:lnTo>
                  <a:pt x="270" y="135"/>
                </a:lnTo>
                <a:lnTo>
                  <a:pt x="268" y="162"/>
                </a:lnTo>
                <a:lnTo>
                  <a:pt x="259" y="188"/>
                </a:lnTo>
                <a:lnTo>
                  <a:pt x="247" y="211"/>
                </a:lnTo>
                <a:lnTo>
                  <a:pt x="231" y="231"/>
                </a:lnTo>
                <a:lnTo>
                  <a:pt x="211" y="247"/>
                </a:lnTo>
                <a:lnTo>
                  <a:pt x="188" y="260"/>
                </a:lnTo>
                <a:lnTo>
                  <a:pt x="162" y="269"/>
                </a:lnTo>
                <a:lnTo>
                  <a:pt x="135" y="271"/>
                </a:lnTo>
                <a:lnTo>
                  <a:pt x="108" y="269"/>
                </a:lnTo>
                <a:lnTo>
                  <a:pt x="82" y="260"/>
                </a:lnTo>
                <a:lnTo>
                  <a:pt x="59" y="247"/>
                </a:lnTo>
                <a:lnTo>
                  <a:pt x="40" y="231"/>
                </a:lnTo>
                <a:lnTo>
                  <a:pt x="24" y="211"/>
                </a:lnTo>
                <a:lnTo>
                  <a:pt x="11" y="188"/>
                </a:lnTo>
                <a:lnTo>
                  <a:pt x="3" y="162"/>
                </a:lnTo>
                <a:lnTo>
                  <a:pt x="0" y="1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309" name="Freeform 108"/>
          <p:cNvSpPr>
            <a:spLocks/>
          </p:cNvSpPr>
          <p:nvPr>
            <p:custDataLst>
              <p:tags r:id="rId41"/>
            </p:custDataLst>
          </p:nvPr>
        </p:nvSpPr>
        <p:spPr bwMode="gray">
          <a:xfrm>
            <a:off x="6739723" y="5160999"/>
            <a:ext cx="97459" cy="97149"/>
          </a:xfrm>
          <a:custGeom>
            <a:avLst/>
            <a:gdLst>
              <a:gd name="T0" fmla="*/ 0 w 270"/>
              <a:gd name="T1" fmla="*/ 134 h 269"/>
              <a:gd name="T2" fmla="*/ 3 w 270"/>
              <a:gd name="T3" fmla="*/ 107 h 269"/>
              <a:gd name="T4" fmla="*/ 11 w 270"/>
              <a:gd name="T5" fmla="*/ 82 h 269"/>
              <a:gd name="T6" fmla="*/ 24 w 270"/>
              <a:gd name="T7" fmla="*/ 58 h 269"/>
              <a:gd name="T8" fmla="*/ 40 w 270"/>
              <a:gd name="T9" fmla="*/ 38 h 269"/>
              <a:gd name="T10" fmla="*/ 59 w 270"/>
              <a:gd name="T11" fmla="*/ 23 h 269"/>
              <a:gd name="T12" fmla="*/ 82 w 270"/>
              <a:gd name="T13" fmla="*/ 10 h 269"/>
              <a:gd name="T14" fmla="*/ 108 w 270"/>
              <a:gd name="T15" fmla="*/ 2 h 269"/>
              <a:gd name="T16" fmla="*/ 135 w 270"/>
              <a:gd name="T17" fmla="*/ 0 h 269"/>
              <a:gd name="T18" fmla="*/ 162 w 270"/>
              <a:gd name="T19" fmla="*/ 2 h 269"/>
              <a:gd name="T20" fmla="*/ 188 w 270"/>
              <a:gd name="T21" fmla="*/ 10 h 269"/>
              <a:gd name="T22" fmla="*/ 211 w 270"/>
              <a:gd name="T23" fmla="*/ 23 h 269"/>
              <a:gd name="T24" fmla="*/ 231 w 270"/>
              <a:gd name="T25" fmla="*/ 38 h 269"/>
              <a:gd name="T26" fmla="*/ 247 w 270"/>
              <a:gd name="T27" fmla="*/ 58 h 269"/>
              <a:gd name="T28" fmla="*/ 259 w 270"/>
              <a:gd name="T29" fmla="*/ 82 h 269"/>
              <a:gd name="T30" fmla="*/ 268 w 270"/>
              <a:gd name="T31" fmla="*/ 107 h 269"/>
              <a:gd name="T32" fmla="*/ 270 w 270"/>
              <a:gd name="T33" fmla="*/ 134 h 269"/>
              <a:gd name="T34" fmla="*/ 268 w 270"/>
              <a:gd name="T35" fmla="*/ 161 h 269"/>
              <a:gd name="T36" fmla="*/ 259 w 270"/>
              <a:gd name="T37" fmla="*/ 187 h 269"/>
              <a:gd name="T38" fmla="*/ 247 w 270"/>
              <a:gd name="T39" fmla="*/ 210 h 269"/>
              <a:gd name="T40" fmla="*/ 231 w 270"/>
              <a:gd name="T41" fmla="*/ 229 h 269"/>
              <a:gd name="T42" fmla="*/ 211 w 270"/>
              <a:gd name="T43" fmla="*/ 246 h 269"/>
              <a:gd name="T44" fmla="*/ 188 w 270"/>
              <a:gd name="T45" fmla="*/ 258 h 269"/>
              <a:gd name="T46" fmla="*/ 162 w 270"/>
              <a:gd name="T47" fmla="*/ 267 h 269"/>
              <a:gd name="T48" fmla="*/ 135 w 270"/>
              <a:gd name="T49" fmla="*/ 269 h 269"/>
              <a:gd name="T50" fmla="*/ 108 w 270"/>
              <a:gd name="T51" fmla="*/ 267 h 269"/>
              <a:gd name="T52" fmla="*/ 82 w 270"/>
              <a:gd name="T53" fmla="*/ 258 h 269"/>
              <a:gd name="T54" fmla="*/ 59 w 270"/>
              <a:gd name="T55" fmla="*/ 246 h 269"/>
              <a:gd name="T56" fmla="*/ 40 w 270"/>
              <a:gd name="T57" fmla="*/ 229 h 269"/>
              <a:gd name="T58" fmla="*/ 24 w 270"/>
              <a:gd name="T59" fmla="*/ 210 h 269"/>
              <a:gd name="T60" fmla="*/ 11 w 270"/>
              <a:gd name="T61" fmla="*/ 187 h 269"/>
              <a:gd name="T62" fmla="*/ 3 w 270"/>
              <a:gd name="T63" fmla="*/ 161 h 269"/>
              <a:gd name="T64" fmla="*/ 0 w 270"/>
              <a:gd name="T65" fmla="*/ 13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0" h="269">
                <a:moveTo>
                  <a:pt x="0" y="134"/>
                </a:moveTo>
                <a:lnTo>
                  <a:pt x="3" y="107"/>
                </a:lnTo>
                <a:lnTo>
                  <a:pt x="11" y="82"/>
                </a:lnTo>
                <a:lnTo>
                  <a:pt x="24" y="58"/>
                </a:lnTo>
                <a:lnTo>
                  <a:pt x="40" y="38"/>
                </a:lnTo>
                <a:lnTo>
                  <a:pt x="59" y="23"/>
                </a:lnTo>
                <a:lnTo>
                  <a:pt x="82" y="10"/>
                </a:lnTo>
                <a:lnTo>
                  <a:pt x="108" y="2"/>
                </a:lnTo>
                <a:lnTo>
                  <a:pt x="135" y="0"/>
                </a:lnTo>
                <a:lnTo>
                  <a:pt x="162" y="2"/>
                </a:lnTo>
                <a:lnTo>
                  <a:pt x="188" y="10"/>
                </a:lnTo>
                <a:lnTo>
                  <a:pt x="211" y="23"/>
                </a:lnTo>
                <a:lnTo>
                  <a:pt x="231" y="38"/>
                </a:lnTo>
                <a:lnTo>
                  <a:pt x="247" y="58"/>
                </a:lnTo>
                <a:lnTo>
                  <a:pt x="259" y="82"/>
                </a:lnTo>
                <a:lnTo>
                  <a:pt x="268" y="107"/>
                </a:lnTo>
                <a:lnTo>
                  <a:pt x="270" y="134"/>
                </a:lnTo>
                <a:lnTo>
                  <a:pt x="268" y="161"/>
                </a:lnTo>
                <a:lnTo>
                  <a:pt x="259" y="187"/>
                </a:lnTo>
                <a:lnTo>
                  <a:pt x="247" y="210"/>
                </a:lnTo>
                <a:lnTo>
                  <a:pt x="231" y="229"/>
                </a:lnTo>
                <a:lnTo>
                  <a:pt x="211" y="246"/>
                </a:lnTo>
                <a:lnTo>
                  <a:pt x="188" y="258"/>
                </a:lnTo>
                <a:lnTo>
                  <a:pt x="162" y="267"/>
                </a:lnTo>
                <a:lnTo>
                  <a:pt x="135" y="269"/>
                </a:lnTo>
                <a:lnTo>
                  <a:pt x="108" y="267"/>
                </a:lnTo>
                <a:lnTo>
                  <a:pt x="82" y="258"/>
                </a:lnTo>
                <a:lnTo>
                  <a:pt x="59" y="246"/>
                </a:lnTo>
                <a:lnTo>
                  <a:pt x="40" y="229"/>
                </a:lnTo>
                <a:lnTo>
                  <a:pt x="24" y="210"/>
                </a:lnTo>
                <a:lnTo>
                  <a:pt x="11" y="187"/>
                </a:lnTo>
                <a:lnTo>
                  <a:pt x="3" y="161"/>
                </a:lnTo>
                <a:lnTo>
                  <a:pt x="0" y="13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 dirty="0"/>
          </a:p>
        </p:txBody>
      </p:sp>
      <p:sp>
        <p:nvSpPr>
          <p:cNvPr id="100" name="Rectangle 4"/>
          <p:cNvSpPr txBox="1">
            <a:spLocks/>
          </p:cNvSpPr>
          <p:nvPr/>
        </p:nvSpPr>
        <p:spPr>
          <a:xfrm>
            <a:off x="217480" y="5404319"/>
            <a:ext cx="367403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 smtClean="0"/>
              <a:t>6. Ввод в эксплуатацию </a:t>
            </a:r>
            <a:endParaRPr lang="en-US" sz="1100" dirty="0"/>
          </a:p>
        </p:txBody>
      </p:sp>
      <p:sp>
        <p:nvSpPr>
          <p:cNvPr id="102" name="Rectangle 4"/>
          <p:cNvSpPr txBox="1">
            <a:spLocks/>
          </p:cNvSpPr>
          <p:nvPr/>
        </p:nvSpPr>
        <p:spPr>
          <a:xfrm>
            <a:off x="4113713" y="5404319"/>
            <a:ext cx="576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/>
              <a:t>1</a:t>
            </a:r>
            <a:r>
              <a:rPr lang="ru-RU" sz="1100" dirty="0" smtClean="0"/>
              <a:t>4.07</a:t>
            </a:r>
            <a:endParaRPr lang="en-US" sz="1100" dirty="0"/>
          </a:p>
        </p:txBody>
      </p:sp>
      <p:sp>
        <p:nvSpPr>
          <p:cNvPr id="103" name="Rectangle 4"/>
          <p:cNvSpPr txBox="1">
            <a:spLocks/>
          </p:cNvSpPr>
          <p:nvPr/>
        </p:nvSpPr>
        <p:spPr>
          <a:xfrm>
            <a:off x="4828829" y="5404319"/>
            <a:ext cx="576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 smtClean="0"/>
              <a:t>25.08</a:t>
            </a:r>
            <a:endParaRPr lang="en-US" sz="1100" dirty="0"/>
          </a:p>
        </p:txBody>
      </p:sp>
      <p:sp>
        <p:nvSpPr>
          <p:cNvPr id="104" name="Rectangle 4"/>
          <p:cNvSpPr txBox="1">
            <a:spLocks/>
          </p:cNvSpPr>
          <p:nvPr/>
        </p:nvSpPr>
        <p:spPr>
          <a:xfrm>
            <a:off x="5543945" y="5404319"/>
            <a:ext cx="900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 smtClean="0"/>
              <a:t>Иванов И.И.</a:t>
            </a:r>
            <a:endParaRPr lang="en-US" sz="1100" dirty="0"/>
          </a:p>
        </p:txBody>
      </p:sp>
      <p:sp>
        <p:nvSpPr>
          <p:cNvPr id="106" name="Rectangle 4"/>
          <p:cNvSpPr txBox="1">
            <a:spLocks/>
          </p:cNvSpPr>
          <p:nvPr/>
        </p:nvSpPr>
        <p:spPr>
          <a:xfrm>
            <a:off x="7124453" y="5404319"/>
            <a:ext cx="79638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100" dirty="0"/>
              <a:t>…</a:t>
            </a:r>
          </a:p>
        </p:txBody>
      </p:sp>
      <p:sp>
        <p:nvSpPr>
          <p:cNvPr id="311" name="Freeform 96"/>
          <p:cNvSpPr>
            <a:spLocks/>
          </p:cNvSpPr>
          <p:nvPr>
            <p:custDataLst>
              <p:tags r:id="rId42"/>
            </p:custDataLst>
          </p:nvPr>
        </p:nvSpPr>
        <p:spPr bwMode="gray">
          <a:xfrm flipH="1">
            <a:off x="6831922" y="5434517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312" name="Freeform 96"/>
          <p:cNvSpPr>
            <a:spLocks/>
          </p:cNvSpPr>
          <p:nvPr>
            <p:custDataLst>
              <p:tags r:id="rId43"/>
            </p:custDataLst>
          </p:nvPr>
        </p:nvSpPr>
        <p:spPr bwMode="gray">
          <a:xfrm flipH="1">
            <a:off x="6831923" y="5559757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313" name="Freeform 97"/>
          <p:cNvSpPr>
            <a:spLocks/>
          </p:cNvSpPr>
          <p:nvPr>
            <p:custDataLst>
              <p:tags r:id="rId44"/>
            </p:custDataLst>
          </p:nvPr>
        </p:nvSpPr>
        <p:spPr bwMode="gray">
          <a:xfrm flipH="1">
            <a:off x="6831922" y="5689290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2 h 194"/>
              <a:gd name="T6" fmla="*/ 6 w 230"/>
              <a:gd name="T7" fmla="*/ 34 h 194"/>
              <a:gd name="T8" fmla="*/ 12 w 230"/>
              <a:gd name="T9" fmla="*/ 39 h 194"/>
              <a:gd name="T10" fmla="*/ 19 w 230"/>
              <a:gd name="T11" fmla="*/ 46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0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6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7 h 194"/>
              <a:gd name="T40" fmla="*/ 230 w 230"/>
              <a:gd name="T41" fmla="*/ 82 h 194"/>
              <a:gd name="T42" fmla="*/ 229 w 230"/>
              <a:gd name="T43" fmla="*/ 24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2"/>
                </a:lnTo>
                <a:lnTo>
                  <a:pt x="6" y="34"/>
                </a:lnTo>
                <a:lnTo>
                  <a:pt x="12" y="39"/>
                </a:lnTo>
                <a:lnTo>
                  <a:pt x="19" y="46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0"/>
                </a:lnTo>
                <a:lnTo>
                  <a:pt x="143" y="153"/>
                </a:lnTo>
                <a:lnTo>
                  <a:pt x="162" y="166"/>
                </a:lnTo>
                <a:lnTo>
                  <a:pt x="179" y="176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7"/>
                </a:lnTo>
                <a:lnTo>
                  <a:pt x="230" y="82"/>
                </a:lnTo>
                <a:lnTo>
                  <a:pt x="229" y="24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314" name="Freeform 96"/>
          <p:cNvSpPr>
            <a:spLocks/>
          </p:cNvSpPr>
          <p:nvPr>
            <p:custDataLst>
              <p:tags r:id="rId45"/>
            </p:custDataLst>
          </p:nvPr>
        </p:nvSpPr>
        <p:spPr bwMode="gray">
          <a:xfrm>
            <a:off x="6653093" y="5434517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315" name="Freeform 96"/>
          <p:cNvSpPr>
            <a:spLocks/>
          </p:cNvSpPr>
          <p:nvPr>
            <p:custDataLst>
              <p:tags r:id="rId46"/>
            </p:custDataLst>
          </p:nvPr>
        </p:nvSpPr>
        <p:spPr bwMode="gray">
          <a:xfrm>
            <a:off x="6653093" y="5559757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316" name="Freeform 97"/>
          <p:cNvSpPr>
            <a:spLocks/>
          </p:cNvSpPr>
          <p:nvPr>
            <p:custDataLst>
              <p:tags r:id="rId47"/>
            </p:custDataLst>
          </p:nvPr>
        </p:nvSpPr>
        <p:spPr bwMode="gray">
          <a:xfrm>
            <a:off x="6653093" y="5689290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2 h 194"/>
              <a:gd name="T6" fmla="*/ 6 w 230"/>
              <a:gd name="T7" fmla="*/ 34 h 194"/>
              <a:gd name="T8" fmla="*/ 12 w 230"/>
              <a:gd name="T9" fmla="*/ 39 h 194"/>
              <a:gd name="T10" fmla="*/ 19 w 230"/>
              <a:gd name="T11" fmla="*/ 46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0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6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7 h 194"/>
              <a:gd name="T40" fmla="*/ 230 w 230"/>
              <a:gd name="T41" fmla="*/ 82 h 194"/>
              <a:gd name="T42" fmla="*/ 229 w 230"/>
              <a:gd name="T43" fmla="*/ 24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2"/>
                </a:lnTo>
                <a:lnTo>
                  <a:pt x="6" y="34"/>
                </a:lnTo>
                <a:lnTo>
                  <a:pt x="12" y="39"/>
                </a:lnTo>
                <a:lnTo>
                  <a:pt x="19" y="46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0"/>
                </a:lnTo>
                <a:lnTo>
                  <a:pt x="143" y="153"/>
                </a:lnTo>
                <a:lnTo>
                  <a:pt x="162" y="166"/>
                </a:lnTo>
                <a:lnTo>
                  <a:pt x="179" y="176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7"/>
                </a:lnTo>
                <a:lnTo>
                  <a:pt x="230" y="82"/>
                </a:lnTo>
                <a:lnTo>
                  <a:pt x="229" y="24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317" name="Freeform 95"/>
          <p:cNvSpPr>
            <a:spLocks/>
          </p:cNvSpPr>
          <p:nvPr>
            <p:custDataLst>
              <p:tags r:id="rId48"/>
            </p:custDataLst>
          </p:nvPr>
        </p:nvSpPr>
        <p:spPr bwMode="gray">
          <a:xfrm>
            <a:off x="6706154" y="5404319"/>
            <a:ext cx="165680" cy="413425"/>
          </a:xfrm>
          <a:custGeom>
            <a:avLst/>
            <a:gdLst>
              <a:gd name="T0" fmla="*/ 58 w 460"/>
              <a:gd name="T1" fmla="*/ 0 h 1149"/>
              <a:gd name="T2" fmla="*/ 403 w 460"/>
              <a:gd name="T3" fmla="*/ 0 h 1149"/>
              <a:gd name="T4" fmla="*/ 414 w 460"/>
              <a:gd name="T5" fmla="*/ 1 h 1149"/>
              <a:gd name="T6" fmla="*/ 425 w 460"/>
              <a:gd name="T7" fmla="*/ 5 h 1149"/>
              <a:gd name="T8" fmla="*/ 434 w 460"/>
              <a:gd name="T9" fmla="*/ 9 h 1149"/>
              <a:gd name="T10" fmla="*/ 444 w 460"/>
              <a:gd name="T11" fmla="*/ 16 h 1149"/>
              <a:gd name="T12" fmla="*/ 451 w 460"/>
              <a:gd name="T13" fmla="*/ 26 h 1149"/>
              <a:gd name="T14" fmla="*/ 455 w 460"/>
              <a:gd name="T15" fmla="*/ 35 h 1149"/>
              <a:gd name="T16" fmla="*/ 459 w 460"/>
              <a:gd name="T17" fmla="*/ 46 h 1149"/>
              <a:gd name="T18" fmla="*/ 460 w 460"/>
              <a:gd name="T19" fmla="*/ 57 h 1149"/>
              <a:gd name="T20" fmla="*/ 460 w 460"/>
              <a:gd name="T21" fmla="*/ 1092 h 1149"/>
              <a:gd name="T22" fmla="*/ 459 w 460"/>
              <a:gd name="T23" fmla="*/ 1103 h 1149"/>
              <a:gd name="T24" fmla="*/ 455 w 460"/>
              <a:gd name="T25" fmla="*/ 1114 h 1149"/>
              <a:gd name="T26" fmla="*/ 451 w 460"/>
              <a:gd name="T27" fmla="*/ 1123 h 1149"/>
              <a:gd name="T28" fmla="*/ 444 w 460"/>
              <a:gd name="T29" fmla="*/ 1133 h 1149"/>
              <a:gd name="T30" fmla="*/ 434 w 460"/>
              <a:gd name="T31" fmla="*/ 1140 h 1149"/>
              <a:gd name="T32" fmla="*/ 425 w 460"/>
              <a:gd name="T33" fmla="*/ 1144 h 1149"/>
              <a:gd name="T34" fmla="*/ 414 w 460"/>
              <a:gd name="T35" fmla="*/ 1148 h 1149"/>
              <a:gd name="T36" fmla="*/ 403 w 460"/>
              <a:gd name="T37" fmla="*/ 1149 h 1149"/>
              <a:gd name="T38" fmla="*/ 58 w 460"/>
              <a:gd name="T39" fmla="*/ 1149 h 1149"/>
              <a:gd name="T40" fmla="*/ 46 w 460"/>
              <a:gd name="T41" fmla="*/ 1148 h 1149"/>
              <a:gd name="T42" fmla="*/ 36 w 460"/>
              <a:gd name="T43" fmla="*/ 1144 h 1149"/>
              <a:gd name="T44" fmla="*/ 26 w 460"/>
              <a:gd name="T45" fmla="*/ 1140 h 1149"/>
              <a:gd name="T46" fmla="*/ 17 w 460"/>
              <a:gd name="T47" fmla="*/ 1133 h 1149"/>
              <a:gd name="T48" fmla="*/ 10 w 460"/>
              <a:gd name="T49" fmla="*/ 1123 h 1149"/>
              <a:gd name="T50" fmla="*/ 5 w 460"/>
              <a:gd name="T51" fmla="*/ 1114 h 1149"/>
              <a:gd name="T52" fmla="*/ 2 w 460"/>
              <a:gd name="T53" fmla="*/ 1103 h 1149"/>
              <a:gd name="T54" fmla="*/ 0 w 460"/>
              <a:gd name="T55" fmla="*/ 1092 h 1149"/>
              <a:gd name="T56" fmla="*/ 0 w 460"/>
              <a:gd name="T57" fmla="*/ 57 h 1149"/>
              <a:gd name="T58" fmla="*/ 2 w 460"/>
              <a:gd name="T59" fmla="*/ 46 h 1149"/>
              <a:gd name="T60" fmla="*/ 5 w 460"/>
              <a:gd name="T61" fmla="*/ 35 h 1149"/>
              <a:gd name="T62" fmla="*/ 10 w 460"/>
              <a:gd name="T63" fmla="*/ 26 h 1149"/>
              <a:gd name="T64" fmla="*/ 17 w 460"/>
              <a:gd name="T65" fmla="*/ 16 h 1149"/>
              <a:gd name="T66" fmla="*/ 26 w 460"/>
              <a:gd name="T67" fmla="*/ 9 h 1149"/>
              <a:gd name="T68" fmla="*/ 36 w 460"/>
              <a:gd name="T69" fmla="*/ 5 h 1149"/>
              <a:gd name="T70" fmla="*/ 46 w 460"/>
              <a:gd name="T71" fmla="*/ 1 h 1149"/>
              <a:gd name="T72" fmla="*/ 58 w 460"/>
              <a:gd name="T73" fmla="*/ 0 h 1149"/>
              <a:gd name="T74" fmla="*/ 58 w 460"/>
              <a:gd name="T75" fmla="*/ 0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60" h="1149">
                <a:moveTo>
                  <a:pt x="58" y="0"/>
                </a:moveTo>
                <a:lnTo>
                  <a:pt x="403" y="0"/>
                </a:lnTo>
                <a:lnTo>
                  <a:pt x="414" y="1"/>
                </a:lnTo>
                <a:lnTo>
                  <a:pt x="425" y="5"/>
                </a:lnTo>
                <a:lnTo>
                  <a:pt x="434" y="9"/>
                </a:lnTo>
                <a:lnTo>
                  <a:pt x="444" y="16"/>
                </a:lnTo>
                <a:lnTo>
                  <a:pt x="451" y="26"/>
                </a:lnTo>
                <a:lnTo>
                  <a:pt x="455" y="35"/>
                </a:lnTo>
                <a:lnTo>
                  <a:pt x="459" y="46"/>
                </a:lnTo>
                <a:lnTo>
                  <a:pt x="460" y="57"/>
                </a:lnTo>
                <a:lnTo>
                  <a:pt x="460" y="1092"/>
                </a:lnTo>
                <a:lnTo>
                  <a:pt x="459" y="1103"/>
                </a:lnTo>
                <a:lnTo>
                  <a:pt x="455" y="1114"/>
                </a:lnTo>
                <a:lnTo>
                  <a:pt x="451" y="1123"/>
                </a:lnTo>
                <a:lnTo>
                  <a:pt x="444" y="1133"/>
                </a:lnTo>
                <a:lnTo>
                  <a:pt x="434" y="1140"/>
                </a:lnTo>
                <a:lnTo>
                  <a:pt x="425" y="1144"/>
                </a:lnTo>
                <a:lnTo>
                  <a:pt x="414" y="1148"/>
                </a:lnTo>
                <a:lnTo>
                  <a:pt x="403" y="1149"/>
                </a:lnTo>
                <a:lnTo>
                  <a:pt x="58" y="1149"/>
                </a:lnTo>
                <a:lnTo>
                  <a:pt x="46" y="1148"/>
                </a:lnTo>
                <a:lnTo>
                  <a:pt x="36" y="1144"/>
                </a:lnTo>
                <a:lnTo>
                  <a:pt x="26" y="1140"/>
                </a:lnTo>
                <a:lnTo>
                  <a:pt x="17" y="1133"/>
                </a:lnTo>
                <a:lnTo>
                  <a:pt x="10" y="1123"/>
                </a:lnTo>
                <a:lnTo>
                  <a:pt x="5" y="1114"/>
                </a:lnTo>
                <a:lnTo>
                  <a:pt x="2" y="1103"/>
                </a:lnTo>
                <a:lnTo>
                  <a:pt x="0" y="1092"/>
                </a:lnTo>
                <a:lnTo>
                  <a:pt x="0" y="57"/>
                </a:lnTo>
                <a:lnTo>
                  <a:pt x="2" y="46"/>
                </a:lnTo>
                <a:lnTo>
                  <a:pt x="5" y="35"/>
                </a:lnTo>
                <a:lnTo>
                  <a:pt x="10" y="26"/>
                </a:lnTo>
                <a:lnTo>
                  <a:pt x="17" y="16"/>
                </a:lnTo>
                <a:lnTo>
                  <a:pt x="26" y="9"/>
                </a:lnTo>
                <a:lnTo>
                  <a:pt x="36" y="5"/>
                </a:lnTo>
                <a:lnTo>
                  <a:pt x="46" y="1"/>
                </a:lnTo>
                <a:lnTo>
                  <a:pt x="58" y="0"/>
                </a:lnTo>
                <a:lnTo>
                  <a:pt x="5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318" name="Freeform 98"/>
          <p:cNvSpPr>
            <a:spLocks/>
          </p:cNvSpPr>
          <p:nvPr>
            <p:custDataLst>
              <p:tags r:id="rId49"/>
            </p:custDataLst>
          </p:nvPr>
        </p:nvSpPr>
        <p:spPr bwMode="gray">
          <a:xfrm>
            <a:off x="6739723" y="5431305"/>
            <a:ext cx="97459" cy="97150"/>
          </a:xfrm>
          <a:custGeom>
            <a:avLst/>
            <a:gdLst>
              <a:gd name="T0" fmla="*/ 0 w 270"/>
              <a:gd name="T1" fmla="*/ 135 h 270"/>
              <a:gd name="T2" fmla="*/ 3 w 270"/>
              <a:gd name="T3" fmla="*/ 108 h 270"/>
              <a:gd name="T4" fmla="*/ 11 w 270"/>
              <a:gd name="T5" fmla="*/ 82 h 270"/>
              <a:gd name="T6" fmla="*/ 24 w 270"/>
              <a:gd name="T7" fmla="*/ 60 h 270"/>
              <a:gd name="T8" fmla="*/ 40 w 270"/>
              <a:gd name="T9" fmla="*/ 40 h 270"/>
              <a:gd name="T10" fmla="*/ 59 w 270"/>
              <a:gd name="T11" fmla="*/ 24 h 270"/>
              <a:gd name="T12" fmla="*/ 82 w 270"/>
              <a:gd name="T13" fmla="*/ 11 h 270"/>
              <a:gd name="T14" fmla="*/ 108 w 270"/>
              <a:gd name="T15" fmla="*/ 2 h 270"/>
              <a:gd name="T16" fmla="*/ 135 w 270"/>
              <a:gd name="T17" fmla="*/ 0 h 270"/>
              <a:gd name="T18" fmla="*/ 162 w 270"/>
              <a:gd name="T19" fmla="*/ 2 h 270"/>
              <a:gd name="T20" fmla="*/ 188 w 270"/>
              <a:gd name="T21" fmla="*/ 11 h 270"/>
              <a:gd name="T22" fmla="*/ 211 w 270"/>
              <a:gd name="T23" fmla="*/ 24 h 270"/>
              <a:gd name="T24" fmla="*/ 231 w 270"/>
              <a:gd name="T25" fmla="*/ 40 h 270"/>
              <a:gd name="T26" fmla="*/ 247 w 270"/>
              <a:gd name="T27" fmla="*/ 60 h 270"/>
              <a:gd name="T28" fmla="*/ 259 w 270"/>
              <a:gd name="T29" fmla="*/ 82 h 270"/>
              <a:gd name="T30" fmla="*/ 268 w 270"/>
              <a:gd name="T31" fmla="*/ 108 h 270"/>
              <a:gd name="T32" fmla="*/ 270 w 270"/>
              <a:gd name="T33" fmla="*/ 135 h 270"/>
              <a:gd name="T34" fmla="*/ 268 w 270"/>
              <a:gd name="T35" fmla="*/ 162 h 270"/>
              <a:gd name="T36" fmla="*/ 259 w 270"/>
              <a:gd name="T37" fmla="*/ 188 h 270"/>
              <a:gd name="T38" fmla="*/ 247 w 270"/>
              <a:gd name="T39" fmla="*/ 211 h 270"/>
              <a:gd name="T40" fmla="*/ 231 w 270"/>
              <a:gd name="T41" fmla="*/ 230 h 270"/>
              <a:gd name="T42" fmla="*/ 211 w 270"/>
              <a:gd name="T43" fmla="*/ 246 h 270"/>
              <a:gd name="T44" fmla="*/ 188 w 270"/>
              <a:gd name="T45" fmla="*/ 259 h 270"/>
              <a:gd name="T46" fmla="*/ 162 w 270"/>
              <a:gd name="T47" fmla="*/ 267 h 270"/>
              <a:gd name="T48" fmla="*/ 135 w 270"/>
              <a:gd name="T49" fmla="*/ 270 h 270"/>
              <a:gd name="T50" fmla="*/ 108 w 270"/>
              <a:gd name="T51" fmla="*/ 267 h 270"/>
              <a:gd name="T52" fmla="*/ 82 w 270"/>
              <a:gd name="T53" fmla="*/ 259 h 270"/>
              <a:gd name="T54" fmla="*/ 59 w 270"/>
              <a:gd name="T55" fmla="*/ 246 h 270"/>
              <a:gd name="T56" fmla="*/ 40 w 270"/>
              <a:gd name="T57" fmla="*/ 230 h 270"/>
              <a:gd name="T58" fmla="*/ 24 w 270"/>
              <a:gd name="T59" fmla="*/ 211 h 270"/>
              <a:gd name="T60" fmla="*/ 11 w 270"/>
              <a:gd name="T61" fmla="*/ 188 h 270"/>
              <a:gd name="T62" fmla="*/ 3 w 270"/>
              <a:gd name="T63" fmla="*/ 162 h 270"/>
              <a:gd name="T64" fmla="*/ 0 w 270"/>
              <a:gd name="T65" fmla="*/ 135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0" h="270">
                <a:moveTo>
                  <a:pt x="0" y="135"/>
                </a:moveTo>
                <a:lnTo>
                  <a:pt x="3" y="108"/>
                </a:lnTo>
                <a:lnTo>
                  <a:pt x="11" y="82"/>
                </a:lnTo>
                <a:lnTo>
                  <a:pt x="24" y="60"/>
                </a:lnTo>
                <a:lnTo>
                  <a:pt x="40" y="40"/>
                </a:lnTo>
                <a:lnTo>
                  <a:pt x="59" y="24"/>
                </a:lnTo>
                <a:lnTo>
                  <a:pt x="82" y="11"/>
                </a:lnTo>
                <a:lnTo>
                  <a:pt x="108" y="2"/>
                </a:lnTo>
                <a:lnTo>
                  <a:pt x="135" y="0"/>
                </a:lnTo>
                <a:lnTo>
                  <a:pt x="162" y="2"/>
                </a:lnTo>
                <a:lnTo>
                  <a:pt x="188" y="11"/>
                </a:lnTo>
                <a:lnTo>
                  <a:pt x="211" y="24"/>
                </a:lnTo>
                <a:lnTo>
                  <a:pt x="231" y="40"/>
                </a:lnTo>
                <a:lnTo>
                  <a:pt x="247" y="60"/>
                </a:lnTo>
                <a:lnTo>
                  <a:pt x="259" y="82"/>
                </a:lnTo>
                <a:lnTo>
                  <a:pt x="268" y="108"/>
                </a:lnTo>
                <a:lnTo>
                  <a:pt x="270" y="135"/>
                </a:lnTo>
                <a:lnTo>
                  <a:pt x="268" y="162"/>
                </a:lnTo>
                <a:lnTo>
                  <a:pt x="259" y="188"/>
                </a:lnTo>
                <a:lnTo>
                  <a:pt x="247" y="211"/>
                </a:lnTo>
                <a:lnTo>
                  <a:pt x="231" y="230"/>
                </a:lnTo>
                <a:lnTo>
                  <a:pt x="211" y="246"/>
                </a:lnTo>
                <a:lnTo>
                  <a:pt x="188" y="259"/>
                </a:lnTo>
                <a:lnTo>
                  <a:pt x="162" y="267"/>
                </a:lnTo>
                <a:lnTo>
                  <a:pt x="135" y="270"/>
                </a:lnTo>
                <a:lnTo>
                  <a:pt x="108" y="267"/>
                </a:lnTo>
                <a:lnTo>
                  <a:pt x="82" y="259"/>
                </a:lnTo>
                <a:lnTo>
                  <a:pt x="59" y="246"/>
                </a:lnTo>
                <a:lnTo>
                  <a:pt x="40" y="230"/>
                </a:lnTo>
                <a:lnTo>
                  <a:pt x="24" y="211"/>
                </a:lnTo>
                <a:lnTo>
                  <a:pt x="11" y="188"/>
                </a:lnTo>
                <a:lnTo>
                  <a:pt x="3" y="162"/>
                </a:lnTo>
                <a:lnTo>
                  <a:pt x="0" y="1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319" name="Freeform 103"/>
          <p:cNvSpPr>
            <a:spLocks/>
          </p:cNvSpPr>
          <p:nvPr>
            <p:custDataLst>
              <p:tags r:id="rId50"/>
            </p:custDataLst>
          </p:nvPr>
        </p:nvSpPr>
        <p:spPr bwMode="gray">
          <a:xfrm>
            <a:off x="6739723" y="5559757"/>
            <a:ext cx="97459" cy="98229"/>
          </a:xfrm>
          <a:custGeom>
            <a:avLst/>
            <a:gdLst>
              <a:gd name="T0" fmla="*/ 0 w 270"/>
              <a:gd name="T1" fmla="*/ 135 h 271"/>
              <a:gd name="T2" fmla="*/ 3 w 270"/>
              <a:gd name="T3" fmla="*/ 108 h 271"/>
              <a:gd name="T4" fmla="*/ 11 w 270"/>
              <a:gd name="T5" fmla="*/ 82 h 271"/>
              <a:gd name="T6" fmla="*/ 24 w 270"/>
              <a:gd name="T7" fmla="*/ 60 h 271"/>
              <a:gd name="T8" fmla="*/ 40 w 270"/>
              <a:gd name="T9" fmla="*/ 40 h 271"/>
              <a:gd name="T10" fmla="*/ 59 w 270"/>
              <a:gd name="T11" fmla="*/ 24 h 271"/>
              <a:gd name="T12" fmla="*/ 82 w 270"/>
              <a:gd name="T13" fmla="*/ 11 h 271"/>
              <a:gd name="T14" fmla="*/ 108 w 270"/>
              <a:gd name="T15" fmla="*/ 3 h 271"/>
              <a:gd name="T16" fmla="*/ 135 w 270"/>
              <a:gd name="T17" fmla="*/ 0 h 271"/>
              <a:gd name="T18" fmla="*/ 162 w 270"/>
              <a:gd name="T19" fmla="*/ 3 h 271"/>
              <a:gd name="T20" fmla="*/ 188 w 270"/>
              <a:gd name="T21" fmla="*/ 11 h 271"/>
              <a:gd name="T22" fmla="*/ 211 w 270"/>
              <a:gd name="T23" fmla="*/ 24 h 271"/>
              <a:gd name="T24" fmla="*/ 231 w 270"/>
              <a:gd name="T25" fmla="*/ 40 h 271"/>
              <a:gd name="T26" fmla="*/ 247 w 270"/>
              <a:gd name="T27" fmla="*/ 60 h 271"/>
              <a:gd name="T28" fmla="*/ 259 w 270"/>
              <a:gd name="T29" fmla="*/ 82 h 271"/>
              <a:gd name="T30" fmla="*/ 268 w 270"/>
              <a:gd name="T31" fmla="*/ 108 h 271"/>
              <a:gd name="T32" fmla="*/ 270 w 270"/>
              <a:gd name="T33" fmla="*/ 135 h 271"/>
              <a:gd name="T34" fmla="*/ 268 w 270"/>
              <a:gd name="T35" fmla="*/ 162 h 271"/>
              <a:gd name="T36" fmla="*/ 259 w 270"/>
              <a:gd name="T37" fmla="*/ 188 h 271"/>
              <a:gd name="T38" fmla="*/ 247 w 270"/>
              <a:gd name="T39" fmla="*/ 211 h 271"/>
              <a:gd name="T40" fmla="*/ 231 w 270"/>
              <a:gd name="T41" fmla="*/ 231 h 271"/>
              <a:gd name="T42" fmla="*/ 211 w 270"/>
              <a:gd name="T43" fmla="*/ 247 h 271"/>
              <a:gd name="T44" fmla="*/ 188 w 270"/>
              <a:gd name="T45" fmla="*/ 260 h 271"/>
              <a:gd name="T46" fmla="*/ 162 w 270"/>
              <a:gd name="T47" fmla="*/ 269 h 271"/>
              <a:gd name="T48" fmla="*/ 135 w 270"/>
              <a:gd name="T49" fmla="*/ 271 h 271"/>
              <a:gd name="T50" fmla="*/ 108 w 270"/>
              <a:gd name="T51" fmla="*/ 269 h 271"/>
              <a:gd name="T52" fmla="*/ 82 w 270"/>
              <a:gd name="T53" fmla="*/ 260 h 271"/>
              <a:gd name="T54" fmla="*/ 59 w 270"/>
              <a:gd name="T55" fmla="*/ 247 h 271"/>
              <a:gd name="T56" fmla="*/ 40 w 270"/>
              <a:gd name="T57" fmla="*/ 231 h 271"/>
              <a:gd name="T58" fmla="*/ 24 w 270"/>
              <a:gd name="T59" fmla="*/ 211 h 271"/>
              <a:gd name="T60" fmla="*/ 11 w 270"/>
              <a:gd name="T61" fmla="*/ 188 h 271"/>
              <a:gd name="T62" fmla="*/ 3 w 270"/>
              <a:gd name="T63" fmla="*/ 162 h 271"/>
              <a:gd name="T64" fmla="*/ 0 w 270"/>
              <a:gd name="T65" fmla="*/ 135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0" h="271">
                <a:moveTo>
                  <a:pt x="0" y="135"/>
                </a:moveTo>
                <a:lnTo>
                  <a:pt x="3" y="108"/>
                </a:lnTo>
                <a:lnTo>
                  <a:pt x="11" y="82"/>
                </a:lnTo>
                <a:lnTo>
                  <a:pt x="24" y="60"/>
                </a:lnTo>
                <a:lnTo>
                  <a:pt x="40" y="40"/>
                </a:lnTo>
                <a:lnTo>
                  <a:pt x="59" y="24"/>
                </a:lnTo>
                <a:lnTo>
                  <a:pt x="82" y="11"/>
                </a:lnTo>
                <a:lnTo>
                  <a:pt x="108" y="3"/>
                </a:lnTo>
                <a:lnTo>
                  <a:pt x="135" y="0"/>
                </a:lnTo>
                <a:lnTo>
                  <a:pt x="162" y="3"/>
                </a:lnTo>
                <a:lnTo>
                  <a:pt x="188" y="11"/>
                </a:lnTo>
                <a:lnTo>
                  <a:pt x="211" y="24"/>
                </a:lnTo>
                <a:lnTo>
                  <a:pt x="231" y="40"/>
                </a:lnTo>
                <a:lnTo>
                  <a:pt x="247" y="60"/>
                </a:lnTo>
                <a:lnTo>
                  <a:pt x="259" y="82"/>
                </a:lnTo>
                <a:lnTo>
                  <a:pt x="268" y="108"/>
                </a:lnTo>
                <a:lnTo>
                  <a:pt x="270" y="135"/>
                </a:lnTo>
                <a:lnTo>
                  <a:pt x="268" y="162"/>
                </a:lnTo>
                <a:lnTo>
                  <a:pt x="259" y="188"/>
                </a:lnTo>
                <a:lnTo>
                  <a:pt x="247" y="211"/>
                </a:lnTo>
                <a:lnTo>
                  <a:pt x="231" y="231"/>
                </a:lnTo>
                <a:lnTo>
                  <a:pt x="211" y="247"/>
                </a:lnTo>
                <a:lnTo>
                  <a:pt x="188" y="260"/>
                </a:lnTo>
                <a:lnTo>
                  <a:pt x="162" y="269"/>
                </a:lnTo>
                <a:lnTo>
                  <a:pt x="135" y="271"/>
                </a:lnTo>
                <a:lnTo>
                  <a:pt x="108" y="269"/>
                </a:lnTo>
                <a:lnTo>
                  <a:pt x="82" y="260"/>
                </a:lnTo>
                <a:lnTo>
                  <a:pt x="59" y="247"/>
                </a:lnTo>
                <a:lnTo>
                  <a:pt x="40" y="231"/>
                </a:lnTo>
                <a:lnTo>
                  <a:pt x="24" y="211"/>
                </a:lnTo>
                <a:lnTo>
                  <a:pt x="11" y="188"/>
                </a:lnTo>
                <a:lnTo>
                  <a:pt x="3" y="162"/>
                </a:lnTo>
                <a:lnTo>
                  <a:pt x="0" y="1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320" name="Freeform 108"/>
          <p:cNvSpPr>
            <a:spLocks/>
          </p:cNvSpPr>
          <p:nvPr>
            <p:custDataLst>
              <p:tags r:id="rId51"/>
            </p:custDataLst>
          </p:nvPr>
        </p:nvSpPr>
        <p:spPr bwMode="gray">
          <a:xfrm>
            <a:off x="6739723" y="5693606"/>
            <a:ext cx="97459" cy="97149"/>
          </a:xfrm>
          <a:custGeom>
            <a:avLst/>
            <a:gdLst>
              <a:gd name="T0" fmla="*/ 0 w 270"/>
              <a:gd name="T1" fmla="*/ 134 h 269"/>
              <a:gd name="T2" fmla="*/ 3 w 270"/>
              <a:gd name="T3" fmla="*/ 107 h 269"/>
              <a:gd name="T4" fmla="*/ 11 w 270"/>
              <a:gd name="T5" fmla="*/ 82 h 269"/>
              <a:gd name="T6" fmla="*/ 24 w 270"/>
              <a:gd name="T7" fmla="*/ 58 h 269"/>
              <a:gd name="T8" fmla="*/ 40 w 270"/>
              <a:gd name="T9" fmla="*/ 38 h 269"/>
              <a:gd name="T10" fmla="*/ 59 w 270"/>
              <a:gd name="T11" fmla="*/ 23 h 269"/>
              <a:gd name="T12" fmla="*/ 82 w 270"/>
              <a:gd name="T13" fmla="*/ 10 h 269"/>
              <a:gd name="T14" fmla="*/ 108 w 270"/>
              <a:gd name="T15" fmla="*/ 2 h 269"/>
              <a:gd name="T16" fmla="*/ 135 w 270"/>
              <a:gd name="T17" fmla="*/ 0 h 269"/>
              <a:gd name="T18" fmla="*/ 162 w 270"/>
              <a:gd name="T19" fmla="*/ 2 h 269"/>
              <a:gd name="T20" fmla="*/ 188 w 270"/>
              <a:gd name="T21" fmla="*/ 10 h 269"/>
              <a:gd name="T22" fmla="*/ 211 w 270"/>
              <a:gd name="T23" fmla="*/ 23 h 269"/>
              <a:gd name="T24" fmla="*/ 231 w 270"/>
              <a:gd name="T25" fmla="*/ 38 h 269"/>
              <a:gd name="T26" fmla="*/ 247 w 270"/>
              <a:gd name="T27" fmla="*/ 58 h 269"/>
              <a:gd name="T28" fmla="*/ 259 w 270"/>
              <a:gd name="T29" fmla="*/ 82 h 269"/>
              <a:gd name="T30" fmla="*/ 268 w 270"/>
              <a:gd name="T31" fmla="*/ 107 h 269"/>
              <a:gd name="T32" fmla="*/ 270 w 270"/>
              <a:gd name="T33" fmla="*/ 134 h 269"/>
              <a:gd name="T34" fmla="*/ 268 w 270"/>
              <a:gd name="T35" fmla="*/ 161 h 269"/>
              <a:gd name="T36" fmla="*/ 259 w 270"/>
              <a:gd name="T37" fmla="*/ 187 h 269"/>
              <a:gd name="T38" fmla="*/ 247 w 270"/>
              <a:gd name="T39" fmla="*/ 210 h 269"/>
              <a:gd name="T40" fmla="*/ 231 w 270"/>
              <a:gd name="T41" fmla="*/ 229 h 269"/>
              <a:gd name="T42" fmla="*/ 211 w 270"/>
              <a:gd name="T43" fmla="*/ 246 h 269"/>
              <a:gd name="T44" fmla="*/ 188 w 270"/>
              <a:gd name="T45" fmla="*/ 258 h 269"/>
              <a:gd name="T46" fmla="*/ 162 w 270"/>
              <a:gd name="T47" fmla="*/ 267 h 269"/>
              <a:gd name="T48" fmla="*/ 135 w 270"/>
              <a:gd name="T49" fmla="*/ 269 h 269"/>
              <a:gd name="T50" fmla="*/ 108 w 270"/>
              <a:gd name="T51" fmla="*/ 267 h 269"/>
              <a:gd name="T52" fmla="*/ 82 w 270"/>
              <a:gd name="T53" fmla="*/ 258 h 269"/>
              <a:gd name="T54" fmla="*/ 59 w 270"/>
              <a:gd name="T55" fmla="*/ 246 h 269"/>
              <a:gd name="T56" fmla="*/ 40 w 270"/>
              <a:gd name="T57" fmla="*/ 229 h 269"/>
              <a:gd name="T58" fmla="*/ 24 w 270"/>
              <a:gd name="T59" fmla="*/ 210 h 269"/>
              <a:gd name="T60" fmla="*/ 11 w 270"/>
              <a:gd name="T61" fmla="*/ 187 h 269"/>
              <a:gd name="T62" fmla="*/ 3 w 270"/>
              <a:gd name="T63" fmla="*/ 161 h 269"/>
              <a:gd name="T64" fmla="*/ 0 w 270"/>
              <a:gd name="T65" fmla="*/ 13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0" h="269">
                <a:moveTo>
                  <a:pt x="0" y="134"/>
                </a:moveTo>
                <a:lnTo>
                  <a:pt x="3" y="107"/>
                </a:lnTo>
                <a:lnTo>
                  <a:pt x="11" y="82"/>
                </a:lnTo>
                <a:lnTo>
                  <a:pt x="24" y="58"/>
                </a:lnTo>
                <a:lnTo>
                  <a:pt x="40" y="38"/>
                </a:lnTo>
                <a:lnTo>
                  <a:pt x="59" y="23"/>
                </a:lnTo>
                <a:lnTo>
                  <a:pt x="82" y="10"/>
                </a:lnTo>
                <a:lnTo>
                  <a:pt x="108" y="2"/>
                </a:lnTo>
                <a:lnTo>
                  <a:pt x="135" y="0"/>
                </a:lnTo>
                <a:lnTo>
                  <a:pt x="162" y="2"/>
                </a:lnTo>
                <a:lnTo>
                  <a:pt x="188" y="10"/>
                </a:lnTo>
                <a:lnTo>
                  <a:pt x="211" y="23"/>
                </a:lnTo>
                <a:lnTo>
                  <a:pt x="231" y="38"/>
                </a:lnTo>
                <a:lnTo>
                  <a:pt x="247" y="58"/>
                </a:lnTo>
                <a:lnTo>
                  <a:pt x="259" y="82"/>
                </a:lnTo>
                <a:lnTo>
                  <a:pt x="268" y="107"/>
                </a:lnTo>
                <a:lnTo>
                  <a:pt x="270" y="134"/>
                </a:lnTo>
                <a:lnTo>
                  <a:pt x="268" y="161"/>
                </a:lnTo>
                <a:lnTo>
                  <a:pt x="259" y="187"/>
                </a:lnTo>
                <a:lnTo>
                  <a:pt x="247" y="210"/>
                </a:lnTo>
                <a:lnTo>
                  <a:pt x="231" y="229"/>
                </a:lnTo>
                <a:lnTo>
                  <a:pt x="211" y="246"/>
                </a:lnTo>
                <a:lnTo>
                  <a:pt x="188" y="258"/>
                </a:lnTo>
                <a:lnTo>
                  <a:pt x="162" y="267"/>
                </a:lnTo>
                <a:lnTo>
                  <a:pt x="135" y="269"/>
                </a:lnTo>
                <a:lnTo>
                  <a:pt x="108" y="267"/>
                </a:lnTo>
                <a:lnTo>
                  <a:pt x="82" y="258"/>
                </a:lnTo>
                <a:lnTo>
                  <a:pt x="59" y="246"/>
                </a:lnTo>
                <a:lnTo>
                  <a:pt x="40" y="229"/>
                </a:lnTo>
                <a:lnTo>
                  <a:pt x="24" y="210"/>
                </a:lnTo>
                <a:lnTo>
                  <a:pt x="11" y="187"/>
                </a:lnTo>
                <a:lnTo>
                  <a:pt x="3" y="161"/>
                </a:lnTo>
                <a:lnTo>
                  <a:pt x="0" y="13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 dirty="0"/>
          </a:p>
        </p:txBody>
      </p:sp>
      <p:sp>
        <p:nvSpPr>
          <p:cNvPr id="92" name="Rectangle 4"/>
          <p:cNvSpPr txBox="1">
            <a:spLocks/>
          </p:cNvSpPr>
          <p:nvPr/>
        </p:nvSpPr>
        <p:spPr>
          <a:xfrm>
            <a:off x="217480" y="5936928"/>
            <a:ext cx="367403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dirty="0" smtClean="0"/>
              <a:t>7. </a:t>
            </a:r>
            <a:r>
              <a:rPr lang="ru-RU" sz="1100" dirty="0"/>
              <a:t>Замер результатов на базе производственного </a:t>
            </a:r>
            <a:r>
              <a:rPr lang="ru-RU" sz="1100" dirty="0" smtClean="0"/>
              <a:t>контроля и </a:t>
            </a:r>
            <a:r>
              <a:rPr lang="ru-RU" sz="1100" dirty="0"/>
              <a:t>обратной связи от </a:t>
            </a:r>
            <a:r>
              <a:rPr lang="ru-RU" sz="1100" dirty="0" smtClean="0"/>
              <a:t>заказчиков</a:t>
            </a:r>
            <a:endParaRPr lang="en-US" sz="1100" dirty="0"/>
          </a:p>
        </p:txBody>
      </p:sp>
      <p:sp>
        <p:nvSpPr>
          <p:cNvPr id="94" name="Rectangle 4"/>
          <p:cNvSpPr txBox="1">
            <a:spLocks/>
          </p:cNvSpPr>
          <p:nvPr/>
        </p:nvSpPr>
        <p:spPr>
          <a:xfrm>
            <a:off x="4113713" y="5936928"/>
            <a:ext cx="576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 smtClean="0"/>
              <a:t>21.07</a:t>
            </a:r>
            <a:endParaRPr lang="en-US" sz="1100" dirty="0"/>
          </a:p>
        </p:txBody>
      </p:sp>
      <p:sp>
        <p:nvSpPr>
          <p:cNvPr id="95" name="Rectangle 4"/>
          <p:cNvSpPr txBox="1">
            <a:spLocks/>
          </p:cNvSpPr>
          <p:nvPr/>
        </p:nvSpPr>
        <p:spPr>
          <a:xfrm>
            <a:off x="4828829" y="5936928"/>
            <a:ext cx="576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 smtClean="0"/>
              <a:t>01.08</a:t>
            </a:r>
            <a:endParaRPr lang="en-US" sz="1100" dirty="0"/>
          </a:p>
        </p:txBody>
      </p:sp>
      <p:sp>
        <p:nvSpPr>
          <p:cNvPr id="96" name="Rectangle 4"/>
          <p:cNvSpPr txBox="1">
            <a:spLocks/>
          </p:cNvSpPr>
          <p:nvPr/>
        </p:nvSpPr>
        <p:spPr>
          <a:xfrm>
            <a:off x="5543945" y="5936928"/>
            <a:ext cx="900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 smtClean="0"/>
              <a:t>Петров П.П.</a:t>
            </a:r>
            <a:endParaRPr lang="en-US" sz="1100" dirty="0"/>
          </a:p>
        </p:txBody>
      </p:sp>
      <p:sp>
        <p:nvSpPr>
          <p:cNvPr id="98" name="Rectangle 4"/>
          <p:cNvSpPr txBox="1">
            <a:spLocks/>
          </p:cNvSpPr>
          <p:nvPr/>
        </p:nvSpPr>
        <p:spPr>
          <a:xfrm>
            <a:off x="7124453" y="5936928"/>
            <a:ext cx="79638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100" dirty="0"/>
              <a:t>…</a:t>
            </a:r>
          </a:p>
        </p:txBody>
      </p:sp>
      <p:sp>
        <p:nvSpPr>
          <p:cNvPr id="150" name="Rectangle 4"/>
          <p:cNvSpPr txBox="1">
            <a:spLocks/>
          </p:cNvSpPr>
          <p:nvPr/>
        </p:nvSpPr>
        <p:spPr>
          <a:xfrm>
            <a:off x="4113713" y="1782812"/>
            <a:ext cx="576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 smtClean="0"/>
              <a:t>01.07</a:t>
            </a:r>
            <a:endParaRPr lang="en-US" sz="1100" dirty="0"/>
          </a:p>
        </p:txBody>
      </p:sp>
      <p:sp>
        <p:nvSpPr>
          <p:cNvPr id="148" name="Rectangle 4"/>
          <p:cNvSpPr txBox="1">
            <a:spLocks/>
          </p:cNvSpPr>
          <p:nvPr/>
        </p:nvSpPr>
        <p:spPr>
          <a:xfrm>
            <a:off x="217480" y="1782812"/>
            <a:ext cx="3674035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 smtClean="0"/>
              <a:t>1. Приказ Госкорпорации "Росатом" от Об утверждении Единых отраслевых методических указаний по осуществлению операций на финансовых рынках и документарных операций</a:t>
            </a:r>
            <a:endParaRPr lang="en-US" sz="1100" dirty="0"/>
          </a:p>
        </p:txBody>
      </p:sp>
      <p:sp>
        <p:nvSpPr>
          <p:cNvPr id="151" name="Rectangle 4"/>
          <p:cNvSpPr txBox="1">
            <a:spLocks/>
          </p:cNvSpPr>
          <p:nvPr/>
        </p:nvSpPr>
        <p:spPr>
          <a:xfrm>
            <a:off x="4828829" y="1782812"/>
            <a:ext cx="576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 smtClean="0"/>
              <a:t>04.07</a:t>
            </a:r>
            <a:endParaRPr lang="en-US" sz="1100" dirty="0"/>
          </a:p>
        </p:txBody>
      </p:sp>
      <p:sp>
        <p:nvSpPr>
          <p:cNvPr id="153" name="Rectangle 4"/>
          <p:cNvSpPr txBox="1">
            <a:spLocks/>
          </p:cNvSpPr>
          <p:nvPr/>
        </p:nvSpPr>
        <p:spPr>
          <a:xfrm>
            <a:off x="7124453" y="1782812"/>
            <a:ext cx="796385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en-US" sz="1100" dirty="0"/>
              <a:t>…</a:t>
            </a:r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6653093" y="1782812"/>
            <a:ext cx="262212" cy="413425"/>
            <a:chOff x="6732616" y="1701251"/>
            <a:chExt cx="262212" cy="413425"/>
          </a:xfrm>
        </p:grpSpPr>
        <p:sp>
          <p:nvSpPr>
            <p:cNvPr id="174" name="Freeform 96"/>
            <p:cNvSpPr>
              <a:spLocks/>
            </p:cNvSpPr>
            <p:nvPr>
              <p:custDataLst>
                <p:tags r:id="rId84"/>
              </p:custDataLst>
            </p:nvPr>
          </p:nvSpPr>
          <p:spPr bwMode="gray">
            <a:xfrm flipH="1">
              <a:off x="6911445" y="1731449"/>
              <a:ext cx="83382" cy="69084"/>
            </a:xfrm>
            <a:custGeom>
              <a:avLst/>
              <a:gdLst>
                <a:gd name="T0" fmla="*/ 229 w 230"/>
                <a:gd name="T1" fmla="*/ 0 h 194"/>
                <a:gd name="T2" fmla="*/ 0 w 230"/>
                <a:gd name="T3" fmla="*/ 0 h 194"/>
                <a:gd name="T4" fmla="*/ 5 w 230"/>
                <a:gd name="T5" fmla="*/ 33 h 194"/>
                <a:gd name="T6" fmla="*/ 6 w 230"/>
                <a:gd name="T7" fmla="*/ 34 h 194"/>
                <a:gd name="T8" fmla="*/ 12 w 230"/>
                <a:gd name="T9" fmla="*/ 40 h 194"/>
                <a:gd name="T10" fmla="*/ 19 w 230"/>
                <a:gd name="T11" fmla="*/ 47 h 194"/>
                <a:gd name="T12" fmla="*/ 29 w 230"/>
                <a:gd name="T13" fmla="*/ 57 h 194"/>
                <a:gd name="T14" fmla="*/ 41 w 230"/>
                <a:gd name="T15" fmla="*/ 69 h 194"/>
                <a:gd name="T16" fmla="*/ 55 w 230"/>
                <a:gd name="T17" fmla="*/ 82 h 194"/>
                <a:gd name="T18" fmla="*/ 72 w 230"/>
                <a:gd name="T19" fmla="*/ 96 h 194"/>
                <a:gd name="T20" fmla="*/ 88 w 230"/>
                <a:gd name="T21" fmla="*/ 111 h 194"/>
                <a:gd name="T22" fmla="*/ 106 w 230"/>
                <a:gd name="T23" fmla="*/ 125 h 194"/>
                <a:gd name="T24" fmla="*/ 124 w 230"/>
                <a:gd name="T25" fmla="*/ 141 h 194"/>
                <a:gd name="T26" fmla="*/ 143 w 230"/>
                <a:gd name="T27" fmla="*/ 153 h 194"/>
                <a:gd name="T28" fmla="*/ 162 w 230"/>
                <a:gd name="T29" fmla="*/ 166 h 194"/>
                <a:gd name="T30" fmla="*/ 179 w 230"/>
                <a:gd name="T31" fmla="*/ 177 h 194"/>
                <a:gd name="T32" fmla="*/ 197 w 230"/>
                <a:gd name="T33" fmla="*/ 185 h 194"/>
                <a:gd name="T34" fmla="*/ 213 w 230"/>
                <a:gd name="T35" fmla="*/ 191 h 194"/>
                <a:gd name="T36" fmla="*/ 229 w 230"/>
                <a:gd name="T37" fmla="*/ 194 h 194"/>
                <a:gd name="T38" fmla="*/ 230 w 230"/>
                <a:gd name="T39" fmla="*/ 148 h 194"/>
                <a:gd name="T40" fmla="*/ 230 w 230"/>
                <a:gd name="T41" fmla="*/ 82 h 194"/>
                <a:gd name="T42" fmla="*/ 229 w 230"/>
                <a:gd name="T43" fmla="*/ 25 h 194"/>
                <a:gd name="T44" fmla="*/ 229 w 230"/>
                <a:gd name="T4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0" h="194">
                  <a:moveTo>
                    <a:pt x="229" y="0"/>
                  </a:moveTo>
                  <a:lnTo>
                    <a:pt x="0" y="0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12" y="40"/>
                  </a:lnTo>
                  <a:lnTo>
                    <a:pt x="19" y="47"/>
                  </a:lnTo>
                  <a:lnTo>
                    <a:pt x="29" y="57"/>
                  </a:lnTo>
                  <a:lnTo>
                    <a:pt x="41" y="69"/>
                  </a:lnTo>
                  <a:lnTo>
                    <a:pt x="55" y="82"/>
                  </a:lnTo>
                  <a:lnTo>
                    <a:pt x="72" y="96"/>
                  </a:lnTo>
                  <a:lnTo>
                    <a:pt x="88" y="111"/>
                  </a:lnTo>
                  <a:lnTo>
                    <a:pt x="106" y="125"/>
                  </a:lnTo>
                  <a:lnTo>
                    <a:pt x="124" y="141"/>
                  </a:lnTo>
                  <a:lnTo>
                    <a:pt x="143" y="153"/>
                  </a:lnTo>
                  <a:lnTo>
                    <a:pt x="162" y="166"/>
                  </a:lnTo>
                  <a:lnTo>
                    <a:pt x="179" y="177"/>
                  </a:lnTo>
                  <a:lnTo>
                    <a:pt x="197" y="185"/>
                  </a:lnTo>
                  <a:lnTo>
                    <a:pt x="213" y="191"/>
                  </a:lnTo>
                  <a:lnTo>
                    <a:pt x="229" y="194"/>
                  </a:lnTo>
                  <a:lnTo>
                    <a:pt x="230" y="148"/>
                  </a:lnTo>
                  <a:lnTo>
                    <a:pt x="230" y="82"/>
                  </a:lnTo>
                  <a:lnTo>
                    <a:pt x="229" y="25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1100" dirty="0"/>
            </a:p>
          </p:txBody>
        </p:sp>
        <p:sp>
          <p:nvSpPr>
            <p:cNvPr id="175" name="Freeform 96"/>
            <p:cNvSpPr>
              <a:spLocks/>
            </p:cNvSpPr>
            <p:nvPr>
              <p:custDataLst>
                <p:tags r:id="rId85"/>
              </p:custDataLst>
            </p:nvPr>
          </p:nvSpPr>
          <p:spPr bwMode="gray">
            <a:xfrm flipH="1">
              <a:off x="6911446" y="1856689"/>
              <a:ext cx="83382" cy="69084"/>
            </a:xfrm>
            <a:custGeom>
              <a:avLst/>
              <a:gdLst>
                <a:gd name="T0" fmla="*/ 229 w 230"/>
                <a:gd name="T1" fmla="*/ 0 h 194"/>
                <a:gd name="T2" fmla="*/ 0 w 230"/>
                <a:gd name="T3" fmla="*/ 0 h 194"/>
                <a:gd name="T4" fmla="*/ 5 w 230"/>
                <a:gd name="T5" fmla="*/ 33 h 194"/>
                <a:gd name="T6" fmla="*/ 6 w 230"/>
                <a:gd name="T7" fmla="*/ 34 h 194"/>
                <a:gd name="T8" fmla="*/ 12 w 230"/>
                <a:gd name="T9" fmla="*/ 40 h 194"/>
                <a:gd name="T10" fmla="*/ 19 w 230"/>
                <a:gd name="T11" fmla="*/ 47 h 194"/>
                <a:gd name="T12" fmla="*/ 29 w 230"/>
                <a:gd name="T13" fmla="*/ 57 h 194"/>
                <a:gd name="T14" fmla="*/ 41 w 230"/>
                <a:gd name="T15" fmla="*/ 69 h 194"/>
                <a:gd name="T16" fmla="*/ 55 w 230"/>
                <a:gd name="T17" fmla="*/ 82 h 194"/>
                <a:gd name="T18" fmla="*/ 72 w 230"/>
                <a:gd name="T19" fmla="*/ 96 h 194"/>
                <a:gd name="T20" fmla="*/ 88 w 230"/>
                <a:gd name="T21" fmla="*/ 111 h 194"/>
                <a:gd name="T22" fmla="*/ 106 w 230"/>
                <a:gd name="T23" fmla="*/ 125 h 194"/>
                <a:gd name="T24" fmla="*/ 124 w 230"/>
                <a:gd name="T25" fmla="*/ 141 h 194"/>
                <a:gd name="T26" fmla="*/ 143 w 230"/>
                <a:gd name="T27" fmla="*/ 153 h 194"/>
                <a:gd name="T28" fmla="*/ 162 w 230"/>
                <a:gd name="T29" fmla="*/ 166 h 194"/>
                <a:gd name="T30" fmla="*/ 179 w 230"/>
                <a:gd name="T31" fmla="*/ 177 h 194"/>
                <a:gd name="T32" fmla="*/ 197 w 230"/>
                <a:gd name="T33" fmla="*/ 185 h 194"/>
                <a:gd name="T34" fmla="*/ 213 w 230"/>
                <a:gd name="T35" fmla="*/ 191 h 194"/>
                <a:gd name="T36" fmla="*/ 229 w 230"/>
                <a:gd name="T37" fmla="*/ 194 h 194"/>
                <a:gd name="T38" fmla="*/ 230 w 230"/>
                <a:gd name="T39" fmla="*/ 148 h 194"/>
                <a:gd name="T40" fmla="*/ 230 w 230"/>
                <a:gd name="T41" fmla="*/ 82 h 194"/>
                <a:gd name="T42" fmla="*/ 229 w 230"/>
                <a:gd name="T43" fmla="*/ 25 h 194"/>
                <a:gd name="T44" fmla="*/ 229 w 230"/>
                <a:gd name="T4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0" h="194">
                  <a:moveTo>
                    <a:pt x="229" y="0"/>
                  </a:moveTo>
                  <a:lnTo>
                    <a:pt x="0" y="0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12" y="40"/>
                  </a:lnTo>
                  <a:lnTo>
                    <a:pt x="19" y="47"/>
                  </a:lnTo>
                  <a:lnTo>
                    <a:pt x="29" y="57"/>
                  </a:lnTo>
                  <a:lnTo>
                    <a:pt x="41" y="69"/>
                  </a:lnTo>
                  <a:lnTo>
                    <a:pt x="55" y="82"/>
                  </a:lnTo>
                  <a:lnTo>
                    <a:pt x="72" y="96"/>
                  </a:lnTo>
                  <a:lnTo>
                    <a:pt x="88" y="111"/>
                  </a:lnTo>
                  <a:lnTo>
                    <a:pt x="106" y="125"/>
                  </a:lnTo>
                  <a:lnTo>
                    <a:pt x="124" y="141"/>
                  </a:lnTo>
                  <a:lnTo>
                    <a:pt x="143" y="153"/>
                  </a:lnTo>
                  <a:lnTo>
                    <a:pt x="162" y="166"/>
                  </a:lnTo>
                  <a:lnTo>
                    <a:pt x="179" y="177"/>
                  </a:lnTo>
                  <a:lnTo>
                    <a:pt x="197" y="185"/>
                  </a:lnTo>
                  <a:lnTo>
                    <a:pt x="213" y="191"/>
                  </a:lnTo>
                  <a:lnTo>
                    <a:pt x="229" y="194"/>
                  </a:lnTo>
                  <a:lnTo>
                    <a:pt x="230" y="148"/>
                  </a:lnTo>
                  <a:lnTo>
                    <a:pt x="230" y="82"/>
                  </a:lnTo>
                  <a:lnTo>
                    <a:pt x="229" y="25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1100" dirty="0"/>
            </a:p>
          </p:txBody>
        </p:sp>
        <p:sp>
          <p:nvSpPr>
            <p:cNvPr id="176" name="Freeform 97"/>
            <p:cNvSpPr>
              <a:spLocks/>
            </p:cNvSpPr>
            <p:nvPr>
              <p:custDataLst>
                <p:tags r:id="rId86"/>
              </p:custDataLst>
            </p:nvPr>
          </p:nvSpPr>
          <p:spPr bwMode="gray">
            <a:xfrm flipH="1">
              <a:off x="6911445" y="1986222"/>
              <a:ext cx="83382" cy="69084"/>
            </a:xfrm>
            <a:custGeom>
              <a:avLst/>
              <a:gdLst>
                <a:gd name="T0" fmla="*/ 229 w 230"/>
                <a:gd name="T1" fmla="*/ 0 h 194"/>
                <a:gd name="T2" fmla="*/ 0 w 230"/>
                <a:gd name="T3" fmla="*/ 0 h 194"/>
                <a:gd name="T4" fmla="*/ 5 w 230"/>
                <a:gd name="T5" fmla="*/ 32 h 194"/>
                <a:gd name="T6" fmla="*/ 6 w 230"/>
                <a:gd name="T7" fmla="*/ 34 h 194"/>
                <a:gd name="T8" fmla="*/ 12 w 230"/>
                <a:gd name="T9" fmla="*/ 39 h 194"/>
                <a:gd name="T10" fmla="*/ 19 w 230"/>
                <a:gd name="T11" fmla="*/ 46 h 194"/>
                <a:gd name="T12" fmla="*/ 29 w 230"/>
                <a:gd name="T13" fmla="*/ 57 h 194"/>
                <a:gd name="T14" fmla="*/ 41 w 230"/>
                <a:gd name="T15" fmla="*/ 69 h 194"/>
                <a:gd name="T16" fmla="*/ 55 w 230"/>
                <a:gd name="T17" fmla="*/ 82 h 194"/>
                <a:gd name="T18" fmla="*/ 72 w 230"/>
                <a:gd name="T19" fmla="*/ 96 h 194"/>
                <a:gd name="T20" fmla="*/ 88 w 230"/>
                <a:gd name="T21" fmla="*/ 111 h 194"/>
                <a:gd name="T22" fmla="*/ 106 w 230"/>
                <a:gd name="T23" fmla="*/ 125 h 194"/>
                <a:gd name="T24" fmla="*/ 124 w 230"/>
                <a:gd name="T25" fmla="*/ 140 h 194"/>
                <a:gd name="T26" fmla="*/ 143 w 230"/>
                <a:gd name="T27" fmla="*/ 153 h 194"/>
                <a:gd name="T28" fmla="*/ 162 w 230"/>
                <a:gd name="T29" fmla="*/ 166 h 194"/>
                <a:gd name="T30" fmla="*/ 179 w 230"/>
                <a:gd name="T31" fmla="*/ 176 h 194"/>
                <a:gd name="T32" fmla="*/ 197 w 230"/>
                <a:gd name="T33" fmla="*/ 185 h 194"/>
                <a:gd name="T34" fmla="*/ 213 w 230"/>
                <a:gd name="T35" fmla="*/ 191 h 194"/>
                <a:gd name="T36" fmla="*/ 229 w 230"/>
                <a:gd name="T37" fmla="*/ 194 h 194"/>
                <a:gd name="T38" fmla="*/ 230 w 230"/>
                <a:gd name="T39" fmla="*/ 147 h 194"/>
                <a:gd name="T40" fmla="*/ 230 w 230"/>
                <a:gd name="T41" fmla="*/ 82 h 194"/>
                <a:gd name="T42" fmla="*/ 229 w 230"/>
                <a:gd name="T43" fmla="*/ 24 h 194"/>
                <a:gd name="T44" fmla="*/ 229 w 230"/>
                <a:gd name="T4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0" h="194">
                  <a:moveTo>
                    <a:pt x="229" y="0"/>
                  </a:moveTo>
                  <a:lnTo>
                    <a:pt x="0" y="0"/>
                  </a:lnTo>
                  <a:lnTo>
                    <a:pt x="5" y="32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9" y="57"/>
                  </a:lnTo>
                  <a:lnTo>
                    <a:pt x="41" y="69"/>
                  </a:lnTo>
                  <a:lnTo>
                    <a:pt x="55" y="82"/>
                  </a:lnTo>
                  <a:lnTo>
                    <a:pt x="72" y="96"/>
                  </a:lnTo>
                  <a:lnTo>
                    <a:pt x="88" y="111"/>
                  </a:lnTo>
                  <a:lnTo>
                    <a:pt x="106" y="125"/>
                  </a:lnTo>
                  <a:lnTo>
                    <a:pt x="124" y="140"/>
                  </a:lnTo>
                  <a:lnTo>
                    <a:pt x="143" y="153"/>
                  </a:lnTo>
                  <a:lnTo>
                    <a:pt x="162" y="166"/>
                  </a:lnTo>
                  <a:lnTo>
                    <a:pt x="179" y="176"/>
                  </a:lnTo>
                  <a:lnTo>
                    <a:pt x="197" y="185"/>
                  </a:lnTo>
                  <a:lnTo>
                    <a:pt x="213" y="191"/>
                  </a:lnTo>
                  <a:lnTo>
                    <a:pt x="229" y="194"/>
                  </a:lnTo>
                  <a:lnTo>
                    <a:pt x="230" y="147"/>
                  </a:lnTo>
                  <a:lnTo>
                    <a:pt x="230" y="82"/>
                  </a:lnTo>
                  <a:lnTo>
                    <a:pt x="229" y="24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1100" dirty="0"/>
            </a:p>
          </p:txBody>
        </p:sp>
        <p:sp>
          <p:nvSpPr>
            <p:cNvPr id="177" name="Freeform 96"/>
            <p:cNvSpPr>
              <a:spLocks/>
            </p:cNvSpPr>
            <p:nvPr>
              <p:custDataLst>
                <p:tags r:id="rId87"/>
              </p:custDataLst>
            </p:nvPr>
          </p:nvSpPr>
          <p:spPr bwMode="gray">
            <a:xfrm>
              <a:off x="6732616" y="1731449"/>
              <a:ext cx="83382" cy="69084"/>
            </a:xfrm>
            <a:custGeom>
              <a:avLst/>
              <a:gdLst>
                <a:gd name="T0" fmla="*/ 229 w 230"/>
                <a:gd name="T1" fmla="*/ 0 h 194"/>
                <a:gd name="T2" fmla="*/ 0 w 230"/>
                <a:gd name="T3" fmla="*/ 0 h 194"/>
                <a:gd name="T4" fmla="*/ 5 w 230"/>
                <a:gd name="T5" fmla="*/ 33 h 194"/>
                <a:gd name="T6" fmla="*/ 6 w 230"/>
                <a:gd name="T7" fmla="*/ 34 h 194"/>
                <a:gd name="T8" fmla="*/ 12 w 230"/>
                <a:gd name="T9" fmla="*/ 40 h 194"/>
                <a:gd name="T10" fmla="*/ 19 w 230"/>
                <a:gd name="T11" fmla="*/ 47 h 194"/>
                <a:gd name="T12" fmla="*/ 29 w 230"/>
                <a:gd name="T13" fmla="*/ 57 h 194"/>
                <a:gd name="T14" fmla="*/ 41 w 230"/>
                <a:gd name="T15" fmla="*/ 69 h 194"/>
                <a:gd name="T16" fmla="*/ 55 w 230"/>
                <a:gd name="T17" fmla="*/ 82 h 194"/>
                <a:gd name="T18" fmla="*/ 72 w 230"/>
                <a:gd name="T19" fmla="*/ 96 h 194"/>
                <a:gd name="T20" fmla="*/ 88 w 230"/>
                <a:gd name="T21" fmla="*/ 111 h 194"/>
                <a:gd name="T22" fmla="*/ 106 w 230"/>
                <a:gd name="T23" fmla="*/ 125 h 194"/>
                <a:gd name="T24" fmla="*/ 124 w 230"/>
                <a:gd name="T25" fmla="*/ 141 h 194"/>
                <a:gd name="T26" fmla="*/ 143 w 230"/>
                <a:gd name="T27" fmla="*/ 153 h 194"/>
                <a:gd name="T28" fmla="*/ 162 w 230"/>
                <a:gd name="T29" fmla="*/ 166 h 194"/>
                <a:gd name="T30" fmla="*/ 179 w 230"/>
                <a:gd name="T31" fmla="*/ 177 h 194"/>
                <a:gd name="T32" fmla="*/ 197 w 230"/>
                <a:gd name="T33" fmla="*/ 185 h 194"/>
                <a:gd name="T34" fmla="*/ 213 w 230"/>
                <a:gd name="T35" fmla="*/ 191 h 194"/>
                <a:gd name="T36" fmla="*/ 229 w 230"/>
                <a:gd name="T37" fmla="*/ 194 h 194"/>
                <a:gd name="T38" fmla="*/ 230 w 230"/>
                <a:gd name="T39" fmla="*/ 148 h 194"/>
                <a:gd name="T40" fmla="*/ 230 w 230"/>
                <a:gd name="T41" fmla="*/ 82 h 194"/>
                <a:gd name="T42" fmla="*/ 229 w 230"/>
                <a:gd name="T43" fmla="*/ 25 h 194"/>
                <a:gd name="T44" fmla="*/ 229 w 230"/>
                <a:gd name="T4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0" h="194">
                  <a:moveTo>
                    <a:pt x="229" y="0"/>
                  </a:moveTo>
                  <a:lnTo>
                    <a:pt x="0" y="0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12" y="40"/>
                  </a:lnTo>
                  <a:lnTo>
                    <a:pt x="19" y="47"/>
                  </a:lnTo>
                  <a:lnTo>
                    <a:pt x="29" y="57"/>
                  </a:lnTo>
                  <a:lnTo>
                    <a:pt x="41" y="69"/>
                  </a:lnTo>
                  <a:lnTo>
                    <a:pt x="55" y="82"/>
                  </a:lnTo>
                  <a:lnTo>
                    <a:pt x="72" y="96"/>
                  </a:lnTo>
                  <a:lnTo>
                    <a:pt x="88" y="111"/>
                  </a:lnTo>
                  <a:lnTo>
                    <a:pt x="106" y="125"/>
                  </a:lnTo>
                  <a:lnTo>
                    <a:pt x="124" y="141"/>
                  </a:lnTo>
                  <a:lnTo>
                    <a:pt x="143" y="153"/>
                  </a:lnTo>
                  <a:lnTo>
                    <a:pt x="162" y="166"/>
                  </a:lnTo>
                  <a:lnTo>
                    <a:pt x="179" y="177"/>
                  </a:lnTo>
                  <a:lnTo>
                    <a:pt x="197" y="185"/>
                  </a:lnTo>
                  <a:lnTo>
                    <a:pt x="213" y="191"/>
                  </a:lnTo>
                  <a:lnTo>
                    <a:pt x="229" y="194"/>
                  </a:lnTo>
                  <a:lnTo>
                    <a:pt x="230" y="148"/>
                  </a:lnTo>
                  <a:lnTo>
                    <a:pt x="230" y="82"/>
                  </a:lnTo>
                  <a:lnTo>
                    <a:pt x="229" y="25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1100" dirty="0"/>
            </a:p>
          </p:txBody>
        </p:sp>
        <p:sp>
          <p:nvSpPr>
            <p:cNvPr id="178" name="Freeform 96"/>
            <p:cNvSpPr>
              <a:spLocks/>
            </p:cNvSpPr>
            <p:nvPr>
              <p:custDataLst>
                <p:tags r:id="rId88"/>
              </p:custDataLst>
            </p:nvPr>
          </p:nvSpPr>
          <p:spPr bwMode="gray">
            <a:xfrm>
              <a:off x="6732616" y="1856689"/>
              <a:ext cx="83382" cy="69084"/>
            </a:xfrm>
            <a:custGeom>
              <a:avLst/>
              <a:gdLst>
                <a:gd name="T0" fmla="*/ 229 w 230"/>
                <a:gd name="T1" fmla="*/ 0 h 194"/>
                <a:gd name="T2" fmla="*/ 0 w 230"/>
                <a:gd name="T3" fmla="*/ 0 h 194"/>
                <a:gd name="T4" fmla="*/ 5 w 230"/>
                <a:gd name="T5" fmla="*/ 33 h 194"/>
                <a:gd name="T6" fmla="*/ 6 w 230"/>
                <a:gd name="T7" fmla="*/ 34 h 194"/>
                <a:gd name="T8" fmla="*/ 12 w 230"/>
                <a:gd name="T9" fmla="*/ 40 h 194"/>
                <a:gd name="T10" fmla="*/ 19 w 230"/>
                <a:gd name="T11" fmla="*/ 47 h 194"/>
                <a:gd name="T12" fmla="*/ 29 w 230"/>
                <a:gd name="T13" fmla="*/ 57 h 194"/>
                <a:gd name="T14" fmla="*/ 41 w 230"/>
                <a:gd name="T15" fmla="*/ 69 h 194"/>
                <a:gd name="T16" fmla="*/ 55 w 230"/>
                <a:gd name="T17" fmla="*/ 82 h 194"/>
                <a:gd name="T18" fmla="*/ 72 w 230"/>
                <a:gd name="T19" fmla="*/ 96 h 194"/>
                <a:gd name="T20" fmla="*/ 88 w 230"/>
                <a:gd name="T21" fmla="*/ 111 h 194"/>
                <a:gd name="T22" fmla="*/ 106 w 230"/>
                <a:gd name="T23" fmla="*/ 125 h 194"/>
                <a:gd name="T24" fmla="*/ 124 w 230"/>
                <a:gd name="T25" fmla="*/ 141 h 194"/>
                <a:gd name="T26" fmla="*/ 143 w 230"/>
                <a:gd name="T27" fmla="*/ 153 h 194"/>
                <a:gd name="T28" fmla="*/ 162 w 230"/>
                <a:gd name="T29" fmla="*/ 166 h 194"/>
                <a:gd name="T30" fmla="*/ 179 w 230"/>
                <a:gd name="T31" fmla="*/ 177 h 194"/>
                <a:gd name="T32" fmla="*/ 197 w 230"/>
                <a:gd name="T33" fmla="*/ 185 h 194"/>
                <a:gd name="T34" fmla="*/ 213 w 230"/>
                <a:gd name="T35" fmla="*/ 191 h 194"/>
                <a:gd name="T36" fmla="*/ 229 w 230"/>
                <a:gd name="T37" fmla="*/ 194 h 194"/>
                <a:gd name="T38" fmla="*/ 230 w 230"/>
                <a:gd name="T39" fmla="*/ 148 h 194"/>
                <a:gd name="T40" fmla="*/ 230 w 230"/>
                <a:gd name="T41" fmla="*/ 82 h 194"/>
                <a:gd name="T42" fmla="*/ 229 w 230"/>
                <a:gd name="T43" fmla="*/ 25 h 194"/>
                <a:gd name="T44" fmla="*/ 229 w 230"/>
                <a:gd name="T4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0" h="194">
                  <a:moveTo>
                    <a:pt x="229" y="0"/>
                  </a:moveTo>
                  <a:lnTo>
                    <a:pt x="0" y="0"/>
                  </a:lnTo>
                  <a:lnTo>
                    <a:pt x="5" y="33"/>
                  </a:lnTo>
                  <a:lnTo>
                    <a:pt x="6" y="34"/>
                  </a:lnTo>
                  <a:lnTo>
                    <a:pt x="12" y="40"/>
                  </a:lnTo>
                  <a:lnTo>
                    <a:pt x="19" y="47"/>
                  </a:lnTo>
                  <a:lnTo>
                    <a:pt x="29" y="57"/>
                  </a:lnTo>
                  <a:lnTo>
                    <a:pt x="41" y="69"/>
                  </a:lnTo>
                  <a:lnTo>
                    <a:pt x="55" y="82"/>
                  </a:lnTo>
                  <a:lnTo>
                    <a:pt x="72" y="96"/>
                  </a:lnTo>
                  <a:lnTo>
                    <a:pt x="88" y="111"/>
                  </a:lnTo>
                  <a:lnTo>
                    <a:pt x="106" y="125"/>
                  </a:lnTo>
                  <a:lnTo>
                    <a:pt x="124" y="141"/>
                  </a:lnTo>
                  <a:lnTo>
                    <a:pt x="143" y="153"/>
                  </a:lnTo>
                  <a:lnTo>
                    <a:pt x="162" y="166"/>
                  </a:lnTo>
                  <a:lnTo>
                    <a:pt x="179" y="177"/>
                  </a:lnTo>
                  <a:lnTo>
                    <a:pt x="197" y="185"/>
                  </a:lnTo>
                  <a:lnTo>
                    <a:pt x="213" y="191"/>
                  </a:lnTo>
                  <a:lnTo>
                    <a:pt x="229" y="194"/>
                  </a:lnTo>
                  <a:lnTo>
                    <a:pt x="230" y="148"/>
                  </a:lnTo>
                  <a:lnTo>
                    <a:pt x="230" y="82"/>
                  </a:lnTo>
                  <a:lnTo>
                    <a:pt x="229" y="25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1100" dirty="0"/>
            </a:p>
          </p:txBody>
        </p:sp>
        <p:sp>
          <p:nvSpPr>
            <p:cNvPr id="179" name="Freeform 97"/>
            <p:cNvSpPr>
              <a:spLocks/>
            </p:cNvSpPr>
            <p:nvPr>
              <p:custDataLst>
                <p:tags r:id="rId89"/>
              </p:custDataLst>
            </p:nvPr>
          </p:nvSpPr>
          <p:spPr bwMode="gray">
            <a:xfrm>
              <a:off x="6732616" y="1986222"/>
              <a:ext cx="83382" cy="69084"/>
            </a:xfrm>
            <a:custGeom>
              <a:avLst/>
              <a:gdLst>
                <a:gd name="T0" fmla="*/ 229 w 230"/>
                <a:gd name="T1" fmla="*/ 0 h 194"/>
                <a:gd name="T2" fmla="*/ 0 w 230"/>
                <a:gd name="T3" fmla="*/ 0 h 194"/>
                <a:gd name="T4" fmla="*/ 5 w 230"/>
                <a:gd name="T5" fmla="*/ 32 h 194"/>
                <a:gd name="T6" fmla="*/ 6 w 230"/>
                <a:gd name="T7" fmla="*/ 34 h 194"/>
                <a:gd name="T8" fmla="*/ 12 w 230"/>
                <a:gd name="T9" fmla="*/ 39 h 194"/>
                <a:gd name="T10" fmla="*/ 19 w 230"/>
                <a:gd name="T11" fmla="*/ 46 h 194"/>
                <a:gd name="T12" fmla="*/ 29 w 230"/>
                <a:gd name="T13" fmla="*/ 57 h 194"/>
                <a:gd name="T14" fmla="*/ 41 w 230"/>
                <a:gd name="T15" fmla="*/ 69 h 194"/>
                <a:gd name="T16" fmla="*/ 55 w 230"/>
                <a:gd name="T17" fmla="*/ 82 h 194"/>
                <a:gd name="T18" fmla="*/ 72 w 230"/>
                <a:gd name="T19" fmla="*/ 96 h 194"/>
                <a:gd name="T20" fmla="*/ 88 w 230"/>
                <a:gd name="T21" fmla="*/ 111 h 194"/>
                <a:gd name="T22" fmla="*/ 106 w 230"/>
                <a:gd name="T23" fmla="*/ 125 h 194"/>
                <a:gd name="T24" fmla="*/ 124 w 230"/>
                <a:gd name="T25" fmla="*/ 140 h 194"/>
                <a:gd name="T26" fmla="*/ 143 w 230"/>
                <a:gd name="T27" fmla="*/ 153 h 194"/>
                <a:gd name="T28" fmla="*/ 162 w 230"/>
                <a:gd name="T29" fmla="*/ 166 h 194"/>
                <a:gd name="T30" fmla="*/ 179 w 230"/>
                <a:gd name="T31" fmla="*/ 176 h 194"/>
                <a:gd name="T32" fmla="*/ 197 w 230"/>
                <a:gd name="T33" fmla="*/ 185 h 194"/>
                <a:gd name="T34" fmla="*/ 213 w 230"/>
                <a:gd name="T35" fmla="*/ 191 h 194"/>
                <a:gd name="T36" fmla="*/ 229 w 230"/>
                <a:gd name="T37" fmla="*/ 194 h 194"/>
                <a:gd name="T38" fmla="*/ 230 w 230"/>
                <a:gd name="T39" fmla="*/ 147 h 194"/>
                <a:gd name="T40" fmla="*/ 230 w 230"/>
                <a:gd name="T41" fmla="*/ 82 h 194"/>
                <a:gd name="T42" fmla="*/ 229 w 230"/>
                <a:gd name="T43" fmla="*/ 24 h 194"/>
                <a:gd name="T44" fmla="*/ 229 w 230"/>
                <a:gd name="T4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30" h="194">
                  <a:moveTo>
                    <a:pt x="229" y="0"/>
                  </a:moveTo>
                  <a:lnTo>
                    <a:pt x="0" y="0"/>
                  </a:lnTo>
                  <a:lnTo>
                    <a:pt x="5" y="32"/>
                  </a:lnTo>
                  <a:lnTo>
                    <a:pt x="6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9" y="57"/>
                  </a:lnTo>
                  <a:lnTo>
                    <a:pt x="41" y="69"/>
                  </a:lnTo>
                  <a:lnTo>
                    <a:pt x="55" y="82"/>
                  </a:lnTo>
                  <a:lnTo>
                    <a:pt x="72" y="96"/>
                  </a:lnTo>
                  <a:lnTo>
                    <a:pt x="88" y="111"/>
                  </a:lnTo>
                  <a:lnTo>
                    <a:pt x="106" y="125"/>
                  </a:lnTo>
                  <a:lnTo>
                    <a:pt x="124" y="140"/>
                  </a:lnTo>
                  <a:lnTo>
                    <a:pt x="143" y="153"/>
                  </a:lnTo>
                  <a:lnTo>
                    <a:pt x="162" y="166"/>
                  </a:lnTo>
                  <a:lnTo>
                    <a:pt x="179" y="176"/>
                  </a:lnTo>
                  <a:lnTo>
                    <a:pt x="197" y="185"/>
                  </a:lnTo>
                  <a:lnTo>
                    <a:pt x="213" y="191"/>
                  </a:lnTo>
                  <a:lnTo>
                    <a:pt x="229" y="194"/>
                  </a:lnTo>
                  <a:lnTo>
                    <a:pt x="230" y="147"/>
                  </a:lnTo>
                  <a:lnTo>
                    <a:pt x="230" y="82"/>
                  </a:lnTo>
                  <a:lnTo>
                    <a:pt x="229" y="24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1100" dirty="0"/>
            </a:p>
          </p:txBody>
        </p:sp>
        <p:sp>
          <p:nvSpPr>
            <p:cNvPr id="180" name="Freeform 95"/>
            <p:cNvSpPr>
              <a:spLocks/>
            </p:cNvSpPr>
            <p:nvPr>
              <p:custDataLst>
                <p:tags r:id="rId90"/>
              </p:custDataLst>
            </p:nvPr>
          </p:nvSpPr>
          <p:spPr bwMode="gray">
            <a:xfrm>
              <a:off x="6785677" y="1701251"/>
              <a:ext cx="165680" cy="413425"/>
            </a:xfrm>
            <a:custGeom>
              <a:avLst/>
              <a:gdLst>
                <a:gd name="T0" fmla="*/ 58 w 460"/>
                <a:gd name="T1" fmla="*/ 0 h 1149"/>
                <a:gd name="T2" fmla="*/ 403 w 460"/>
                <a:gd name="T3" fmla="*/ 0 h 1149"/>
                <a:gd name="T4" fmla="*/ 414 w 460"/>
                <a:gd name="T5" fmla="*/ 1 h 1149"/>
                <a:gd name="T6" fmla="*/ 425 w 460"/>
                <a:gd name="T7" fmla="*/ 5 h 1149"/>
                <a:gd name="T8" fmla="*/ 434 w 460"/>
                <a:gd name="T9" fmla="*/ 9 h 1149"/>
                <a:gd name="T10" fmla="*/ 444 w 460"/>
                <a:gd name="T11" fmla="*/ 16 h 1149"/>
                <a:gd name="T12" fmla="*/ 451 w 460"/>
                <a:gd name="T13" fmla="*/ 26 h 1149"/>
                <a:gd name="T14" fmla="*/ 455 w 460"/>
                <a:gd name="T15" fmla="*/ 35 h 1149"/>
                <a:gd name="T16" fmla="*/ 459 w 460"/>
                <a:gd name="T17" fmla="*/ 46 h 1149"/>
                <a:gd name="T18" fmla="*/ 460 w 460"/>
                <a:gd name="T19" fmla="*/ 57 h 1149"/>
                <a:gd name="T20" fmla="*/ 460 w 460"/>
                <a:gd name="T21" fmla="*/ 1092 h 1149"/>
                <a:gd name="T22" fmla="*/ 459 w 460"/>
                <a:gd name="T23" fmla="*/ 1103 h 1149"/>
                <a:gd name="T24" fmla="*/ 455 w 460"/>
                <a:gd name="T25" fmla="*/ 1114 h 1149"/>
                <a:gd name="T26" fmla="*/ 451 w 460"/>
                <a:gd name="T27" fmla="*/ 1123 h 1149"/>
                <a:gd name="T28" fmla="*/ 444 w 460"/>
                <a:gd name="T29" fmla="*/ 1133 h 1149"/>
                <a:gd name="T30" fmla="*/ 434 w 460"/>
                <a:gd name="T31" fmla="*/ 1140 h 1149"/>
                <a:gd name="T32" fmla="*/ 425 w 460"/>
                <a:gd name="T33" fmla="*/ 1144 h 1149"/>
                <a:gd name="T34" fmla="*/ 414 w 460"/>
                <a:gd name="T35" fmla="*/ 1148 h 1149"/>
                <a:gd name="T36" fmla="*/ 403 w 460"/>
                <a:gd name="T37" fmla="*/ 1149 h 1149"/>
                <a:gd name="T38" fmla="*/ 58 w 460"/>
                <a:gd name="T39" fmla="*/ 1149 h 1149"/>
                <a:gd name="T40" fmla="*/ 46 w 460"/>
                <a:gd name="T41" fmla="*/ 1148 h 1149"/>
                <a:gd name="T42" fmla="*/ 36 w 460"/>
                <a:gd name="T43" fmla="*/ 1144 h 1149"/>
                <a:gd name="T44" fmla="*/ 26 w 460"/>
                <a:gd name="T45" fmla="*/ 1140 h 1149"/>
                <a:gd name="T46" fmla="*/ 17 w 460"/>
                <a:gd name="T47" fmla="*/ 1133 h 1149"/>
                <a:gd name="T48" fmla="*/ 10 w 460"/>
                <a:gd name="T49" fmla="*/ 1123 h 1149"/>
                <a:gd name="T50" fmla="*/ 5 w 460"/>
                <a:gd name="T51" fmla="*/ 1114 h 1149"/>
                <a:gd name="T52" fmla="*/ 2 w 460"/>
                <a:gd name="T53" fmla="*/ 1103 h 1149"/>
                <a:gd name="T54" fmla="*/ 0 w 460"/>
                <a:gd name="T55" fmla="*/ 1092 h 1149"/>
                <a:gd name="T56" fmla="*/ 0 w 460"/>
                <a:gd name="T57" fmla="*/ 57 h 1149"/>
                <a:gd name="T58" fmla="*/ 2 w 460"/>
                <a:gd name="T59" fmla="*/ 46 h 1149"/>
                <a:gd name="T60" fmla="*/ 5 w 460"/>
                <a:gd name="T61" fmla="*/ 35 h 1149"/>
                <a:gd name="T62" fmla="*/ 10 w 460"/>
                <a:gd name="T63" fmla="*/ 26 h 1149"/>
                <a:gd name="T64" fmla="*/ 17 w 460"/>
                <a:gd name="T65" fmla="*/ 16 h 1149"/>
                <a:gd name="T66" fmla="*/ 26 w 460"/>
                <a:gd name="T67" fmla="*/ 9 h 1149"/>
                <a:gd name="T68" fmla="*/ 36 w 460"/>
                <a:gd name="T69" fmla="*/ 5 h 1149"/>
                <a:gd name="T70" fmla="*/ 46 w 460"/>
                <a:gd name="T71" fmla="*/ 1 h 1149"/>
                <a:gd name="T72" fmla="*/ 58 w 460"/>
                <a:gd name="T73" fmla="*/ 0 h 1149"/>
                <a:gd name="T74" fmla="*/ 58 w 460"/>
                <a:gd name="T75" fmla="*/ 0 h 1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60" h="1149">
                  <a:moveTo>
                    <a:pt x="58" y="0"/>
                  </a:moveTo>
                  <a:lnTo>
                    <a:pt x="403" y="0"/>
                  </a:lnTo>
                  <a:lnTo>
                    <a:pt x="414" y="1"/>
                  </a:lnTo>
                  <a:lnTo>
                    <a:pt x="425" y="5"/>
                  </a:lnTo>
                  <a:lnTo>
                    <a:pt x="434" y="9"/>
                  </a:lnTo>
                  <a:lnTo>
                    <a:pt x="444" y="16"/>
                  </a:lnTo>
                  <a:lnTo>
                    <a:pt x="451" y="26"/>
                  </a:lnTo>
                  <a:lnTo>
                    <a:pt x="455" y="35"/>
                  </a:lnTo>
                  <a:lnTo>
                    <a:pt x="459" y="46"/>
                  </a:lnTo>
                  <a:lnTo>
                    <a:pt x="460" y="57"/>
                  </a:lnTo>
                  <a:lnTo>
                    <a:pt x="460" y="1092"/>
                  </a:lnTo>
                  <a:lnTo>
                    <a:pt x="459" y="1103"/>
                  </a:lnTo>
                  <a:lnTo>
                    <a:pt x="455" y="1114"/>
                  </a:lnTo>
                  <a:lnTo>
                    <a:pt x="451" y="1123"/>
                  </a:lnTo>
                  <a:lnTo>
                    <a:pt x="444" y="1133"/>
                  </a:lnTo>
                  <a:lnTo>
                    <a:pt x="434" y="1140"/>
                  </a:lnTo>
                  <a:lnTo>
                    <a:pt x="425" y="1144"/>
                  </a:lnTo>
                  <a:lnTo>
                    <a:pt x="414" y="1148"/>
                  </a:lnTo>
                  <a:lnTo>
                    <a:pt x="403" y="1149"/>
                  </a:lnTo>
                  <a:lnTo>
                    <a:pt x="58" y="1149"/>
                  </a:lnTo>
                  <a:lnTo>
                    <a:pt x="46" y="1148"/>
                  </a:lnTo>
                  <a:lnTo>
                    <a:pt x="36" y="1144"/>
                  </a:lnTo>
                  <a:lnTo>
                    <a:pt x="26" y="1140"/>
                  </a:lnTo>
                  <a:lnTo>
                    <a:pt x="17" y="1133"/>
                  </a:lnTo>
                  <a:lnTo>
                    <a:pt x="10" y="1123"/>
                  </a:lnTo>
                  <a:lnTo>
                    <a:pt x="5" y="1114"/>
                  </a:lnTo>
                  <a:lnTo>
                    <a:pt x="2" y="1103"/>
                  </a:lnTo>
                  <a:lnTo>
                    <a:pt x="0" y="1092"/>
                  </a:lnTo>
                  <a:lnTo>
                    <a:pt x="0" y="57"/>
                  </a:lnTo>
                  <a:lnTo>
                    <a:pt x="2" y="46"/>
                  </a:lnTo>
                  <a:lnTo>
                    <a:pt x="5" y="35"/>
                  </a:lnTo>
                  <a:lnTo>
                    <a:pt x="10" y="26"/>
                  </a:lnTo>
                  <a:lnTo>
                    <a:pt x="17" y="16"/>
                  </a:lnTo>
                  <a:lnTo>
                    <a:pt x="26" y="9"/>
                  </a:lnTo>
                  <a:lnTo>
                    <a:pt x="36" y="5"/>
                  </a:lnTo>
                  <a:lnTo>
                    <a:pt x="46" y="1"/>
                  </a:lnTo>
                  <a:lnTo>
                    <a:pt x="58" y="0"/>
                  </a:lnTo>
                  <a:lnTo>
                    <a:pt x="58" y="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1100" dirty="0"/>
            </a:p>
          </p:txBody>
        </p:sp>
        <p:sp>
          <p:nvSpPr>
            <p:cNvPr id="181" name="Freeform 98"/>
            <p:cNvSpPr>
              <a:spLocks/>
            </p:cNvSpPr>
            <p:nvPr>
              <p:custDataLst>
                <p:tags r:id="rId91"/>
              </p:custDataLst>
            </p:nvPr>
          </p:nvSpPr>
          <p:spPr bwMode="gray">
            <a:xfrm>
              <a:off x="6819246" y="1728237"/>
              <a:ext cx="97459" cy="97150"/>
            </a:xfrm>
            <a:custGeom>
              <a:avLst/>
              <a:gdLst>
                <a:gd name="T0" fmla="*/ 0 w 270"/>
                <a:gd name="T1" fmla="*/ 135 h 270"/>
                <a:gd name="T2" fmla="*/ 3 w 270"/>
                <a:gd name="T3" fmla="*/ 108 h 270"/>
                <a:gd name="T4" fmla="*/ 11 w 270"/>
                <a:gd name="T5" fmla="*/ 82 h 270"/>
                <a:gd name="T6" fmla="*/ 24 w 270"/>
                <a:gd name="T7" fmla="*/ 60 h 270"/>
                <a:gd name="T8" fmla="*/ 40 w 270"/>
                <a:gd name="T9" fmla="*/ 40 h 270"/>
                <a:gd name="T10" fmla="*/ 59 w 270"/>
                <a:gd name="T11" fmla="*/ 24 h 270"/>
                <a:gd name="T12" fmla="*/ 82 w 270"/>
                <a:gd name="T13" fmla="*/ 11 h 270"/>
                <a:gd name="T14" fmla="*/ 108 w 270"/>
                <a:gd name="T15" fmla="*/ 2 h 270"/>
                <a:gd name="T16" fmla="*/ 135 w 270"/>
                <a:gd name="T17" fmla="*/ 0 h 270"/>
                <a:gd name="T18" fmla="*/ 162 w 270"/>
                <a:gd name="T19" fmla="*/ 2 h 270"/>
                <a:gd name="T20" fmla="*/ 188 w 270"/>
                <a:gd name="T21" fmla="*/ 11 h 270"/>
                <a:gd name="T22" fmla="*/ 211 w 270"/>
                <a:gd name="T23" fmla="*/ 24 h 270"/>
                <a:gd name="T24" fmla="*/ 231 w 270"/>
                <a:gd name="T25" fmla="*/ 40 h 270"/>
                <a:gd name="T26" fmla="*/ 247 w 270"/>
                <a:gd name="T27" fmla="*/ 60 h 270"/>
                <a:gd name="T28" fmla="*/ 259 w 270"/>
                <a:gd name="T29" fmla="*/ 82 h 270"/>
                <a:gd name="T30" fmla="*/ 268 w 270"/>
                <a:gd name="T31" fmla="*/ 108 h 270"/>
                <a:gd name="T32" fmla="*/ 270 w 270"/>
                <a:gd name="T33" fmla="*/ 135 h 270"/>
                <a:gd name="T34" fmla="*/ 268 w 270"/>
                <a:gd name="T35" fmla="*/ 162 h 270"/>
                <a:gd name="T36" fmla="*/ 259 w 270"/>
                <a:gd name="T37" fmla="*/ 188 h 270"/>
                <a:gd name="T38" fmla="*/ 247 w 270"/>
                <a:gd name="T39" fmla="*/ 211 h 270"/>
                <a:gd name="T40" fmla="*/ 231 w 270"/>
                <a:gd name="T41" fmla="*/ 230 h 270"/>
                <a:gd name="T42" fmla="*/ 211 w 270"/>
                <a:gd name="T43" fmla="*/ 246 h 270"/>
                <a:gd name="T44" fmla="*/ 188 w 270"/>
                <a:gd name="T45" fmla="*/ 259 h 270"/>
                <a:gd name="T46" fmla="*/ 162 w 270"/>
                <a:gd name="T47" fmla="*/ 267 h 270"/>
                <a:gd name="T48" fmla="*/ 135 w 270"/>
                <a:gd name="T49" fmla="*/ 270 h 270"/>
                <a:gd name="T50" fmla="*/ 108 w 270"/>
                <a:gd name="T51" fmla="*/ 267 h 270"/>
                <a:gd name="T52" fmla="*/ 82 w 270"/>
                <a:gd name="T53" fmla="*/ 259 h 270"/>
                <a:gd name="T54" fmla="*/ 59 w 270"/>
                <a:gd name="T55" fmla="*/ 246 h 270"/>
                <a:gd name="T56" fmla="*/ 40 w 270"/>
                <a:gd name="T57" fmla="*/ 230 h 270"/>
                <a:gd name="T58" fmla="*/ 24 w 270"/>
                <a:gd name="T59" fmla="*/ 211 h 270"/>
                <a:gd name="T60" fmla="*/ 11 w 270"/>
                <a:gd name="T61" fmla="*/ 188 h 270"/>
                <a:gd name="T62" fmla="*/ 3 w 270"/>
                <a:gd name="T63" fmla="*/ 162 h 270"/>
                <a:gd name="T64" fmla="*/ 0 w 270"/>
                <a:gd name="T65" fmla="*/ 135 h 2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0" h="270">
                  <a:moveTo>
                    <a:pt x="0" y="135"/>
                  </a:moveTo>
                  <a:lnTo>
                    <a:pt x="3" y="108"/>
                  </a:lnTo>
                  <a:lnTo>
                    <a:pt x="11" y="82"/>
                  </a:lnTo>
                  <a:lnTo>
                    <a:pt x="24" y="60"/>
                  </a:lnTo>
                  <a:lnTo>
                    <a:pt x="40" y="40"/>
                  </a:lnTo>
                  <a:lnTo>
                    <a:pt x="59" y="24"/>
                  </a:lnTo>
                  <a:lnTo>
                    <a:pt x="82" y="11"/>
                  </a:lnTo>
                  <a:lnTo>
                    <a:pt x="108" y="2"/>
                  </a:lnTo>
                  <a:lnTo>
                    <a:pt x="135" y="0"/>
                  </a:lnTo>
                  <a:lnTo>
                    <a:pt x="162" y="2"/>
                  </a:lnTo>
                  <a:lnTo>
                    <a:pt x="188" y="11"/>
                  </a:lnTo>
                  <a:lnTo>
                    <a:pt x="211" y="24"/>
                  </a:lnTo>
                  <a:lnTo>
                    <a:pt x="231" y="40"/>
                  </a:lnTo>
                  <a:lnTo>
                    <a:pt x="247" y="60"/>
                  </a:lnTo>
                  <a:lnTo>
                    <a:pt x="259" y="82"/>
                  </a:lnTo>
                  <a:lnTo>
                    <a:pt x="268" y="108"/>
                  </a:lnTo>
                  <a:lnTo>
                    <a:pt x="270" y="135"/>
                  </a:lnTo>
                  <a:lnTo>
                    <a:pt x="268" y="162"/>
                  </a:lnTo>
                  <a:lnTo>
                    <a:pt x="259" y="188"/>
                  </a:lnTo>
                  <a:lnTo>
                    <a:pt x="247" y="211"/>
                  </a:lnTo>
                  <a:lnTo>
                    <a:pt x="231" y="230"/>
                  </a:lnTo>
                  <a:lnTo>
                    <a:pt x="211" y="246"/>
                  </a:lnTo>
                  <a:lnTo>
                    <a:pt x="188" y="259"/>
                  </a:lnTo>
                  <a:lnTo>
                    <a:pt x="162" y="267"/>
                  </a:lnTo>
                  <a:lnTo>
                    <a:pt x="135" y="270"/>
                  </a:lnTo>
                  <a:lnTo>
                    <a:pt x="108" y="267"/>
                  </a:lnTo>
                  <a:lnTo>
                    <a:pt x="82" y="259"/>
                  </a:lnTo>
                  <a:lnTo>
                    <a:pt x="59" y="246"/>
                  </a:lnTo>
                  <a:lnTo>
                    <a:pt x="40" y="230"/>
                  </a:lnTo>
                  <a:lnTo>
                    <a:pt x="24" y="211"/>
                  </a:lnTo>
                  <a:lnTo>
                    <a:pt x="11" y="188"/>
                  </a:lnTo>
                  <a:lnTo>
                    <a:pt x="3" y="162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1100" dirty="0"/>
            </a:p>
          </p:txBody>
        </p:sp>
        <p:sp>
          <p:nvSpPr>
            <p:cNvPr id="182" name="Freeform 103"/>
            <p:cNvSpPr>
              <a:spLocks/>
            </p:cNvSpPr>
            <p:nvPr>
              <p:custDataLst>
                <p:tags r:id="rId92"/>
              </p:custDataLst>
            </p:nvPr>
          </p:nvSpPr>
          <p:spPr bwMode="gray">
            <a:xfrm>
              <a:off x="6819246" y="1856689"/>
              <a:ext cx="97459" cy="98229"/>
            </a:xfrm>
            <a:custGeom>
              <a:avLst/>
              <a:gdLst>
                <a:gd name="T0" fmla="*/ 0 w 270"/>
                <a:gd name="T1" fmla="*/ 135 h 271"/>
                <a:gd name="T2" fmla="*/ 3 w 270"/>
                <a:gd name="T3" fmla="*/ 108 h 271"/>
                <a:gd name="T4" fmla="*/ 11 w 270"/>
                <a:gd name="T5" fmla="*/ 82 h 271"/>
                <a:gd name="T6" fmla="*/ 24 w 270"/>
                <a:gd name="T7" fmla="*/ 60 h 271"/>
                <a:gd name="T8" fmla="*/ 40 w 270"/>
                <a:gd name="T9" fmla="*/ 40 h 271"/>
                <a:gd name="T10" fmla="*/ 59 w 270"/>
                <a:gd name="T11" fmla="*/ 24 h 271"/>
                <a:gd name="T12" fmla="*/ 82 w 270"/>
                <a:gd name="T13" fmla="*/ 11 h 271"/>
                <a:gd name="T14" fmla="*/ 108 w 270"/>
                <a:gd name="T15" fmla="*/ 3 h 271"/>
                <a:gd name="T16" fmla="*/ 135 w 270"/>
                <a:gd name="T17" fmla="*/ 0 h 271"/>
                <a:gd name="T18" fmla="*/ 162 w 270"/>
                <a:gd name="T19" fmla="*/ 3 h 271"/>
                <a:gd name="T20" fmla="*/ 188 w 270"/>
                <a:gd name="T21" fmla="*/ 11 h 271"/>
                <a:gd name="T22" fmla="*/ 211 w 270"/>
                <a:gd name="T23" fmla="*/ 24 h 271"/>
                <a:gd name="T24" fmla="*/ 231 w 270"/>
                <a:gd name="T25" fmla="*/ 40 h 271"/>
                <a:gd name="T26" fmla="*/ 247 w 270"/>
                <a:gd name="T27" fmla="*/ 60 h 271"/>
                <a:gd name="T28" fmla="*/ 259 w 270"/>
                <a:gd name="T29" fmla="*/ 82 h 271"/>
                <a:gd name="T30" fmla="*/ 268 w 270"/>
                <a:gd name="T31" fmla="*/ 108 h 271"/>
                <a:gd name="T32" fmla="*/ 270 w 270"/>
                <a:gd name="T33" fmla="*/ 135 h 271"/>
                <a:gd name="T34" fmla="*/ 268 w 270"/>
                <a:gd name="T35" fmla="*/ 162 h 271"/>
                <a:gd name="T36" fmla="*/ 259 w 270"/>
                <a:gd name="T37" fmla="*/ 188 h 271"/>
                <a:gd name="T38" fmla="*/ 247 w 270"/>
                <a:gd name="T39" fmla="*/ 211 h 271"/>
                <a:gd name="T40" fmla="*/ 231 w 270"/>
                <a:gd name="T41" fmla="*/ 231 h 271"/>
                <a:gd name="T42" fmla="*/ 211 w 270"/>
                <a:gd name="T43" fmla="*/ 247 h 271"/>
                <a:gd name="T44" fmla="*/ 188 w 270"/>
                <a:gd name="T45" fmla="*/ 260 h 271"/>
                <a:gd name="T46" fmla="*/ 162 w 270"/>
                <a:gd name="T47" fmla="*/ 269 h 271"/>
                <a:gd name="T48" fmla="*/ 135 w 270"/>
                <a:gd name="T49" fmla="*/ 271 h 271"/>
                <a:gd name="T50" fmla="*/ 108 w 270"/>
                <a:gd name="T51" fmla="*/ 269 h 271"/>
                <a:gd name="T52" fmla="*/ 82 w 270"/>
                <a:gd name="T53" fmla="*/ 260 h 271"/>
                <a:gd name="T54" fmla="*/ 59 w 270"/>
                <a:gd name="T55" fmla="*/ 247 h 271"/>
                <a:gd name="T56" fmla="*/ 40 w 270"/>
                <a:gd name="T57" fmla="*/ 231 h 271"/>
                <a:gd name="T58" fmla="*/ 24 w 270"/>
                <a:gd name="T59" fmla="*/ 211 h 271"/>
                <a:gd name="T60" fmla="*/ 11 w 270"/>
                <a:gd name="T61" fmla="*/ 188 h 271"/>
                <a:gd name="T62" fmla="*/ 3 w 270"/>
                <a:gd name="T63" fmla="*/ 162 h 271"/>
                <a:gd name="T64" fmla="*/ 0 w 270"/>
                <a:gd name="T65" fmla="*/ 135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0" h="271">
                  <a:moveTo>
                    <a:pt x="0" y="135"/>
                  </a:moveTo>
                  <a:lnTo>
                    <a:pt x="3" y="108"/>
                  </a:lnTo>
                  <a:lnTo>
                    <a:pt x="11" y="82"/>
                  </a:lnTo>
                  <a:lnTo>
                    <a:pt x="24" y="60"/>
                  </a:lnTo>
                  <a:lnTo>
                    <a:pt x="40" y="40"/>
                  </a:lnTo>
                  <a:lnTo>
                    <a:pt x="59" y="24"/>
                  </a:lnTo>
                  <a:lnTo>
                    <a:pt x="82" y="11"/>
                  </a:lnTo>
                  <a:lnTo>
                    <a:pt x="108" y="3"/>
                  </a:lnTo>
                  <a:lnTo>
                    <a:pt x="135" y="0"/>
                  </a:lnTo>
                  <a:lnTo>
                    <a:pt x="162" y="3"/>
                  </a:lnTo>
                  <a:lnTo>
                    <a:pt x="188" y="11"/>
                  </a:lnTo>
                  <a:lnTo>
                    <a:pt x="211" y="24"/>
                  </a:lnTo>
                  <a:lnTo>
                    <a:pt x="231" y="40"/>
                  </a:lnTo>
                  <a:lnTo>
                    <a:pt x="247" y="60"/>
                  </a:lnTo>
                  <a:lnTo>
                    <a:pt x="259" y="82"/>
                  </a:lnTo>
                  <a:lnTo>
                    <a:pt x="268" y="108"/>
                  </a:lnTo>
                  <a:lnTo>
                    <a:pt x="270" y="135"/>
                  </a:lnTo>
                  <a:lnTo>
                    <a:pt x="268" y="162"/>
                  </a:lnTo>
                  <a:lnTo>
                    <a:pt x="259" y="188"/>
                  </a:lnTo>
                  <a:lnTo>
                    <a:pt x="247" y="211"/>
                  </a:lnTo>
                  <a:lnTo>
                    <a:pt x="231" y="231"/>
                  </a:lnTo>
                  <a:lnTo>
                    <a:pt x="211" y="247"/>
                  </a:lnTo>
                  <a:lnTo>
                    <a:pt x="188" y="260"/>
                  </a:lnTo>
                  <a:lnTo>
                    <a:pt x="162" y="269"/>
                  </a:lnTo>
                  <a:lnTo>
                    <a:pt x="135" y="271"/>
                  </a:lnTo>
                  <a:lnTo>
                    <a:pt x="108" y="269"/>
                  </a:lnTo>
                  <a:lnTo>
                    <a:pt x="82" y="260"/>
                  </a:lnTo>
                  <a:lnTo>
                    <a:pt x="59" y="247"/>
                  </a:lnTo>
                  <a:lnTo>
                    <a:pt x="40" y="231"/>
                  </a:lnTo>
                  <a:lnTo>
                    <a:pt x="24" y="211"/>
                  </a:lnTo>
                  <a:lnTo>
                    <a:pt x="11" y="188"/>
                  </a:lnTo>
                  <a:lnTo>
                    <a:pt x="3" y="162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>
              <a:noAutofit/>
            </a:bodyPr>
            <a:lstStyle/>
            <a:p>
              <a:endParaRPr lang="en-US" sz="1100" dirty="0"/>
            </a:p>
          </p:txBody>
        </p:sp>
        <p:sp>
          <p:nvSpPr>
            <p:cNvPr id="183" name="Freeform 108"/>
            <p:cNvSpPr>
              <a:spLocks/>
            </p:cNvSpPr>
            <p:nvPr>
              <p:custDataLst>
                <p:tags r:id="rId93"/>
              </p:custDataLst>
            </p:nvPr>
          </p:nvSpPr>
          <p:spPr bwMode="gray">
            <a:xfrm>
              <a:off x="6819246" y="1990538"/>
              <a:ext cx="97459" cy="97149"/>
            </a:xfrm>
            <a:custGeom>
              <a:avLst/>
              <a:gdLst>
                <a:gd name="T0" fmla="*/ 0 w 270"/>
                <a:gd name="T1" fmla="*/ 134 h 269"/>
                <a:gd name="T2" fmla="*/ 3 w 270"/>
                <a:gd name="T3" fmla="*/ 107 h 269"/>
                <a:gd name="T4" fmla="*/ 11 w 270"/>
                <a:gd name="T5" fmla="*/ 82 h 269"/>
                <a:gd name="T6" fmla="*/ 24 w 270"/>
                <a:gd name="T7" fmla="*/ 58 h 269"/>
                <a:gd name="T8" fmla="*/ 40 w 270"/>
                <a:gd name="T9" fmla="*/ 38 h 269"/>
                <a:gd name="T10" fmla="*/ 59 w 270"/>
                <a:gd name="T11" fmla="*/ 23 h 269"/>
                <a:gd name="T12" fmla="*/ 82 w 270"/>
                <a:gd name="T13" fmla="*/ 10 h 269"/>
                <a:gd name="T14" fmla="*/ 108 w 270"/>
                <a:gd name="T15" fmla="*/ 2 h 269"/>
                <a:gd name="T16" fmla="*/ 135 w 270"/>
                <a:gd name="T17" fmla="*/ 0 h 269"/>
                <a:gd name="T18" fmla="*/ 162 w 270"/>
                <a:gd name="T19" fmla="*/ 2 h 269"/>
                <a:gd name="T20" fmla="*/ 188 w 270"/>
                <a:gd name="T21" fmla="*/ 10 h 269"/>
                <a:gd name="T22" fmla="*/ 211 w 270"/>
                <a:gd name="T23" fmla="*/ 23 h 269"/>
                <a:gd name="T24" fmla="*/ 231 w 270"/>
                <a:gd name="T25" fmla="*/ 38 h 269"/>
                <a:gd name="T26" fmla="*/ 247 w 270"/>
                <a:gd name="T27" fmla="*/ 58 h 269"/>
                <a:gd name="T28" fmla="*/ 259 w 270"/>
                <a:gd name="T29" fmla="*/ 82 h 269"/>
                <a:gd name="T30" fmla="*/ 268 w 270"/>
                <a:gd name="T31" fmla="*/ 107 h 269"/>
                <a:gd name="T32" fmla="*/ 270 w 270"/>
                <a:gd name="T33" fmla="*/ 134 h 269"/>
                <a:gd name="T34" fmla="*/ 268 w 270"/>
                <a:gd name="T35" fmla="*/ 161 h 269"/>
                <a:gd name="T36" fmla="*/ 259 w 270"/>
                <a:gd name="T37" fmla="*/ 187 h 269"/>
                <a:gd name="T38" fmla="*/ 247 w 270"/>
                <a:gd name="T39" fmla="*/ 210 h 269"/>
                <a:gd name="T40" fmla="*/ 231 w 270"/>
                <a:gd name="T41" fmla="*/ 229 h 269"/>
                <a:gd name="T42" fmla="*/ 211 w 270"/>
                <a:gd name="T43" fmla="*/ 246 h 269"/>
                <a:gd name="T44" fmla="*/ 188 w 270"/>
                <a:gd name="T45" fmla="*/ 258 h 269"/>
                <a:gd name="T46" fmla="*/ 162 w 270"/>
                <a:gd name="T47" fmla="*/ 267 h 269"/>
                <a:gd name="T48" fmla="*/ 135 w 270"/>
                <a:gd name="T49" fmla="*/ 269 h 269"/>
                <a:gd name="T50" fmla="*/ 108 w 270"/>
                <a:gd name="T51" fmla="*/ 267 h 269"/>
                <a:gd name="T52" fmla="*/ 82 w 270"/>
                <a:gd name="T53" fmla="*/ 258 h 269"/>
                <a:gd name="T54" fmla="*/ 59 w 270"/>
                <a:gd name="T55" fmla="*/ 246 h 269"/>
                <a:gd name="T56" fmla="*/ 40 w 270"/>
                <a:gd name="T57" fmla="*/ 229 h 269"/>
                <a:gd name="T58" fmla="*/ 24 w 270"/>
                <a:gd name="T59" fmla="*/ 210 h 269"/>
                <a:gd name="T60" fmla="*/ 11 w 270"/>
                <a:gd name="T61" fmla="*/ 187 h 269"/>
                <a:gd name="T62" fmla="*/ 3 w 270"/>
                <a:gd name="T63" fmla="*/ 161 h 269"/>
                <a:gd name="T64" fmla="*/ 0 w 270"/>
                <a:gd name="T65" fmla="*/ 134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70" h="269">
                  <a:moveTo>
                    <a:pt x="0" y="134"/>
                  </a:moveTo>
                  <a:lnTo>
                    <a:pt x="3" y="107"/>
                  </a:lnTo>
                  <a:lnTo>
                    <a:pt x="11" y="82"/>
                  </a:lnTo>
                  <a:lnTo>
                    <a:pt x="24" y="58"/>
                  </a:lnTo>
                  <a:lnTo>
                    <a:pt x="40" y="38"/>
                  </a:lnTo>
                  <a:lnTo>
                    <a:pt x="59" y="23"/>
                  </a:lnTo>
                  <a:lnTo>
                    <a:pt x="82" y="10"/>
                  </a:lnTo>
                  <a:lnTo>
                    <a:pt x="108" y="2"/>
                  </a:lnTo>
                  <a:lnTo>
                    <a:pt x="135" y="0"/>
                  </a:lnTo>
                  <a:lnTo>
                    <a:pt x="162" y="2"/>
                  </a:lnTo>
                  <a:lnTo>
                    <a:pt x="188" y="10"/>
                  </a:lnTo>
                  <a:lnTo>
                    <a:pt x="211" y="23"/>
                  </a:lnTo>
                  <a:lnTo>
                    <a:pt x="231" y="38"/>
                  </a:lnTo>
                  <a:lnTo>
                    <a:pt x="247" y="58"/>
                  </a:lnTo>
                  <a:lnTo>
                    <a:pt x="259" y="82"/>
                  </a:lnTo>
                  <a:lnTo>
                    <a:pt x="268" y="107"/>
                  </a:lnTo>
                  <a:lnTo>
                    <a:pt x="270" y="134"/>
                  </a:lnTo>
                  <a:lnTo>
                    <a:pt x="268" y="161"/>
                  </a:lnTo>
                  <a:lnTo>
                    <a:pt x="259" y="187"/>
                  </a:lnTo>
                  <a:lnTo>
                    <a:pt x="247" y="210"/>
                  </a:lnTo>
                  <a:lnTo>
                    <a:pt x="231" y="229"/>
                  </a:lnTo>
                  <a:lnTo>
                    <a:pt x="211" y="246"/>
                  </a:lnTo>
                  <a:lnTo>
                    <a:pt x="188" y="258"/>
                  </a:lnTo>
                  <a:lnTo>
                    <a:pt x="162" y="267"/>
                  </a:lnTo>
                  <a:lnTo>
                    <a:pt x="135" y="269"/>
                  </a:lnTo>
                  <a:lnTo>
                    <a:pt x="108" y="267"/>
                  </a:lnTo>
                  <a:lnTo>
                    <a:pt x="82" y="258"/>
                  </a:lnTo>
                  <a:lnTo>
                    <a:pt x="59" y="246"/>
                  </a:lnTo>
                  <a:lnTo>
                    <a:pt x="40" y="229"/>
                  </a:lnTo>
                  <a:lnTo>
                    <a:pt x="24" y="210"/>
                  </a:lnTo>
                  <a:lnTo>
                    <a:pt x="11" y="187"/>
                  </a:lnTo>
                  <a:lnTo>
                    <a:pt x="3" y="161"/>
                  </a:lnTo>
                  <a:lnTo>
                    <a:pt x="0" y="134"/>
                  </a:lnTo>
                  <a:close/>
                </a:path>
              </a:pathLst>
            </a:custGeom>
            <a:solidFill>
              <a:srgbClr val="00B050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100" dirty="0"/>
            </a:p>
          </p:txBody>
        </p:sp>
      </p:grpSp>
      <p:sp>
        <p:nvSpPr>
          <p:cNvPr id="267" name="Rectangle 4"/>
          <p:cNvSpPr txBox="1">
            <a:spLocks/>
          </p:cNvSpPr>
          <p:nvPr/>
        </p:nvSpPr>
        <p:spPr>
          <a:xfrm>
            <a:off x="5543945" y="1782812"/>
            <a:ext cx="900000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 smtClean="0"/>
              <a:t>…</a:t>
            </a:r>
            <a:endParaRPr lang="en-US" sz="1100" dirty="0"/>
          </a:p>
        </p:txBody>
      </p:sp>
      <p:sp>
        <p:nvSpPr>
          <p:cNvPr id="229" name="Freeform 96"/>
          <p:cNvSpPr>
            <a:spLocks/>
          </p:cNvSpPr>
          <p:nvPr>
            <p:custDataLst>
              <p:tags r:id="rId52"/>
            </p:custDataLst>
          </p:nvPr>
        </p:nvSpPr>
        <p:spPr bwMode="gray">
          <a:xfrm flipH="1">
            <a:off x="6831922" y="4341818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30" name="Freeform 96"/>
          <p:cNvSpPr>
            <a:spLocks/>
          </p:cNvSpPr>
          <p:nvPr>
            <p:custDataLst>
              <p:tags r:id="rId53"/>
            </p:custDataLst>
          </p:nvPr>
        </p:nvSpPr>
        <p:spPr bwMode="gray">
          <a:xfrm flipH="1">
            <a:off x="6831923" y="4467058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68" name="Freeform 97"/>
          <p:cNvSpPr>
            <a:spLocks/>
          </p:cNvSpPr>
          <p:nvPr>
            <p:custDataLst>
              <p:tags r:id="rId54"/>
            </p:custDataLst>
          </p:nvPr>
        </p:nvSpPr>
        <p:spPr bwMode="gray">
          <a:xfrm flipH="1">
            <a:off x="6831922" y="4596591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2 h 194"/>
              <a:gd name="T6" fmla="*/ 6 w 230"/>
              <a:gd name="T7" fmla="*/ 34 h 194"/>
              <a:gd name="T8" fmla="*/ 12 w 230"/>
              <a:gd name="T9" fmla="*/ 39 h 194"/>
              <a:gd name="T10" fmla="*/ 19 w 230"/>
              <a:gd name="T11" fmla="*/ 46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0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6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7 h 194"/>
              <a:gd name="T40" fmla="*/ 230 w 230"/>
              <a:gd name="T41" fmla="*/ 82 h 194"/>
              <a:gd name="T42" fmla="*/ 229 w 230"/>
              <a:gd name="T43" fmla="*/ 24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2"/>
                </a:lnTo>
                <a:lnTo>
                  <a:pt x="6" y="34"/>
                </a:lnTo>
                <a:lnTo>
                  <a:pt x="12" y="39"/>
                </a:lnTo>
                <a:lnTo>
                  <a:pt x="19" y="46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0"/>
                </a:lnTo>
                <a:lnTo>
                  <a:pt x="143" y="153"/>
                </a:lnTo>
                <a:lnTo>
                  <a:pt x="162" y="166"/>
                </a:lnTo>
                <a:lnTo>
                  <a:pt x="179" y="176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7"/>
                </a:lnTo>
                <a:lnTo>
                  <a:pt x="230" y="82"/>
                </a:lnTo>
                <a:lnTo>
                  <a:pt x="229" y="24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69" name="Freeform 96"/>
          <p:cNvSpPr>
            <a:spLocks/>
          </p:cNvSpPr>
          <p:nvPr>
            <p:custDataLst>
              <p:tags r:id="rId55"/>
            </p:custDataLst>
          </p:nvPr>
        </p:nvSpPr>
        <p:spPr bwMode="gray">
          <a:xfrm>
            <a:off x="6653093" y="4341818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70" name="Freeform 96"/>
          <p:cNvSpPr>
            <a:spLocks/>
          </p:cNvSpPr>
          <p:nvPr>
            <p:custDataLst>
              <p:tags r:id="rId56"/>
            </p:custDataLst>
          </p:nvPr>
        </p:nvSpPr>
        <p:spPr bwMode="gray">
          <a:xfrm>
            <a:off x="6653093" y="4467058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71" name="Freeform 97"/>
          <p:cNvSpPr>
            <a:spLocks/>
          </p:cNvSpPr>
          <p:nvPr>
            <p:custDataLst>
              <p:tags r:id="rId57"/>
            </p:custDataLst>
          </p:nvPr>
        </p:nvSpPr>
        <p:spPr bwMode="gray">
          <a:xfrm>
            <a:off x="6653093" y="4596591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2 h 194"/>
              <a:gd name="T6" fmla="*/ 6 w 230"/>
              <a:gd name="T7" fmla="*/ 34 h 194"/>
              <a:gd name="T8" fmla="*/ 12 w 230"/>
              <a:gd name="T9" fmla="*/ 39 h 194"/>
              <a:gd name="T10" fmla="*/ 19 w 230"/>
              <a:gd name="T11" fmla="*/ 46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0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6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7 h 194"/>
              <a:gd name="T40" fmla="*/ 230 w 230"/>
              <a:gd name="T41" fmla="*/ 82 h 194"/>
              <a:gd name="T42" fmla="*/ 229 w 230"/>
              <a:gd name="T43" fmla="*/ 24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2"/>
                </a:lnTo>
                <a:lnTo>
                  <a:pt x="6" y="34"/>
                </a:lnTo>
                <a:lnTo>
                  <a:pt x="12" y="39"/>
                </a:lnTo>
                <a:lnTo>
                  <a:pt x="19" y="46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0"/>
                </a:lnTo>
                <a:lnTo>
                  <a:pt x="143" y="153"/>
                </a:lnTo>
                <a:lnTo>
                  <a:pt x="162" y="166"/>
                </a:lnTo>
                <a:lnTo>
                  <a:pt x="179" y="176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7"/>
                </a:lnTo>
                <a:lnTo>
                  <a:pt x="230" y="82"/>
                </a:lnTo>
                <a:lnTo>
                  <a:pt x="229" y="24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72" name="Freeform 95"/>
          <p:cNvSpPr>
            <a:spLocks/>
          </p:cNvSpPr>
          <p:nvPr>
            <p:custDataLst>
              <p:tags r:id="rId58"/>
            </p:custDataLst>
          </p:nvPr>
        </p:nvSpPr>
        <p:spPr bwMode="gray">
          <a:xfrm>
            <a:off x="6706154" y="4311620"/>
            <a:ext cx="165680" cy="413425"/>
          </a:xfrm>
          <a:custGeom>
            <a:avLst/>
            <a:gdLst>
              <a:gd name="T0" fmla="*/ 58 w 460"/>
              <a:gd name="T1" fmla="*/ 0 h 1149"/>
              <a:gd name="T2" fmla="*/ 403 w 460"/>
              <a:gd name="T3" fmla="*/ 0 h 1149"/>
              <a:gd name="T4" fmla="*/ 414 w 460"/>
              <a:gd name="T5" fmla="*/ 1 h 1149"/>
              <a:gd name="T6" fmla="*/ 425 w 460"/>
              <a:gd name="T7" fmla="*/ 5 h 1149"/>
              <a:gd name="T8" fmla="*/ 434 w 460"/>
              <a:gd name="T9" fmla="*/ 9 h 1149"/>
              <a:gd name="T10" fmla="*/ 444 w 460"/>
              <a:gd name="T11" fmla="*/ 16 h 1149"/>
              <a:gd name="T12" fmla="*/ 451 w 460"/>
              <a:gd name="T13" fmla="*/ 26 h 1149"/>
              <a:gd name="T14" fmla="*/ 455 w 460"/>
              <a:gd name="T15" fmla="*/ 35 h 1149"/>
              <a:gd name="T16" fmla="*/ 459 w 460"/>
              <a:gd name="T17" fmla="*/ 46 h 1149"/>
              <a:gd name="T18" fmla="*/ 460 w 460"/>
              <a:gd name="T19" fmla="*/ 57 h 1149"/>
              <a:gd name="T20" fmla="*/ 460 w 460"/>
              <a:gd name="T21" fmla="*/ 1092 h 1149"/>
              <a:gd name="T22" fmla="*/ 459 w 460"/>
              <a:gd name="T23" fmla="*/ 1103 h 1149"/>
              <a:gd name="T24" fmla="*/ 455 w 460"/>
              <a:gd name="T25" fmla="*/ 1114 h 1149"/>
              <a:gd name="T26" fmla="*/ 451 w 460"/>
              <a:gd name="T27" fmla="*/ 1123 h 1149"/>
              <a:gd name="T28" fmla="*/ 444 w 460"/>
              <a:gd name="T29" fmla="*/ 1133 h 1149"/>
              <a:gd name="T30" fmla="*/ 434 w 460"/>
              <a:gd name="T31" fmla="*/ 1140 h 1149"/>
              <a:gd name="T32" fmla="*/ 425 w 460"/>
              <a:gd name="T33" fmla="*/ 1144 h 1149"/>
              <a:gd name="T34" fmla="*/ 414 w 460"/>
              <a:gd name="T35" fmla="*/ 1148 h 1149"/>
              <a:gd name="T36" fmla="*/ 403 w 460"/>
              <a:gd name="T37" fmla="*/ 1149 h 1149"/>
              <a:gd name="T38" fmla="*/ 58 w 460"/>
              <a:gd name="T39" fmla="*/ 1149 h 1149"/>
              <a:gd name="T40" fmla="*/ 46 w 460"/>
              <a:gd name="T41" fmla="*/ 1148 h 1149"/>
              <a:gd name="T42" fmla="*/ 36 w 460"/>
              <a:gd name="T43" fmla="*/ 1144 h 1149"/>
              <a:gd name="T44" fmla="*/ 26 w 460"/>
              <a:gd name="T45" fmla="*/ 1140 h 1149"/>
              <a:gd name="T46" fmla="*/ 17 w 460"/>
              <a:gd name="T47" fmla="*/ 1133 h 1149"/>
              <a:gd name="T48" fmla="*/ 10 w 460"/>
              <a:gd name="T49" fmla="*/ 1123 h 1149"/>
              <a:gd name="T50" fmla="*/ 5 w 460"/>
              <a:gd name="T51" fmla="*/ 1114 h 1149"/>
              <a:gd name="T52" fmla="*/ 2 w 460"/>
              <a:gd name="T53" fmla="*/ 1103 h 1149"/>
              <a:gd name="T54" fmla="*/ 0 w 460"/>
              <a:gd name="T55" fmla="*/ 1092 h 1149"/>
              <a:gd name="T56" fmla="*/ 0 w 460"/>
              <a:gd name="T57" fmla="*/ 57 h 1149"/>
              <a:gd name="T58" fmla="*/ 2 w 460"/>
              <a:gd name="T59" fmla="*/ 46 h 1149"/>
              <a:gd name="T60" fmla="*/ 5 w 460"/>
              <a:gd name="T61" fmla="*/ 35 h 1149"/>
              <a:gd name="T62" fmla="*/ 10 w 460"/>
              <a:gd name="T63" fmla="*/ 26 h 1149"/>
              <a:gd name="T64" fmla="*/ 17 w 460"/>
              <a:gd name="T65" fmla="*/ 16 h 1149"/>
              <a:gd name="T66" fmla="*/ 26 w 460"/>
              <a:gd name="T67" fmla="*/ 9 h 1149"/>
              <a:gd name="T68" fmla="*/ 36 w 460"/>
              <a:gd name="T69" fmla="*/ 5 h 1149"/>
              <a:gd name="T70" fmla="*/ 46 w 460"/>
              <a:gd name="T71" fmla="*/ 1 h 1149"/>
              <a:gd name="T72" fmla="*/ 58 w 460"/>
              <a:gd name="T73" fmla="*/ 0 h 1149"/>
              <a:gd name="T74" fmla="*/ 58 w 460"/>
              <a:gd name="T75" fmla="*/ 0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60" h="1149">
                <a:moveTo>
                  <a:pt x="58" y="0"/>
                </a:moveTo>
                <a:lnTo>
                  <a:pt x="403" y="0"/>
                </a:lnTo>
                <a:lnTo>
                  <a:pt x="414" y="1"/>
                </a:lnTo>
                <a:lnTo>
                  <a:pt x="425" y="5"/>
                </a:lnTo>
                <a:lnTo>
                  <a:pt x="434" y="9"/>
                </a:lnTo>
                <a:lnTo>
                  <a:pt x="444" y="16"/>
                </a:lnTo>
                <a:lnTo>
                  <a:pt x="451" y="26"/>
                </a:lnTo>
                <a:lnTo>
                  <a:pt x="455" y="35"/>
                </a:lnTo>
                <a:lnTo>
                  <a:pt x="459" y="46"/>
                </a:lnTo>
                <a:lnTo>
                  <a:pt x="460" y="57"/>
                </a:lnTo>
                <a:lnTo>
                  <a:pt x="460" y="1092"/>
                </a:lnTo>
                <a:lnTo>
                  <a:pt x="459" y="1103"/>
                </a:lnTo>
                <a:lnTo>
                  <a:pt x="455" y="1114"/>
                </a:lnTo>
                <a:lnTo>
                  <a:pt x="451" y="1123"/>
                </a:lnTo>
                <a:lnTo>
                  <a:pt x="444" y="1133"/>
                </a:lnTo>
                <a:lnTo>
                  <a:pt x="434" y="1140"/>
                </a:lnTo>
                <a:lnTo>
                  <a:pt x="425" y="1144"/>
                </a:lnTo>
                <a:lnTo>
                  <a:pt x="414" y="1148"/>
                </a:lnTo>
                <a:lnTo>
                  <a:pt x="403" y="1149"/>
                </a:lnTo>
                <a:lnTo>
                  <a:pt x="58" y="1149"/>
                </a:lnTo>
                <a:lnTo>
                  <a:pt x="46" y="1148"/>
                </a:lnTo>
                <a:lnTo>
                  <a:pt x="36" y="1144"/>
                </a:lnTo>
                <a:lnTo>
                  <a:pt x="26" y="1140"/>
                </a:lnTo>
                <a:lnTo>
                  <a:pt x="17" y="1133"/>
                </a:lnTo>
                <a:lnTo>
                  <a:pt x="10" y="1123"/>
                </a:lnTo>
                <a:lnTo>
                  <a:pt x="5" y="1114"/>
                </a:lnTo>
                <a:lnTo>
                  <a:pt x="2" y="1103"/>
                </a:lnTo>
                <a:lnTo>
                  <a:pt x="0" y="1092"/>
                </a:lnTo>
                <a:lnTo>
                  <a:pt x="0" y="57"/>
                </a:lnTo>
                <a:lnTo>
                  <a:pt x="2" y="46"/>
                </a:lnTo>
                <a:lnTo>
                  <a:pt x="5" y="35"/>
                </a:lnTo>
                <a:lnTo>
                  <a:pt x="10" y="26"/>
                </a:lnTo>
                <a:lnTo>
                  <a:pt x="17" y="16"/>
                </a:lnTo>
                <a:lnTo>
                  <a:pt x="26" y="9"/>
                </a:lnTo>
                <a:lnTo>
                  <a:pt x="36" y="5"/>
                </a:lnTo>
                <a:lnTo>
                  <a:pt x="46" y="1"/>
                </a:lnTo>
                <a:lnTo>
                  <a:pt x="58" y="0"/>
                </a:lnTo>
                <a:lnTo>
                  <a:pt x="5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73" name="Freeform 98"/>
          <p:cNvSpPr>
            <a:spLocks/>
          </p:cNvSpPr>
          <p:nvPr>
            <p:custDataLst>
              <p:tags r:id="rId59"/>
            </p:custDataLst>
          </p:nvPr>
        </p:nvSpPr>
        <p:spPr bwMode="gray">
          <a:xfrm>
            <a:off x="6739723" y="4338606"/>
            <a:ext cx="97459" cy="97150"/>
          </a:xfrm>
          <a:custGeom>
            <a:avLst/>
            <a:gdLst>
              <a:gd name="T0" fmla="*/ 0 w 270"/>
              <a:gd name="T1" fmla="*/ 135 h 270"/>
              <a:gd name="T2" fmla="*/ 3 w 270"/>
              <a:gd name="T3" fmla="*/ 108 h 270"/>
              <a:gd name="T4" fmla="*/ 11 w 270"/>
              <a:gd name="T5" fmla="*/ 82 h 270"/>
              <a:gd name="T6" fmla="*/ 24 w 270"/>
              <a:gd name="T7" fmla="*/ 60 h 270"/>
              <a:gd name="T8" fmla="*/ 40 w 270"/>
              <a:gd name="T9" fmla="*/ 40 h 270"/>
              <a:gd name="T10" fmla="*/ 59 w 270"/>
              <a:gd name="T11" fmla="*/ 24 h 270"/>
              <a:gd name="T12" fmla="*/ 82 w 270"/>
              <a:gd name="T13" fmla="*/ 11 h 270"/>
              <a:gd name="T14" fmla="*/ 108 w 270"/>
              <a:gd name="T15" fmla="*/ 2 h 270"/>
              <a:gd name="T16" fmla="*/ 135 w 270"/>
              <a:gd name="T17" fmla="*/ 0 h 270"/>
              <a:gd name="T18" fmla="*/ 162 w 270"/>
              <a:gd name="T19" fmla="*/ 2 h 270"/>
              <a:gd name="T20" fmla="*/ 188 w 270"/>
              <a:gd name="T21" fmla="*/ 11 h 270"/>
              <a:gd name="T22" fmla="*/ 211 w 270"/>
              <a:gd name="T23" fmla="*/ 24 h 270"/>
              <a:gd name="T24" fmla="*/ 231 w 270"/>
              <a:gd name="T25" fmla="*/ 40 h 270"/>
              <a:gd name="T26" fmla="*/ 247 w 270"/>
              <a:gd name="T27" fmla="*/ 60 h 270"/>
              <a:gd name="T28" fmla="*/ 259 w 270"/>
              <a:gd name="T29" fmla="*/ 82 h 270"/>
              <a:gd name="T30" fmla="*/ 268 w 270"/>
              <a:gd name="T31" fmla="*/ 108 h 270"/>
              <a:gd name="T32" fmla="*/ 270 w 270"/>
              <a:gd name="T33" fmla="*/ 135 h 270"/>
              <a:gd name="T34" fmla="*/ 268 w 270"/>
              <a:gd name="T35" fmla="*/ 162 h 270"/>
              <a:gd name="T36" fmla="*/ 259 w 270"/>
              <a:gd name="T37" fmla="*/ 188 h 270"/>
              <a:gd name="T38" fmla="*/ 247 w 270"/>
              <a:gd name="T39" fmla="*/ 211 h 270"/>
              <a:gd name="T40" fmla="*/ 231 w 270"/>
              <a:gd name="T41" fmla="*/ 230 h 270"/>
              <a:gd name="T42" fmla="*/ 211 w 270"/>
              <a:gd name="T43" fmla="*/ 246 h 270"/>
              <a:gd name="T44" fmla="*/ 188 w 270"/>
              <a:gd name="T45" fmla="*/ 259 h 270"/>
              <a:gd name="T46" fmla="*/ 162 w 270"/>
              <a:gd name="T47" fmla="*/ 267 h 270"/>
              <a:gd name="T48" fmla="*/ 135 w 270"/>
              <a:gd name="T49" fmla="*/ 270 h 270"/>
              <a:gd name="T50" fmla="*/ 108 w 270"/>
              <a:gd name="T51" fmla="*/ 267 h 270"/>
              <a:gd name="T52" fmla="*/ 82 w 270"/>
              <a:gd name="T53" fmla="*/ 259 h 270"/>
              <a:gd name="T54" fmla="*/ 59 w 270"/>
              <a:gd name="T55" fmla="*/ 246 h 270"/>
              <a:gd name="T56" fmla="*/ 40 w 270"/>
              <a:gd name="T57" fmla="*/ 230 h 270"/>
              <a:gd name="T58" fmla="*/ 24 w 270"/>
              <a:gd name="T59" fmla="*/ 211 h 270"/>
              <a:gd name="T60" fmla="*/ 11 w 270"/>
              <a:gd name="T61" fmla="*/ 188 h 270"/>
              <a:gd name="T62" fmla="*/ 3 w 270"/>
              <a:gd name="T63" fmla="*/ 162 h 270"/>
              <a:gd name="T64" fmla="*/ 0 w 270"/>
              <a:gd name="T65" fmla="*/ 135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0" h="270">
                <a:moveTo>
                  <a:pt x="0" y="135"/>
                </a:moveTo>
                <a:lnTo>
                  <a:pt x="3" y="108"/>
                </a:lnTo>
                <a:lnTo>
                  <a:pt x="11" y="82"/>
                </a:lnTo>
                <a:lnTo>
                  <a:pt x="24" y="60"/>
                </a:lnTo>
                <a:lnTo>
                  <a:pt x="40" y="40"/>
                </a:lnTo>
                <a:lnTo>
                  <a:pt x="59" y="24"/>
                </a:lnTo>
                <a:lnTo>
                  <a:pt x="82" y="11"/>
                </a:lnTo>
                <a:lnTo>
                  <a:pt x="108" y="2"/>
                </a:lnTo>
                <a:lnTo>
                  <a:pt x="135" y="0"/>
                </a:lnTo>
                <a:lnTo>
                  <a:pt x="162" y="2"/>
                </a:lnTo>
                <a:lnTo>
                  <a:pt x="188" y="11"/>
                </a:lnTo>
                <a:lnTo>
                  <a:pt x="211" y="24"/>
                </a:lnTo>
                <a:lnTo>
                  <a:pt x="231" y="40"/>
                </a:lnTo>
                <a:lnTo>
                  <a:pt x="247" y="60"/>
                </a:lnTo>
                <a:lnTo>
                  <a:pt x="259" y="82"/>
                </a:lnTo>
                <a:lnTo>
                  <a:pt x="268" y="108"/>
                </a:lnTo>
                <a:lnTo>
                  <a:pt x="270" y="135"/>
                </a:lnTo>
                <a:lnTo>
                  <a:pt x="268" y="162"/>
                </a:lnTo>
                <a:lnTo>
                  <a:pt x="259" y="188"/>
                </a:lnTo>
                <a:lnTo>
                  <a:pt x="247" y="211"/>
                </a:lnTo>
                <a:lnTo>
                  <a:pt x="231" y="230"/>
                </a:lnTo>
                <a:lnTo>
                  <a:pt x="211" y="246"/>
                </a:lnTo>
                <a:lnTo>
                  <a:pt x="188" y="259"/>
                </a:lnTo>
                <a:lnTo>
                  <a:pt x="162" y="267"/>
                </a:lnTo>
                <a:lnTo>
                  <a:pt x="135" y="270"/>
                </a:lnTo>
                <a:lnTo>
                  <a:pt x="108" y="267"/>
                </a:lnTo>
                <a:lnTo>
                  <a:pt x="82" y="259"/>
                </a:lnTo>
                <a:lnTo>
                  <a:pt x="59" y="246"/>
                </a:lnTo>
                <a:lnTo>
                  <a:pt x="40" y="230"/>
                </a:lnTo>
                <a:lnTo>
                  <a:pt x="24" y="211"/>
                </a:lnTo>
                <a:lnTo>
                  <a:pt x="11" y="188"/>
                </a:lnTo>
                <a:lnTo>
                  <a:pt x="3" y="162"/>
                </a:lnTo>
                <a:lnTo>
                  <a:pt x="0" y="1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74" name="Freeform 103"/>
          <p:cNvSpPr>
            <a:spLocks/>
          </p:cNvSpPr>
          <p:nvPr>
            <p:custDataLst>
              <p:tags r:id="rId60"/>
            </p:custDataLst>
          </p:nvPr>
        </p:nvSpPr>
        <p:spPr bwMode="gray">
          <a:xfrm>
            <a:off x="6739723" y="4467058"/>
            <a:ext cx="97459" cy="98229"/>
          </a:xfrm>
          <a:custGeom>
            <a:avLst/>
            <a:gdLst>
              <a:gd name="T0" fmla="*/ 0 w 270"/>
              <a:gd name="T1" fmla="*/ 135 h 271"/>
              <a:gd name="T2" fmla="*/ 3 w 270"/>
              <a:gd name="T3" fmla="*/ 108 h 271"/>
              <a:gd name="T4" fmla="*/ 11 w 270"/>
              <a:gd name="T5" fmla="*/ 82 h 271"/>
              <a:gd name="T6" fmla="*/ 24 w 270"/>
              <a:gd name="T7" fmla="*/ 60 h 271"/>
              <a:gd name="T8" fmla="*/ 40 w 270"/>
              <a:gd name="T9" fmla="*/ 40 h 271"/>
              <a:gd name="T10" fmla="*/ 59 w 270"/>
              <a:gd name="T11" fmla="*/ 24 h 271"/>
              <a:gd name="T12" fmla="*/ 82 w 270"/>
              <a:gd name="T13" fmla="*/ 11 h 271"/>
              <a:gd name="T14" fmla="*/ 108 w 270"/>
              <a:gd name="T15" fmla="*/ 3 h 271"/>
              <a:gd name="T16" fmla="*/ 135 w 270"/>
              <a:gd name="T17" fmla="*/ 0 h 271"/>
              <a:gd name="T18" fmla="*/ 162 w 270"/>
              <a:gd name="T19" fmla="*/ 3 h 271"/>
              <a:gd name="T20" fmla="*/ 188 w 270"/>
              <a:gd name="T21" fmla="*/ 11 h 271"/>
              <a:gd name="T22" fmla="*/ 211 w 270"/>
              <a:gd name="T23" fmla="*/ 24 h 271"/>
              <a:gd name="T24" fmla="*/ 231 w 270"/>
              <a:gd name="T25" fmla="*/ 40 h 271"/>
              <a:gd name="T26" fmla="*/ 247 w 270"/>
              <a:gd name="T27" fmla="*/ 60 h 271"/>
              <a:gd name="T28" fmla="*/ 259 w 270"/>
              <a:gd name="T29" fmla="*/ 82 h 271"/>
              <a:gd name="T30" fmla="*/ 268 w 270"/>
              <a:gd name="T31" fmla="*/ 108 h 271"/>
              <a:gd name="T32" fmla="*/ 270 w 270"/>
              <a:gd name="T33" fmla="*/ 135 h 271"/>
              <a:gd name="T34" fmla="*/ 268 w 270"/>
              <a:gd name="T35" fmla="*/ 162 h 271"/>
              <a:gd name="T36" fmla="*/ 259 w 270"/>
              <a:gd name="T37" fmla="*/ 188 h 271"/>
              <a:gd name="T38" fmla="*/ 247 w 270"/>
              <a:gd name="T39" fmla="*/ 211 h 271"/>
              <a:gd name="T40" fmla="*/ 231 w 270"/>
              <a:gd name="T41" fmla="*/ 231 h 271"/>
              <a:gd name="T42" fmla="*/ 211 w 270"/>
              <a:gd name="T43" fmla="*/ 247 h 271"/>
              <a:gd name="T44" fmla="*/ 188 w 270"/>
              <a:gd name="T45" fmla="*/ 260 h 271"/>
              <a:gd name="T46" fmla="*/ 162 w 270"/>
              <a:gd name="T47" fmla="*/ 269 h 271"/>
              <a:gd name="T48" fmla="*/ 135 w 270"/>
              <a:gd name="T49" fmla="*/ 271 h 271"/>
              <a:gd name="T50" fmla="*/ 108 w 270"/>
              <a:gd name="T51" fmla="*/ 269 h 271"/>
              <a:gd name="T52" fmla="*/ 82 w 270"/>
              <a:gd name="T53" fmla="*/ 260 h 271"/>
              <a:gd name="T54" fmla="*/ 59 w 270"/>
              <a:gd name="T55" fmla="*/ 247 h 271"/>
              <a:gd name="T56" fmla="*/ 40 w 270"/>
              <a:gd name="T57" fmla="*/ 231 h 271"/>
              <a:gd name="T58" fmla="*/ 24 w 270"/>
              <a:gd name="T59" fmla="*/ 211 h 271"/>
              <a:gd name="T60" fmla="*/ 11 w 270"/>
              <a:gd name="T61" fmla="*/ 188 h 271"/>
              <a:gd name="T62" fmla="*/ 3 w 270"/>
              <a:gd name="T63" fmla="*/ 162 h 271"/>
              <a:gd name="T64" fmla="*/ 0 w 270"/>
              <a:gd name="T65" fmla="*/ 135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0" h="271">
                <a:moveTo>
                  <a:pt x="0" y="135"/>
                </a:moveTo>
                <a:lnTo>
                  <a:pt x="3" y="108"/>
                </a:lnTo>
                <a:lnTo>
                  <a:pt x="11" y="82"/>
                </a:lnTo>
                <a:lnTo>
                  <a:pt x="24" y="60"/>
                </a:lnTo>
                <a:lnTo>
                  <a:pt x="40" y="40"/>
                </a:lnTo>
                <a:lnTo>
                  <a:pt x="59" y="24"/>
                </a:lnTo>
                <a:lnTo>
                  <a:pt x="82" y="11"/>
                </a:lnTo>
                <a:lnTo>
                  <a:pt x="108" y="3"/>
                </a:lnTo>
                <a:lnTo>
                  <a:pt x="135" y="0"/>
                </a:lnTo>
                <a:lnTo>
                  <a:pt x="162" y="3"/>
                </a:lnTo>
                <a:lnTo>
                  <a:pt x="188" y="11"/>
                </a:lnTo>
                <a:lnTo>
                  <a:pt x="211" y="24"/>
                </a:lnTo>
                <a:lnTo>
                  <a:pt x="231" y="40"/>
                </a:lnTo>
                <a:lnTo>
                  <a:pt x="247" y="60"/>
                </a:lnTo>
                <a:lnTo>
                  <a:pt x="259" y="82"/>
                </a:lnTo>
                <a:lnTo>
                  <a:pt x="268" y="108"/>
                </a:lnTo>
                <a:lnTo>
                  <a:pt x="270" y="135"/>
                </a:lnTo>
                <a:lnTo>
                  <a:pt x="268" y="162"/>
                </a:lnTo>
                <a:lnTo>
                  <a:pt x="259" y="188"/>
                </a:lnTo>
                <a:lnTo>
                  <a:pt x="247" y="211"/>
                </a:lnTo>
                <a:lnTo>
                  <a:pt x="231" y="231"/>
                </a:lnTo>
                <a:lnTo>
                  <a:pt x="211" y="247"/>
                </a:lnTo>
                <a:lnTo>
                  <a:pt x="188" y="260"/>
                </a:lnTo>
                <a:lnTo>
                  <a:pt x="162" y="269"/>
                </a:lnTo>
                <a:lnTo>
                  <a:pt x="135" y="271"/>
                </a:lnTo>
                <a:lnTo>
                  <a:pt x="108" y="269"/>
                </a:lnTo>
                <a:lnTo>
                  <a:pt x="82" y="260"/>
                </a:lnTo>
                <a:lnTo>
                  <a:pt x="59" y="247"/>
                </a:lnTo>
                <a:lnTo>
                  <a:pt x="40" y="231"/>
                </a:lnTo>
                <a:lnTo>
                  <a:pt x="24" y="211"/>
                </a:lnTo>
                <a:lnTo>
                  <a:pt x="11" y="188"/>
                </a:lnTo>
                <a:lnTo>
                  <a:pt x="3" y="162"/>
                </a:lnTo>
                <a:lnTo>
                  <a:pt x="0" y="1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75" name="Freeform 108"/>
          <p:cNvSpPr>
            <a:spLocks/>
          </p:cNvSpPr>
          <p:nvPr>
            <p:custDataLst>
              <p:tags r:id="rId61"/>
            </p:custDataLst>
          </p:nvPr>
        </p:nvSpPr>
        <p:spPr bwMode="gray">
          <a:xfrm>
            <a:off x="6739723" y="4600907"/>
            <a:ext cx="97459" cy="97149"/>
          </a:xfrm>
          <a:custGeom>
            <a:avLst/>
            <a:gdLst>
              <a:gd name="T0" fmla="*/ 0 w 270"/>
              <a:gd name="T1" fmla="*/ 134 h 269"/>
              <a:gd name="T2" fmla="*/ 3 w 270"/>
              <a:gd name="T3" fmla="*/ 107 h 269"/>
              <a:gd name="T4" fmla="*/ 11 w 270"/>
              <a:gd name="T5" fmla="*/ 82 h 269"/>
              <a:gd name="T6" fmla="*/ 24 w 270"/>
              <a:gd name="T7" fmla="*/ 58 h 269"/>
              <a:gd name="T8" fmla="*/ 40 w 270"/>
              <a:gd name="T9" fmla="*/ 38 h 269"/>
              <a:gd name="T10" fmla="*/ 59 w 270"/>
              <a:gd name="T11" fmla="*/ 23 h 269"/>
              <a:gd name="T12" fmla="*/ 82 w 270"/>
              <a:gd name="T13" fmla="*/ 10 h 269"/>
              <a:gd name="T14" fmla="*/ 108 w 270"/>
              <a:gd name="T15" fmla="*/ 2 h 269"/>
              <a:gd name="T16" fmla="*/ 135 w 270"/>
              <a:gd name="T17" fmla="*/ 0 h 269"/>
              <a:gd name="T18" fmla="*/ 162 w 270"/>
              <a:gd name="T19" fmla="*/ 2 h 269"/>
              <a:gd name="T20" fmla="*/ 188 w 270"/>
              <a:gd name="T21" fmla="*/ 10 h 269"/>
              <a:gd name="T22" fmla="*/ 211 w 270"/>
              <a:gd name="T23" fmla="*/ 23 h 269"/>
              <a:gd name="T24" fmla="*/ 231 w 270"/>
              <a:gd name="T25" fmla="*/ 38 h 269"/>
              <a:gd name="T26" fmla="*/ 247 w 270"/>
              <a:gd name="T27" fmla="*/ 58 h 269"/>
              <a:gd name="T28" fmla="*/ 259 w 270"/>
              <a:gd name="T29" fmla="*/ 82 h 269"/>
              <a:gd name="T30" fmla="*/ 268 w 270"/>
              <a:gd name="T31" fmla="*/ 107 h 269"/>
              <a:gd name="T32" fmla="*/ 270 w 270"/>
              <a:gd name="T33" fmla="*/ 134 h 269"/>
              <a:gd name="T34" fmla="*/ 268 w 270"/>
              <a:gd name="T35" fmla="*/ 161 h 269"/>
              <a:gd name="T36" fmla="*/ 259 w 270"/>
              <a:gd name="T37" fmla="*/ 187 h 269"/>
              <a:gd name="T38" fmla="*/ 247 w 270"/>
              <a:gd name="T39" fmla="*/ 210 h 269"/>
              <a:gd name="T40" fmla="*/ 231 w 270"/>
              <a:gd name="T41" fmla="*/ 229 h 269"/>
              <a:gd name="T42" fmla="*/ 211 w 270"/>
              <a:gd name="T43" fmla="*/ 246 h 269"/>
              <a:gd name="T44" fmla="*/ 188 w 270"/>
              <a:gd name="T45" fmla="*/ 258 h 269"/>
              <a:gd name="T46" fmla="*/ 162 w 270"/>
              <a:gd name="T47" fmla="*/ 267 h 269"/>
              <a:gd name="T48" fmla="*/ 135 w 270"/>
              <a:gd name="T49" fmla="*/ 269 h 269"/>
              <a:gd name="T50" fmla="*/ 108 w 270"/>
              <a:gd name="T51" fmla="*/ 267 h 269"/>
              <a:gd name="T52" fmla="*/ 82 w 270"/>
              <a:gd name="T53" fmla="*/ 258 h 269"/>
              <a:gd name="T54" fmla="*/ 59 w 270"/>
              <a:gd name="T55" fmla="*/ 246 h 269"/>
              <a:gd name="T56" fmla="*/ 40 w 270"/>
              <a:gd name="T57" fmla="*/ 229 h 269"/>
              <a:gd name="T58" fmla="*/ 24 w 270"/>
              <a:gd name="T59" fmla="*/ 210 h 269"/>
              <a:gd name="T60" fmla="*/ 11 w 270"/>
              <a:gd name="T61" fmla="*/ 187 h 269"/>
              <a:gd name="T62" fmla="*/ 3 w 270"/>
              <a:gd name="T63" fmla="*/ 161 h 269"/>
              <a:gd name="T64" fmla="*/ 0 w 270"/>
              <a:gd name="T65" fmla="*/ 13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0" h="269">
                <a:moveTo>
                  <a:pt x="0" y="134"/>
                </a:moveTo>
                <a:lnTo>
                  <a:pt x="3" y="107"/>
                </a:lnTo>
                <a:lnTo>
                  <a:pt x="11" y="82"/>
                </a:lnTo>
                <a:lnTo>
                  <a:pt x="24" y="58"/>
                </a:lnTo>
                <a:lnTo>
                  <a:pt x="40" y="38"/>
                </a:lnTo>
                <a:lnTo>
                  <a:pt x="59" y="23"/>
                </a:lnTo>
                <a:lnTo>
                  <a:pt x="82" y="10"/>
                </a:lnTo>
                <a:lnTo>
                  <a:pt x="108" y="2"/>
                </a:lnTo>
                <a:lnTo>
                  <a:pt x="135" y="0"/>
                </a:lnTo>
                <a:lnTo>
                  <a:pt x="162" y="2"/>
                </a:lnTo>
                <a:lnTo>
                  <a:pt x="188" y="10"/>
                </a:lnTo>
                <a:lnTo>
                  <a:pt x="211" y="23"/>
                </a:lnTo>
                <a:lnTo>
                  <a:pt x="231" y="38"/>
                </a:lnTo>
                <a:lnTo>
                  <a:pt x="247" y="58"/>
                </a:lnTo>
                <a:lnTo>
                  <a:pt x="259" y="82"/>
                </a:lnTo>
                <a:lnTo>
                  <a:pt x="268" y="107"/>
                </a:lnTo>
                <a:lnTo>
                  <a:pt x="270" y="134"/>
                </a:lnTo>
                <a:lnTo>
                  <a:pt x="268" y="161"/>
                </a:lnTo>
                <a:lnTo>
                  <a:pt x="259" y="187"/>
                </a:lnTo>
                <a:lnTo>
                  <a:pt x="247" y="210"/>
                </a:lnTo>
                <a:lnTo>
                  <a:pt x="231" y="229"/>
                </a:lnTo>
                <a:lnTo>
                  <a:pt x="211" y="246"/>
                </a:lnTo>
                <a:lnTo>
                  <a:pt x="188" y="258"/>
                </a:lnTo>
                <a:lnTo>
                  <a:pt x="162" y="267"/>
                </a:lnTo>
                <a:lnTo>
                  <a:pt x="135" y="269"/>
                </a:lnTo>
                <a:lnTo>
                  <a:pt x="108" y="267"/>
                </a:lnTo>
                <a:lnTo>
                  <a:pt x="82" y="258"/>
                </a:lnTo>
                <a:lnTo>
                  <a:pt x="59" y="246"/>
                </a:lnTo>
                <a:lnTo>
                  <a:pt x="40" y="229"/>
                </a:lnTo>
                <a:lnTo>
                  <a:pt x="24" y="210"/>
                </a:lnTo>
                <a:lnTo>
                  <a:pt x="11" y="187"/>
                </a:lnTo>
                <a:lnTo>
                  <a:pt x="3" y="161"/>
                </a:lnTo>
                <a:lnTo>
                  <a:pt x="0" y="13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100" dirty="0"/>
          </a:p>
        </p:txBody>
      </p:sp>
      <p:sp>
        <p:nvSpPr>
          <p:cNvPr id="277" name="Freeform 96"/>
          <p:cNvSpPr>
            <a:spLocks/>
          </p:cNvSpPr>
          <p:nvPr>
            <p:custDataLst>
              <p:tags r:id="rId62"/>
            </p:custDataLst>
          </p:nvPr>
        </p:nvSpPr>
        <p:spPr bwMode="gray">
          <a:xfrm flipH="1">
            <a:off x="6831922" y="5906757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78" name="Freeform 96"/>
          <p:cNvSpPr>
            <a:spLocks/>
          </p:cNvSpPr>
          <p:nvPr>
            <p:custDataLst>
              <p:tags r:id="rId63"/>
            </p:custDataLst>
          </p:nvPr>
        </p:nvSpPr>
        <p:spPr bwMode="gray">
          <a:xfrm flipH="1">
            <a:off x="6831923" y="6031997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79" name="Freeform 97"/>
          <p:cNvSpPr>
            <a:spLocks/>
          </p:cNvSpPr>
          <p:nvPr>
            <p:custDataLst>
              <p:tags r:id="rId64"/>
            </p:custDataLst>
          </p:nvPr>
        </p:nvSpPr>
        <p:spPr bwMode="gray">
          <a:xfrm flipH="1">
            <a:off x="6831922" y="6161530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2 h 194"/>
              <a:gd name="T6" fmla="*/ 6 w 230"/>
              <a:gd name="T7" fmla="*/ 34 h 194"/>
              <a:gd name="T8" fmla="*/ 12 w 230"/>
              <a:gd name="T9" fmla="*/ 39 h 194"/>
              <a:gd name="T10" fmla="*/ 19 w 230"/>
              <a:gd name="T11" fmla="*/ 46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0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6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7 h 194"/>
              <a:gd name="T40" fmla="*/ 230 w 230"/>
              <a:gd name="T41" fmla="*/ 82 h 194"/>
              <a:gd name="T42" fmla="*/ 229 w 230"/>
              <a:gd name="T43" fmla="*/ 24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2"/>
                </a:lnTo>
                <a:lnTo>
                  <a:pt x="6" y="34"/>
                </a:lnTo>
                <a:lnTo>
                  <a:pt x="12" y="39"/>
                </a:lnTo>
                <a:lnTo>
                  <a:pt x="19" y="46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0"/>
                </a:lnTo>
                <a:lnTo>
                  <a:pt x="143" y="153"/>
                </a:lnTo>
                <a:lnTo>
                  <a:pt x="162" y="166"/>
                </a:lnTo>
                <a:lnTo>
                  <a:pt x="179" y="176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7"/>
                </a:lnTo>
                <a:lnTo>
                  <a:pt x="230" y="82"/>
                </a:lnTo>
                <a:lnTo>
                  <a:pt x="229" y="24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80" name="Freeform 96"/>
          <p:cNvSpPr>
            <a:spLocks/>
          </p:cNvSpPr>
          <p:nvPr>
            <p:custDataLst>
              <p:tags r:id="rId65"/>
            </p:custDataLst>
          </p:nvPr>
        </p:nvSpPr>
        <p:spPr bwMode="gray">
          <a:xfrm>
            <a:off x="6653093" y="5906757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81" name="Freeform 96"/>
          <p:cNvSpPr>
            <a:spLocks/>
          </p:cNvSpPr>
          <p:nvPr>
            <p:custDataLst>
              <p:tags r:id="rId66"/>
            </p:custDataLst>
          </p:nvPr>
        </p:nvSpPr>
        <p:spPr bwMode="gray">
          <a:xfrm>
            <a:off x="6653093" y="6031997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3 h 194"/>
              <a:gd name="T6" fmla="*/ 6 w 230"/>
              <a:gd name="T7" fmla="*/ 34 h 194"/>
              <a:gd name="T8" fmla="*/ 12 w 230"/>
              <a:gd name="T9" fmla="*/ 40 h 194"/>
              <a:gd name="T10" fmla="*/ 19 w 230"/>
              <a:gd name="T11" fmla="*/ 47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1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7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8 h 194"/>
              <a:gd name="T40" fmla="*/ 230 w 230"/>
              <a:gd name="T41" fmla="*/ 82 h 194"/>
              <a:gd name="T42" fmla="*/ 229 w 230"/>
              <a:gd name="T43" fmla="*/ 25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3"/>
                </a:lnTo>
                <a:lnTo>
                  <a:pt x="6" y="34"/>
                </a:lnTo>
                <a:lnTo>
                  <a:pt x="12" y="40"/>
                </a:lnTo>
                <a:lnTo>
                  <a:pt x="19" y="47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1"/>
                </a:lnTo>
                <a:lnTo>
                  <a:pt x="143" y="153"/>
                </a:lnTo>
                <a:lnTo>
                  <a:pt x="162" y="166"/>
                </a:lnTo>
                <a:lnTo>
                  <a:pt x="179" y="177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8"/>
                </a:lnTo>
                <a:lnTo>
                  <a:pt x="230" y="82"/>
                </a:lnTo>
                <a:lnTo>
                  <a:pt x="229" y="25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82" name="Freeform 97"/>
          <p:cNvSpPr>
            <a:spLocks/>
          </p:cNvSpPr>
          <p:nvPr>
            <p:custDataLst>
              <p:tags r:id="rId67"/>
            </p:custDataLst>
          </p:nvPr>
        </p:nvSpPr>
        <p:spPr bwMode="gray">
          <a:xfrm>
            <a:off x="6653093" y="6161530"/>
            <a:ext cx="83382" cy="69084"/>
          </a:xfrm>
          <a:custGeom>
            <a:avLst/>
            <a:gdLst>
              <a:gd name="T0" fmla="*/ 229 w 230"/>
              <a:gd name="T1" fmla="*/ 0 h 194"/>
              <a:gd name="T2" fmla="*/ 0 w 230"/>
              <a:gd name="T3" fmla="*/ 0 h 194"/>
              <a:gd name="T4" fmla="*/ 5 w 230"/>
              <a:gd name="T5" fmla="*/ 32 h 194"/>
              <a:gd name="T6" fmla="*/ 6 w 230"/>
              <a:gd name="T7" fmla="*/ 34 h 194"/>
              <a:gd name="T8" fmla="*/ 12 w 230"/>
              <a:gd name="T9" fmla="*/ 39 h 194"/>
              <a:gd name="T10" fmla="*/ 19 w 230"/>
              <a:gd name="T11" fmla="*/ 46 h 194"/>
              <a:gd name="T12" fmla="*/ 29 w 230"/>
              <a:gd name="T13" fmla="*/ 57 h 194"/>
              <a:gd name="T14" fmla="*/ 41 w 230"/>
              <a:gd name="T15" fmla="*/ 69 h 194"/>
              <a:gd name="T16" fmla="*/ 55 w 230"/>
              <a:gd name="T17" fmla="*/ 82 h 194"/>
              <a:gd name="T18" fmla="*/ 72 w 230"/>
              <a:gd name="T19" fmla="*/ 96 h 194"/>
              <a:gd name="T20" fmla="*/ 88 w 230"/>
              <a:gd name="T21" fmla="*/ 111 h 194"/>
              <a:gd name="T22" fmla="*/ 106 w 230"/>
              <a:gd name="T23" fmla="*/ 125 h 194"/>
              <a:gd name="T24" fmla="*/ 124 w 230"/>
              <a:gd name="T25" fmla="*/ 140 h 194"/>
              <a:gd name="T26" fmla="*/ 143 w 230"/>
              <a:gd name="T27" fmla="*/ 153 h 194"/>
              <a:gd name="T28" fmla="*/ 162 w 230"/>
              <a:gd name="T29" fmla="*/ 166 h 194"/>
              <a:gd name="T30" fmla="*/ 179 w 230"/>
              <a:gd name="T31" fmla="*/ 176 h 194"/>
              <a:gd name="T32" fmla="*/ 197 w 230"/>
              <a:gd name="T33" fmla="*/ 185 h 194"/>
              <a:gd name="T34" fmla="*/ 213 w 230"/>
              <a:gd name="T35" fmla="*/ 191 h 194"/>
              <a:gd name="T36" fmla="*/ 229 w 230"/>
              <a:gd name="T37" fmla="*/ 194 h 194"/>
              <a:gd name="T38" fmla="*/ 230 w 230"/>
              <a:gd name="T39" fmla="*/ 147 h 194"/>
              <a:gd name="T40" fmla="*/ 230 w 230"/>
              <a:gd name="T41" fmla="*/ 82 h 194"/>
              <a:gd name="T42" fmla="*/ 229 w 230"/>
              <a:gd name="T43" fmla="*/ 24 h 194"/>
              <a:gd name="T44" fmla="*/ 229 w 230"/>
              <a:gd name="T45" fmla="*/ 0 h 19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230" h="194">
                <a:moveTo>
                  <a:pt x="229" y="0"/>
                </a:moveTo>
                <a:lnTo>
                  <a:pt x="0" y="0"/>
                </a:lnTo>
                <a:lnTo>
                  <a:pt x="5" y="32"/>
                </a:lnTo>
                <a:lnTo>
                  <a:pt x="6" y="34"/>
                </a:lnTo>
                <a:lnTo>
                  <a:pt x="12" y="39"/>
                </a:lnTo>
                <a:lnTo>
                  <a:pt x="19" y="46"/>
                </a:lnTo>
                <a:lnTo>
                  <a:pt x="29" y="57"/>
                </a:lnTo>
                <a:lnTo>
                  <a:pt x="41" y="69"/>
                </a:lnTo>
                <a:lnTo>
                  <a:pt x="55" y="82"/>
                </a:lnTo>
                <a:lnTo>
                  <a:pt x="72" y="96"/>
                </a:lnTo>
                <a:lnTo>
                  <a:pt x="88" y="111"/>
                </a:lnTo>
                <a:lnTo>
                  <a:pt x="106" y="125"/>
                </a:lnTo>
                <a:lnTo>
                  <a:pt x="124" y="140"/>
                </a:lnTo>
                <a:lnTo>
                  <a:pt x="143" y="153"/>
                </a:lnTo>
                <a:lnTo>
                  <a:pt x="162" y="166"/>
                </a:lnTo>
                <a:lnTo>
                  <a:pt x="179" y="176"/>
                </a:lnTo>
                <a:lnTo>
                  <a:pt x="197" y="185"/>
                </a:lnTo>
                <a:lnTo>
                  <a:pt x="213" y="191"/>
                </a:lnTo>
                <a:lnTo>
                  <a:pt x="229" y="194"/>
                </a:lnTo>
                <a:lnTo>
                  <a:pt x="230" y="147"/>
                </a:lnTo>
                <a:lnTo>
                  <a:pt x="230" y="82"/>
                </a:lnTo>
                <a:lnTo>
                  <a:pt x="229" y="24"/>
                </a:lnTo>
                <a:lnTo>
                  <a:pt x="229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83" name="Freeform 95"/>
          <p:cNvSpPr>
            <a:spLocks/>
          </p:cNvSpPr>
          <p:nvPr>
            <p:custDataLst>
              <p:tags r:id="rId68"/>
            </p:custDataLst>
          </p:nvPr>
        </p:nvSpPr>
        <p:spPr bwMode="gray">
          <a:xfrm>
            <a:off x="6706154" y="5876559"/>
            <a:ext cx="165680" cy="413425"/>
          </a:xfrm>
          <a:custGeom>
            <a:avLst/>
            <a:gdLst>
              <a:gd name="T0" fmla="*/ 58 w 460"/>
              <a:gd name="T1" fmla="*/ 0 h 1149"/>
              <a:gd name="T2" fmla="*/ 403 w 460"/>
              <a:gd name="T3" fmla="*/ 0 h 1149"/>
              <a:gd name="T4" fmla="*/ 414 w 460"/>
              <a:gd name="T5" fmla="*/ 1 h 1149"/>
              <a:gd name="T6" fmla="*/ 425 w 460"/>
              <a:gd name="T7" fmla="*/ 5 h 1149"/>
              <a:gd name="T8" fmla="*/ 434 w 460"/>
              <a:gd name="T9" fmla="*/ 9 h 1149"/>
              <a:gd name="T10" fmla="*/ 444 w 460"/>
              <a:gd name="T11" fmla="*/ 16 h 1149"/>
              <a:gd name="T12" fmla="*/ 451 w 460"/>
              <a:gd name="T13" fmla="*/ 26 h 1149"/>
              <a:gd name="T14" fmla="*/ 455 w 460"/>
              <a:gd name="T15" fmla="*/ 35 h 1149"/>
              <a:gd name="T16" fmla="*/ 459 w 460"/>
              <a:gd name="T17" fmla="*/ 46 h 1149"/>
              <a:gd name="T18" fmla="*/ 460 w 460"/>
              <a:gd name="T19" fmla="*/ 57 h 1149"/>
              <a:gd name="T20" fmla="*/ 460 w 460"/>
              <a:gd name="T21" fmla="*/ 1092 h 1149"/>
              <a:gd name="T22" fmla="*/ 459 w 460"/>
              <a:gd name="T23" fmla="*/ 1103 h 1149"/>
              <a:gd name="T24" fmla="*/ 455 w 460"/>
              <a:gd name="T25" fmla="*/ 1114 h 1149"/>
              <a:gd name="T26" fmla="*/ 451 w 460"/>
              <a:gd name="T27" fmla="*/ 1123 h 1149"/>
              <a:gd name="T28" fmla="*/ 444 w 460"/>
              <a:gd name="T29" fmla="*/ 1133 h 1149"/>
              <a:gd name="T30" fmla="*/ 434 w 460"/>
              <a:gd name="T31" fmla="*/ 1140 h 1149"/>
              <a:gd name="T32" fmla="*/ 425 w 460"/>
              <a:gd name="T33" fmla="*/ 1144 h 1149"/>
              <a:gd name="T34" fmla="*/ 414 w 460"/>
              <a:gd name="T35" fmla="*/ 1148 h 1149"/>
              <a:gd name="T36" fmla="*/ 403 w 460"/>
              <a:gd name="T37" fmla="*/ 1149 h 1149"/>
              <a:gd name="T38" fmla="*/ 58 w 460"/>
              <a:gd name="T39" fmla="*/ 1149 h 1149"/>
              <a:gd name="T40" fmla="*/ 46 w 460"/>
              <a:gd name="T41" fmla="*/ 1148 h 1149"/>
              <a:gd name="T42" fmla="*/ 36 w 460"/>
              <a:gd name="T43" fmla="*/ 1144 h 1149"/>
              <a:gd name="T44" fmla="*/ 26 w 460"/>
              <a:gd name="T45" fmla="*/ 1140 h 1149"/>
              <a:gd name="T46" fmla="*/ 17 w 460"/>
              <a:gd name="T47" fmla="*/ 1133 h 1149"/>
              <a:gd name="T48" fmla="*/ 10 w 460"/>
              <a:gd name="T49" fmla="*/ 1123 h 1149"/>
              <a:gd name="T50" fmla="*/ 5 w 460"/>
              <a:gd name="T51" fmla="*/ 1114 h 1149"/>
              <a:gd name="T52" fmla="*/ 2 w 460"/>
              <a:gd name="T53" fmla="*/ 1103 h 1149"/>
              <a:gd name="T54" fmla="*/ 0 w 460"/>
              <a:gd name="T55" fmla="*/ 1092 h 1149"/>
              <a:gd name="T56" fmla="*/ 0 w 460"/>
              <a:gd name="T57" fmla="*/ 57 h 1149"/>
              <a:gd name="T58" fmla="*/ 2 w 460"/>
              <a:gd name="T59" fmla="*/ 46 h 1149"/>
              <a:gd name="T60" fmla="*/ 5 w 460"/>
              <a:gd name="T61" fmla="*/ 35 h 1149"/>
              <a:gd name="T62" fmla="*/ 10 w 460"/>
              <a:gd name="T63" fmla="*/ 26 h 1149"/>
              <a:gd name="T64" fmla="*/ 17 w 460"/>
              <a:gd name="T65" fmla="*/ 16 h 1149"/>
              <a:gd name="T66" fmla="*/ 26 w 460"/>
              <a:gd name="T67" fmla="*/ 9 h 1149"/>
              <a:gd name="T68" fmla="*/ 36 w 460"/>
              <a:gd name="T69" fmla="*/ 5 h 1149"/>
              <a:gd name="T70" fmla="*/ 46 w 460"/>
              <a:gd name="T71" fmla="*/ 1 h 1149"/>
              <a:gd name="T72" fmla="*/ 58 w 460"/>
              <a:gd name="T73" fmla="*/ 0 h 1149"/>
              <a:gd name="T74" fmla="*/ 58 w 460"/>
              <a:gd name="T75" fmla="*/ 0 h 1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60" h="1149">
                <a:moveTo>
                  <a:pt x="58" y="0"/>
                </a:moveTo>
                <a:lnTo>
                  <a:pt x="403" y="0"/>
                </a:lnTo>
                <a:lnTo>
                  <a:pt x="414" y="1"/>
                </a:lnTo>
                <a:lnTo>
                  <a:pt x="425" y="5"/>
                </a:lnTo>
                <a:lnTo>
                  <a:pt x="434" y="9"/>
                </a:lnTo>
                <a:lnTo>
                  <a:pt x="444" y="16"/>
                </a:lnTo>
                <a:lnTo>
                  <a:pt x="451" y="26"/>
                </a:lnTo>
                <a:lnTo>
                  <a:pt x="455" y="35"/>
                </a:lnTo>
                <a:lnTo>
                  <a:pt x="459" y="46"/>
                </a:lnTo>
                <a:lnTo>
                  <a:pt x="460" y="57"/>
                </a:lnTo>
                <a:lnTo>
                  <a:pt x="460" y="1092"/>
                </a:lnTo>
                <a:lnTo>
                  <a:pt x="459" y="1103"/>
                </a:lnTo>
                <a:lnTo>
                  <a:pt x="455" y="1114"/>
                </a:lnTo>
                <a:lnTo>
                  <a:pt x="451" y="1123"/>
                </a:lnTo>
                <a:lnTo>
                  <a:pt x="444" y="1133"/>
                </a:lnTo>
                <a:lnTo>
                  <a:pt x="434" y="1140"/>
                </a:lnTo>
                <a:lnTo>
                  <a:pt x="425" y="1144"/>
                </a:lnTo>
                <a:lnTo>
                  <a:pt x="414" y="1148"/>
                </a:lnTo>
                <a:lnTo>
                  <a:pt x="403" y="1149"/>
                </a:lnTo>
                <a:lnTo>
                  <a:pt x="58" y="1149"/>
                </a:lnTo>
                <a:lnTo>
                  <a:pt x="46" y="1148"/>
                </a:lnTo>
                <a:lnTo>
                  <a:pt x="36" y="1144"/>
                </a:lnTo>
                <a:lnTo>
                  <a:pt x="26" y="1140"/>
                </a:lnTo>
                <a:lnTo>
                  <a:pt x="17" y="1133"/>
                </a:lnTo>
                <a:lnTo>
                  <a:pt x="10" y="1123"/>
                </a:lnTo>
                <a:lnTo>
                  <a:pt x="5" y="1114"/>
                </a:lnTo>
                <a:lnTo>
                  <a:pt x="2" y="1103"/>
                </a:lnTo>
                <a:lnTo>
                  <a:pt x="0" y="1092"/>
                </a:lnTo>
                <a:lnTo>
                  <a:pt x="0" y="57"/>
                </a:lnTo>
                <a:lnTo>
                  <a:pt x="2" y="46"/>
                </a:lnTo>
                <a:lnTo>
                  <a:pt x="5" y="35"/>
                </a:lnTo>
                <a:lnTo>
                  <a:pt x="10" y="26"/>
                </a:lnTo>
                <a:lnTo>
                  <a:pt x="17" y="16"/>
                </a:lnTo>
                <a:lnTo>
                  <a:pt x="26" y="9"/>
                </a:lnTo>
                <a:lnTo>
                  <a:pt x="36" y="5"/>
                </a:lnTo>
                <a:lnTo>
                  <a:pt x="46" y="1"/>
                </a:lnTo>
                <a:lnTo>
                  <a:pt x="58" y="0"/>
                </a:lnTo>
                <a:lnTo>
                  <a:pt x="58" y="0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000" dirty="0"/>
          </a:p>
        </p:txBody>
      </p:sp>
      <p:sp>
        <p:nvSpPr>
          <p:cNvPr id="284" name="Freeform 98"/>
          <p:cNvSpPr>
            <a:spLocks/>
          </p:cNvSpPr>
          <p:nvPr>
            <p:custDataLst>
              <p:tags r:id="rId69"/>
            </p:custDataLst>
          </p:nvPr>
        </p:nvSpPr>
        <p:spPr bwMode="gray">
          <a:xfrm>
            <a:off x="6739723" y="5903545"/>
            <a:ext cx="97459" cy="97150"/>
          </a:xfrm>
          <a:custGeom>
            <a:avLst/>
            <a:gdLst>
              <a:gd name="T0" fmla="*/ 0 w 270"/>
              <a:gd name="T1" fmla="*/ 135 h 270"/>
              <a:gd name="T2" fmla="*/ 3 w 270"/>
              <a:gd name="T3" fmla="*/ 108 h 270"/>
              <a:gd name="T4" fmla="*/ 11 w 270"/>
              <a:gd name="T5" fmla="*/ 82 h 270"/>
              <a:gd name="T6" fmla="*/ 24 w 270"/>
              <a:gd name="T7" fmla="*/ 60 h 270"/>
              <a:gd name="T8" fmla="*/ 40 w 270"/>
              <a:gd name="T9" fmla="*/ 40 h 270"/>
              <a:gd name="T10" fmla="*/ 59 w 270"/>
              <a:gd name="T11" fmla="*/ 24 h 270"/>
              <a:gd name="T12" fmla="*/ 82 w 270"/>
              <a:gd name="T13" fmla="*/ 11 h 270"/>
              <a:gd name="T14" fmla="*/ 108 w 270"/>
              <a:gd name="T15" fmla="*/ 2 h 270"/>
              <a:gd name="T16" fmla="*/ 135 w 270"/>
              <a:gd name="T17" fmla="*/ 0 h 270"/>
              <a:gd name="T18" fmla="*/ 162 w 270"/>
              <a:gd name="T19" fmla="*/ 2 h 270"/>
              <a:gd name="T20" fmla="*/ 188 w 270"/>
              <a:gd name="T21" fmla="*/ 11 h 270"/>
              <a:gd name="T22" fmla="*/ 211 w 270"/>
              <a:gd name="T23" fmla="*/ 24 h 270"/>
              <a:gd name="T24" fmla="*/ 231 w 270"/>
              <a:gd name="T25" fmla="*/ 40 h 270"/>
              <a:gd name="T26" fmla="*/ 247 w 270"/>
              <a:gd name="T27" fmla="*/ 60 h 270"/>
              <a:gd name="T28" fmla="*/ 259 w 270"/>
              <a:gd name="T29" fmla="*/ 82 h 270"/>
              <a:gd name="T30" fmla="*/ 268 w 270"/>
              <a:gd name="T31" fmla="*/ 108 h 270"/>
              <a:gd name="T32" fmla="*/ 270 w 270"/>
              <a:gd name="T33" fmla="*/ 135 h 270"/>
              <a:gd name="T34" fmla="*/ 268 w 270"/>
              <a:gd name="T35" fmla="*/ 162 h 270"/>
              <a:gd name="T36" fmla="*/ 259 w 270"/>
              <a:gd name="T37" fmla="*/ 188 h 270"/>
              <a:gd name="T38" fmla="*/ 247 w 270"/>
              <a:gd name="T39" fmla="*/ 211 h 270"/>
              <a:gd name="T40" fmla="*/ 231 w 270"/>
              <a:gd name="T41" fmla="*/ 230 h 270"/>
              <a:gd name="T42" fmla="*/ 211 w 270"/>
              <a:gd name="T43" fmla="*/ 246 h 270"/>
              <a:gd name="T44" fmla="*/ 188 w 270"/>
              <a:gd name="T45" fmla="*/ 259 h 270"/>
              <a:gd name="T46" fmla="*/ 162 w 270"/>
              <a:gd name="T47" fmla="*/ 267 h 270"/>
              <a:gd name="T48" fmla="*/ 135 w 270"/>
              <a:gd name="T49" fmla="*/ 270 h 270"/>
              <a:gd name="T50" fmla="*/ 108 w 270"/>
              <a:gd name="T51" fmla="*/ 267 h 270"/>
              <a:gd name="T52" fmla="*/ 82 w 270"/>
              <a:gd name="T53" fmla="*/ 259 h 270"/>
              <a:gd name="T54" fmla="*/ 59 w 270"/>
              <a:gd name="T55" fmla="*/ 246 h 270"/>
              <a:gd name="T56" fmla="*/ 40 w 270"/>
              <a:gd name="T57" fmla="*/ 230 h 270"/>
              <a:gd name="T58" fmla="*/ 24 w 270"/>
              <a:gd name="T59" fmla="*/ 211 h 270"/>
              <a:gd name="T60" fmla="*/ 11 w 270"/>
              <a:gd name="T61" fmla="*/ 188 h 270"/>
              <a:gd name="T62" fmla="*/ 3 w 270"/>
              <a:gd name="T63" fmla="*/ 162 h 270"/>
              <a:gd name="T64" fmla="*/ 0 w 270"/>
              <a:gd name="T65" fmla="*/ 135 h 2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0" h="270">
                <a:moveTo>
                  <a:pt x="0" y="135"/>
                </a:moveTo>
                <a:lnTo>
                  <a:pt x="3" y="108"/>
                </a:lnTo>
                <a:lnTo>
                  <a:pt x="11" y="82"/>
                </a:lnTo>
                <a:lnTo>
                  <a:pt x="24" y="60"/>
                </a:lnTo>
                <a:lnTo>
                  <a:pt x="40" y="40"/>
                </a:lnTo>
                <a:lnTo>
                  <a:pt x="59" y="24"/>
                </a:lnTo>
                <a:lnTo>
                  <a:pt x="82" y="11"/>
                </a:lnTo>
                <a:lnTo>
                  <a:pt x="108" y="2"/>
                </a:lnTo>
                <a:lnTo>
                  <a:pt x="135" y="0"/>
                </a:lnTo>
                <a:lnTo>
                  <a:pt x="162" y="2"/>
                </a:lnTo>
                <a:lnTo>
                  <a:pt x="188" y="11"/>
                </a:lnTo>
                <a:lnTo>
                  <a:pt x="211" y="24"/>
                </a:lnTo>
                <a:lnTo>
                  <a:pt x="231" y="40"/>
                </a:lnTo>
                <a:lnTo>
                  <a:pt x="247" y="60"/>
                </a:lnTo>
                <a:lnTo>
                  <a:pt x="259" y="82"/>
                </a:lnTo>
                <a:lnTo>
                  <a:pt x="268" y="108"/>
                </a:lnTo>
                <a:lnTo>
                  <a:pt x="270" y="135"/>
                </a:lnTo>
                <a:lnTo>
                  <a:pt x="268" y="162"/>
                </a:lnTo>
                <a:lnTo>
                  <a:pt x="259" y="188"/>
                </a:lnTo>
                <a:lnTo>
                  <a:pt x="247" y="211"/>
                </a:lnTo>
                <a:lnTo>
                  <a:pt x="231" y="230"/>
                </a:lnTo>
                <a:lnTo>
                  <a:pt x="211" y="246"/>
                </a:lnTo>
                <a:lnTo>
                  <a:pt x="188" y="259"/>
                </a:lnTo>
                <a:lnTo>
                  <a:pt x="162" y="267"/>
                </a:lnTo>
                <a:lnTo>
                  <a:pt x="135" y="270"/>
                </a:lnTo>
                <a:lnTo>
                  <a:pt x="108" y="267"/>
                </a:lnTo>
                <a:lnTo>
                  <a:pt x="82" y="259"/>
                </a:lnTo>
                <a:lnTo>
                  <a:pt x="59" y="246"/>
                </a:lnTo>
                <a:lnTo>
                  <a:pt x="40" y="230"/>
                </a:lnTo>
                <a:lnTo>
                  <a:pt x="24" y="211"/>
                </a:lnTo>
                <a:lnTo>
                  <a:pt x="11" y="188"/>
                </a:lnTo>
                <a:lnTo>
                  <a:pt x="3" y="162"/>
                </a:lnTo>
                <a:lnTo>
                  <a:pt x="0" y="1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85" name="Freeform 103"/>
          <p:cNvSpPr>
            <a:spLocks/>
          </p:cNvSpPr>
          <p:nvPr>
            <p:custDataLst>
              <p:tags r:id="rId70"/>
            </p:custDataLst>
          </p:nvPr>
        </p:nvSpPr>
        <p:spPr bwMode="gray">
          <a:xfrm>
            <a:off x="6739723" y="6031997"/>
            <a:ext cx="97459" cy="98229"/>
          </a:xfrm>
          <a:custGeom>
            <a:avLst/>
            <a:gdLst>
              <a:gd name="T0" fmla="*/ 0 w 270"/>
              <a:gd name="T1" fmla="*/ 135 h 271"/>
              <a:gd name="T2" fmla="*/ 3 w 270"/>
              <a:gd name="T3" fmla="*/ 108 h 271"/>
              <a:gd name="T4" fmla="*/ 11 w 270"/>
              <a:gd name="T5" fmla="*/ 82 h 271"/>
              <a:gd name="T6" fmla="*/ 24 w 270"/>
              <a:gd name="T7" fmla="*/ 60 h 271"/>
              <a:gd name="T8" fmla="*/ 40 w 270"/>
              <a:gd name="T9" fmla="*/ 40 h 271"/>
              <a:gd name="T10" fmla="*/ 59 w 270"/>
              <a:gd name="T11" fmla="*/ 24 h 271"/>
              <a:gd name="T12" fmla="*/ 82 w 270"/>
              <a:gd name="T13" fmla="*/ 11 h 271"/>
              <a:gd name="T14" fmla="*/ 108 w 270"/>
              <a:gd name="T15" fmla="*/ 3 h 271"/>
              <a:gd name="T16" fmla="*/ 135 w 270"/>
              <a:gd name="T17" fmla="*/ 0 h 271"/>
              <a:gd name="T18" fmla="*/ 162 w 270"/>
              <a:gd name="T19" fmla="*/ 3 h 271"/>
              <a:gd name="T20" fmla="*/ 188 w 270"/>
              <a:gd name="T21" fmla="*/ 11 h 271"/>
              <a:gd name="T22" fmla="*/ 211 w 270"/>
              <a:gd name="T23" fmla="*/ 24 h 271"/>
              <a:gd name="T24" fmla="*/ 231 w 270"/>
              <a:gd name="T25" fmla="*/ 40 h 271"/>
              <a:gd name="T26" fmla="*/ 247 w 270"/>
              <a:gd name="T27" fmla="*/ 60 h 271"/>
              <a:gd name="T28" fmla="*/ 259 w 270"/>
              <a:gd name="T29" fmla="*/ 82 h 271"/>
              <a:gd name="T30" fmla="*/ 268 w 270"/>
              <a:gd name="T31" fmla="*/ 108 h 271"/>
              <a:gd name="T32" fmla="*/ 270 w 270"/>
              <a:gd name="T33" fmla="*/ 135 h 271"/>
              <a:gd name="T34" fmla="*/ 268 w 270"/>
              <a:gd name="T35" fmla="*/ 162 h 271"/>
              <a:gd name="T36" fmla="*/ 259 w 270"/>
              <a:gd name="T37" fmla="*/ 188 h 271"/>
              <a:gd name="T38" fmla="*/ 247 w 270"/>
              <a:gd name="T39" fmla="*/ 211 h 271"/>
              <a:gd name="T40" fmla="*/ 231 w 270"/>
              <a:gd name="T41" fmla="*/ 231 h 271"/>
              <a:gd name="T42" fmla="*/ 211 w 270"/>
              <a:gd name="T43" fmla="*/ 247 h 271"/>
              <a:gd name="T44" fmla="*/ 188 w 270"/>
              <a:gd name="T45" fmla="*/ 260 h 271"/>
              <a:gd name="T46" fmla="*/ 162 w 270"/>
              <a:gd name="T47" fmla="*/ 269 h 271"/>
              <a:gd name="T48" fmla="*/ 135 w 270"/>
              <a:gd name="T49" fmla="*/ 271 h 271"/>
              <a:gd name="T50" fmla="*/ 108 w 270"/>
              <a:gd name="T51" fmla="*/ 269 h 271"/>
              <a:gd name="T52" fmla="*/ 82 w 270"/>
              <a:gd name="T53" fmla="*/ 260 h 271"/>
              <a:gd name="T54" fmla="*/ 59 w 270"/>
              <a:gd name="T55" fmla="*/ 247 h 271"/>
              <a:gd name="T56" fmla="*/ 40 w 270"/>
              <a:gd name="T57" fmla="*/ 231 h 271"/>
              <a:gd name="T58" fmla="*/ 24 w 270"/>
              <a:gd name="T59" fmla="*/ 211 h 271"/>
              <a:gd name="T60" fmla="*/ 11 w 270"/>
              <a:gd name="T61" fmla="*/ 188 h 271"/>
              <a:gd name="T62" fmla="*/ 3 w 270"/>
              <a:gd name="T63" fmla="*/ 162 h 271"/>
              <a:gd name="T64" fmla="*/ 0 w 270"/>
              <a:gd name="T65" fmla="*/ 135 h 2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0" h="271">
                <a:moveTo>
                  <a:pt x="0" y="135"/>
                </a:moveTo>
                <a:lnTo>
                  <a:pt x="3" y="108"/>
                </a:lnTo>
                <a:lnTo>
                  <a:pt x="11" y="82"/>
                </a:lnTo>
                <a:lnTo>
                  <a:pt x="24" y="60"/>
                </a:lnTo>
                <a:lnTo>
                  <a:pt x="40" y="40"/>
                </a:lnTo>
                <a:lnTo>
                  <a:pt x="59" y="24"/>
                </a:lnTo>
                <a:lnTo>
                  <a:pt x="82" y="11"/>
                </a:lnTo>
                <a:lnTo>
                  <a:pt x="108" y="3"/>
                </a:lnTo>
                <a:lnTo>
                  <a:pt x="135" y="0"/>
                </a:lnTo>
                <a:lnTo>
                  <a:pt x="162" y="3"/>
                </a:lnTo>
                <a:lnTo>
                  <a:pt x="188" y="11"/>
                </a:lnTo>
                <a:lnTo>
                  <a:pt x="211" y="24"/>
                </a:lnTo>
                <a:lnTo>
                  <a:pt x="231" y="40"/>
                </a:lnTo>
                <a:lnTo>
                  <a:pt x="247" y="60"/>
                </a:lnTo>
                <a:lnTo>
                  <a:pt x="259" y="82"/>
                </a:lnTo>
                <a:lnTo>
                  <a:pt x="268" y="108"/>
                </a:lnTo>
                <a:lnTo>
                  <a:pt x="270" y="135"/>
                </a:lnTo>
                <a:lnTo>
                  <a:pt x="268" y="162"/>
                </a:lnTo>
                <a:lnTo>
                  <a:pt x="259" y="188"/>
                </a:lnTo>
                <a:lnTo>
                  <a:pt x="247" y="211"/>
                </a:lnTo>
                <a:lnTo>
                  <a:pt x="231" y="231"/>
                </a:lnTo>
                <a:lnTo>
                  <a:pt x="211" y="247"/>
                </a:lnTo>
                <a:lnTo>
                  <a:pt x="188" y="260"/>
                </a:lnTo>
                <a:lnTo>
                  <a:pt x="162" y="269"/>
                </a:lnTo>
                <a:lnTo>
                  <a:pt x="135" y="271"/>
                </a:lnTo>
                <a:lnTo>
                  <a:pt x="108" y="269"/>
                </a:lnTo>
                <a:lnTo>
                  <a:pt x="82" y="260"/>
                </a:lnTo>
                <a:lnTo>
                  <a:pt x="59" y="247"/>
                </a:lnTo>
                <a:lnTo>
                  <a:pt x="40" y="231"/>
                </a:lnTo>
                <a:lnTo>
                  <a:pt x="24" y="211"/>
                </a:lnTo>
                <a:lnTo>
                  <a:pt x="11" y="188"/>
                </a:lnTo>
                <a:lnTo>
                  <a:pt x="3" y="162"/>
                </a:lnTo>
                <a:lnTo>
                  <a:pt x="0" y="135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1100" dirty="0"/>
          </a:p>
        </p:txBody>
      </p:sp>
      <p:sp>
        <p:nvSpPr>
          <p:cNvPr id="286" name="Freeform 108"/>
          <p:cNvSpPr>
            <a:spLocks/>
          </p:cNvSpPr>
          <p:nvPr>
            <p:custDataLst>
              <p:tags r:id="rId71"/>
            </p:custDataLst>
          </p:nvPr>
        </p:nvSpPr>
        <p:spPr bwMode="gray">
          <a:xfrm>
            <a:off x="6739723" y="6165846"/>
            <a:ext cx="97459" cy="97149"/>
          </a:xfrm>
          <a:custGeom>
            <a:avLst/>
            <a:gdLst>
              <a:gd name="T0" fmla="*/ 0 w 270"/>
              <a:gd name="T1" fmla="*/ 134 h 269"/>
              <a:gd name="T2" fmla="*/ 3 w 270"/>
              <a:gd name="T3" fmla="*/ 107 h 269"/>
              <a:gd name="T4" fmla="*/ 11 w 270"/>
              <a:gd name="T5" fmla="*/ 82 h 269"/>
              <a:gd name="T6" fmla="*/ 24 w 270"/>
              <a:gd name="T7" fmla="*/ 58 h 269"/>
              <a:gd name="T8" fmla="*/ 40 w 270"/>
              <a:gd name="T9" fmla="*/ 38 h 269"/>
              <a:gd name="T10" fmla="*/ 59 w 270"/>
              <a:gd name="T11" fmla="*/ 23 h 269"/>
              <a:gd name="T12" fmla="*/ 82 w 270"/>
              <a:gd name="T13" fmla="*/ 10 h 269"/>
              <a:gd name="T14" fmla="*/ 108 w 270"/>
              <a:gd name="T15" fmla="*/ 2 h 269"/>
              <a:gd name="T16" fmla="*/ 135 w 270"/>
              <a:gd name="T17" fmla="*/ 0 h 269"/>
              <a:gd name="T18" fmla="*/ 162 w 270"/>
              <a:gd name="T19" fmla="*/ 2 h 269"/>
              <a:gd name="T20" fmla="*/ 188 w 270"/>
              <a:gd name="T21" fmla="*/ 10 h 269"/>
              <a:gd name="T22" fmla="*/ 211 w 270"/>
              <a:gd name="T23" fmla="*/ 23 h 269"/>
              <a:gd name="T24" fmla="*/ 231 w 270"/>
              <a:gd name="T25" fmla="*/ 38 h 269"/>
              <a:gd name="T26" fmla="*/ 247 w 270"/>
              <a:gd name="T27" fmla="*/ 58 h 269"/>
              <a:gd name="T28" fmla="*/ 259 w 270"/>
              <a:gd name="T29" fmla="*/ 82 h 269"/>
              <a:gd name="T30" fmla="*/ 268 w 270"/>
              <a:gd name="T31" fmla="*/ 107 h 269"/>
              <a:gd name="T32" fmla="*/ 270 w 270"/>
              <a:gd name="T33" fmla="*/ 134 h 269"/>
              <a:gd name="T34" fmla="*/ 268 w 270"/>
              <a:gd name="T35" fmla="*/ 161 h 269"/>
              <a:gd name="T36" fmla="*/ 259 w 270"/>
              <a:gd name="T37" fmla="*/ 187 h 269"/>
              <a:gd name="T38" fmla="*/ 247 w 270"/>
              <a:gd name="T39" fmla="*/ 210 h 269"/>
              <a:gd name="T40" fmla="*/ 231 w 270"/>
              <a:gd name="T41" fmla="*/ 229 h 269"/>
              <a:gd name="T42" fmla="*/ 211 w 270"/>
              <a:gd name="T43" fmla="*/ 246 h 269"/>
              <a:gd name="T44" fmla="*/ 188 w 270"/>
              <a:gd name="T45" fmla="*/ 258 h 269"/>
              <a:gd name="T46" fmla="*/ 162 w 270"/>
              <a:gd name="T47" fmla="*/ 267 h 269"/>
              <a:gd name="T48" fmla="*/ 135 w 270"/>
              <a:gd name="T49" fmla="*/ 269 h 269"/>
              <a:gd name="T50" fmla="*/ 108 w 270"/>
              <a:gd name="T51" fmla="*/ 267 h 269"/>
              <a:gd name="T52" fmla="*/ 82 w 270"/>
              <a:gd name="T53" fmla="*/ 258 h 269"/>
              <a:gd name="T54" fmla="*/ 59 w 270"/>
              <a:gd name="T55" fmla="*/ 246 h 269"/>
              <a:gd name="T56" fmla="*/ 40 w 270"/>
              <a:gd name="T57" fmla="*/ 229 h 269"/>
              <a:gd name="T58" fmla="*/ 24 w 270"/>
              <a:gd name="T59" fmla="*/ 210 h 269"/>
              <a:gd name="T60" fmla="*/ 11 w 270"/>
              <a:gd name="T61" fmla="*/ 187 h 269"/>
              <a:gd name="T62" fmla="*/ 3 w 270"/>
              <a:gd name="T63" fmla="*/ 161 h 269"/>
              <a:gd name="T64" fmla="*/ 0 w 270"/>
              <a:gd name="T65" fmla="*/ 134 h 2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70" h="269">
                <a:moveTo>
                  <a:pt x="0" y="134"/>
                </a:moveTo>
                <a:lnTo>
                  <a:pt x="3" y="107"/>
                </a:lnTo>
                <a:lnTo>
                  <a:pt x="11" y="82"/>
                </a:lnTo>
                <a:lnTo>
                  <a:pt x="24" y="58"/>
                </a:lnTo>
                <a:lnTo>
                  <a:pt x="40" y="38"/>
                </a:lnTo>
                <a:lnTo>
                  <a:pt x="59" y="23"/>
                </a:lnTo>
                <a:lnTo>
                  <a:pt x="82" y="10"/>
                </a:lnTo>
                <a:lnTo>
                  <a:pt x="108" y="2"/>
                </a:lnTo>
                <a:lnTo>
                  <a:pt x="135" y="0"/>
                </a:lnTo>
                <a:lnTo>
                  <a:pt x="162" y="2"/>
                </a:lnTo>
                <a:lnTo>
                  <a:pt x="188" y="10"/>
                </a:lnTo>
                <a:lnTo>
                  <a:pt x="211" y="23"/>
                </a:lnTo>
                <a:lnTo>
                  <a:pt x="231" y="38"/>
                </a:lnTo>
                <a:lnTo>
                  <a:pt x="247" y="58"/>
                </a:lnTo>
                <a:lnTo>
                  <a:pt x="259" y="82"/>
                </a:lnTo>
                <a:lnTo>
                  <a:pt x="268" y="107"/>
                </a:lnTo>
                <a:lnTo>
                  <a:pt x="270" y="134"/>
                </a:lnTo>
                <a:lnTo>
                  <a:pt x="268" y="161"/>
                </a:lnTo>
                <a:lnTo>
                  <a:pt x="259" y="187"/>
                </a:lnTo>
                <a:lnTo>
                  <a:pt x="247" y="210"/>
                </a:lnTo>
                <a:lnTo>
                  <a:pt x="231" y="229"/>
                </a:lnTo>
                <a:lnTo>
                  <a:pt x="211" y="246"/>
                </a:lnTo>
                <a:lnTo>
                  <a:pt x="188" y="258"/>
                </a:lnTo>
                <a:lnTo>
                  <a:pt x="162" y="267"/>
                </a:lnTo>
                <a:lnTo>
                  <a:pt x="135" y="269"/>
                </a:lnTo>
                <a:lnTo>
                  <a:pt x="108" y="267"/>
                </a:lnTo>
                <a:lnTo>
                  <a:pt x="82" y="258"/>
                </a:lnTo>
                <a:lnTo>
                  <a:pt x="59" y="246"/>
                </a:lnTo>
                <a:lnTo>
                  <a:pt x="40" y="229"/>
                </a:lnTo>
                <a:lnTo>
                  <a:pt x="24" y="210"/>
                </a:lnTo>
                <a:lnTo>
                  <a:pt x="11" y="187"/>
                </a:lnTo>
                <a:lnTo>
                  <a:pt x="3" y="161"/>
                </a:lnTo>
                <a:lnTo>
                  <a:pt x="0" y="134"/>
                </a:lnTo>
                <a:close/>
              </a:path>
            </a:pathLst>
          </a:custGeom>
          <a:solidFill>
            <a:srgbClr val="00B05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sz="1000" dirty="0"/>
          </a:p>
        </p:txBody>
      </p:sp>
      <p:sp>
        <p:nvSpPr>
          <p:cNvPr id="242" name="Rectangle 4"/>
          <p:cNvSpPr txBox="1">
            <a:spLocks/>
          </p:cNvSpPr>
          <p:nvPr/>
        </p:nvSpPr>
        <p:spPr>
          <a:xfrm>
            <a:off x="7792679" y="940579"/>
            <a:ext cx="101630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800" dirty="0" smtClean="0"/>
              <a:t>Отсутствие светофора – срок не наступил</a:t>
            </a:r>
            <a:endParaRPr lang="en-US" sz="800" dirty="0"/>
          </a:p>
        </p:txBody>
      </p:sp>
      <p:grpSp>
        <p:nvGrpSpPr>
          <p:cNvPr id="223" name="Group 186"/>
          <p:cNvGrpSpPr/>
          <p:nvPr>
            <p:custDataLst>
              <p:tags r:id="rId72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224" name="Freeform 187"/>
            <p:cNvSpPr/>
            <p:nvPr>
              <p:custDataLst>
                <p:tags r:id="rId82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25" name="Rectangle 25"/>
            <p:cNvSpPr txBox="1"/>
            <p:nvPr>
              <p:custDataLst>
                <p:tags r:id="rId83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Открытие и подготовка ПСР-проекта</a:t>
              </a:r>
              <a:endParaRPr lang="ru-RU" sz="700" b="1" dirty="0"/>
            </a:p>
          </p:txBody>
        </p:sp>
      </p:grpSp>
      <p:grpSp>
        <p:nvGrpSpPr>
          <p:cNvPr id="226" name="Group 189"/>
          <p:cNvGrpSpPr/>
          <p:nvPr>
            <p:custDataLst>
              <p:tags r:id="rId73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27" name="Freeform 190"/>
            <p:cNvSpPr/>
            <p:nvPr>
              <p:custDataLst>
                <p:tags r:id="rId80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228" name="Rectangle 25"/>
            <p:cNvSpPr txBox="1"/>
            <p:nvPr>
              <p:custDataLst>
                <p:tags r:id="rId81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Внедрение улучшений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1" name="Group 192"/>
          <p:cNvGrpSpPr/>
          <p:nvPr>
            <p:custDataLst>
              <p:tags r:id="rId74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243" name="Freeform 193"/>
            <p:cNvSpPr/>
            <p:nvPr>
              <p:custDataLst>
                <p:tags r:id="rId78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44" name="Rectangle 25"/>
            <p:cNvSpPr txBox="1"/>
            <p:nvPr>
              <p:custDataLst>
                <p:tags r:id="rId79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245" name="Group 195"/>
          <p:cNvGrpSpPr/>
          <p:nvPr>
            <p:custDataLst>
              <p:tags r:id="rId75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46" name="Freeform 196"/>
            <p:cNvSpPr/>
            <p:nvPr>
              <p:custDataLst>
                <p:tags r:id="rId76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247" name="Rectangle 25"/>
            <p:cNvSpPr txBox="1"/>
            <p:nvPr>
              <p:custDataLst>
                <p:tags r:id="rId77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248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249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250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251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025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772" y="325243"/>
            <a:ext cx="6650505" cy="292388"/>
          </a:xfrm>
        </p:spPr>
        <p:txBody>
          <a:bodyPr/>
          <a:lstStyle/>
          <a:p>
            <a:r>
              <a:rPr lang="ru-RU" dirty="0" smtClean="0"/>
              <a:t>Обучение участников процесса</a:t>
            </a:r>
            <a:endParaRPr lang="ru-RU" dirty="0"/>
          </a:p>
        </p:txBody>
      </p:sp>
      <p:sp>
        <p:nvSpPr>
          <p:cNvPr id="21" name="McK 1. On-page tracker"/>
          <p:cNvSpPr>
            <a:spLocks noChangeArrowheads="1"/>
          </p:cNvSpPr>
          <p:nvPr/>
        </p:nvSpPr>
        <p:spPr bwMode="auto">
          <a:xfrm>
            <a:off x="1231900" y="26988"/>
            <a:ext cx="292310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+mn-lt"/>
              </a:rPr>
              <a:t>3.4 </a:t>
            </a:r>
            <a:r>
              <a:rPr lang="ru-RU" sz="1400" dirty="0">
                <a:solidFill>
                  <a:srgbClr val="808080"/>
                </a:solidFill>
                <a:latin typeface="+mn-lt"/>
              </a:rPr>
              <a:t>Обучение участников процесса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4027809"/>
              </p:ext>
            </p:extLst>
          </p:nvPr>
        </p:nvGraphicFramePr>
        <p:xfrm>
          <a:off x="6994828" y="13471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553" name="Worksheet" showAsIcon="1" r:id="rId17" imgW="914400" imgH="771480" progId="Excel.Sheet.12">
                  <p:embed/>
                </p:oleObj>
              </mc:Choice>
              <mc:Fallback>
                <p:oleObj name="Worksheet" showAsIcon="1" r:id="rId17" imgW="914400" imgH="77148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994828" y="13471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3" name="Rectangle 42"/>
          <p:cNvSpPr>
            <a:spLocks/>
          </p:cNvSpPr>
          <p:nvPr/>
        </p:nvSpPr>
        <p:spPr>
          <a:xfrm>
            <a:off x="127014" y="1157291"/>
            <a:ext cx="8650287" cy="4812689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127014" y="1157292"/>
            <a:ext cx="8650287" cy="389059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5" name="AutoShape 250"/>
          <p:cNvSpPr>
            <a:spLocks noChangeArrowheads="1"/>
          </p:cNvSpPr>
          <p:nvPr/>
        </p:nvSpPr>
        <p:spPr bwMode="auto">
          <a:xfrm>
            <a:off x="203463" y="1250255"/>
            <a:ext cx="4264025" cy="20313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200" b="1" dirty="0"/>
              <a:t>Обучение участников процесса</a:t>
            </a:r>
            <a:endParaRPr lang="ru-RU" sz="1200" dirty="0">
              <a:solidFill>
                <a:srgbClr val="808080"/>
              </a:solidFill>
            </a:endParaRPr>
          </a:p>
        </p:txBody>
      </p:sp>
      <p:cxnSp>
        <p:nvCxnSpPr>
          <p:cNvPr id="46" name="Straight Connector 45"/>
          <p:cNvCxnSpPr>
            <a:cxnSpLocks/>
          </p:cNvCxnSpPr>
          <p:nvPr/>
        </p:nvCxnSpPr>
        <p:spPr>
          <a:xfrm>
            <a:off x="203463" y="3184957"/>
            <a:ext cx="84973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1"/>
          <p:cNvGrpSpPr>
            <a:grpSpLocks/>
          </p:cNvGrpSpPr>
          <p:nvPr/>
        </p:nvGrpSpPr>
        <p:grpSpPr bwMode="auto">
          <a:xfrm>
            <a:off x="203463" y="1849278"/>
            <a:ext cx="1567713" cy="203201"/>
            <a:chOff x="915" y="902"/>
            <a:chExt cx="2686" cy="128"/>
          </a:xfrm>
        </p:grpSpPr>
        <p:cxnSp>
          <p:nvCxnSpPr>
            <p:cNvPr id="48" name="AutoShape 249"/>
            <p:cNvCxnSpPr>
              <a:cxnSpLocks noChangeShapeType="1"/>
              <a:stCxn id="49" idx="4"/>
              <a:endCxn id="49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AutoShape 250"/>
            <p:cNvSpPr>
              <a:spLocks noChangeArrowheads="1"/>
            </p:cNvSpPr>
            <p:nvPr/>
          </p:nvSpPr>
          <p:spPr bwMode="auto">
            <a:xfrm>
              <a:off x="915" y="902"/>
              <a:ext cx="2686" cy="1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200" b="1" dirty="0" smtClean="0"/>
                <a:t>Тема</a:t>
              </a:r>
              <a:endParaRPr lang="ru-RU" sz="12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50" name="Group 1"/>
          <p:cNvGrpSpPr>
            <a:grpSpLocks/>
          </p:cNvGrpSpPr>
          <p:nvPr/>
        </p:nvGrpSpPr>
        <p:grpSpPr bwMode="auto">
          <a:xfrm>
            <a:off x="1837261" y="1849281"/>
            <a:ext cx="1567713" cy="203201"/>
            <a:chOff x="915" y="902"/>
            <a:chExt cx="2686" cy="128"/>
          </a:xfrm>
        </p:grpSpPr>
        <p:cxnSp>
          <p:nvCxnSpPr>
            <p:cNvPr id="51" name="AutoShape 249"/>
            <p:cNvCxnSpPr>
              <a:cxnSpLocks noChangeShapeType="1"/>
              <a:stCxn id="52" idx="4"/>
              <a:endCxn id="52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2" name="AutoShape 250"/>
            <p:cNvSpPr>
              <a:spLocks noChangeArrowheads="1"/>
            </p:cNvSpPr>
            <p:nvPr/>
          </p:nvSpPr>
          <p:spPr bwMode="auto">
            <a:xfrm>
              <a:off x="915" y="902"/>
              <a:ext cx="2686" cy="1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200" b="1" dirty="0" smtClean="0"/>
                <a:t>Мероприятие</a:t>
              </a:r>
              <a:endParaRPr lang="ru-RU" sz="12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53" name="Group 1"/>
          <p:cNvGrpSpPr>
            <a:grpSpLocks/>
          </p:cNvGrpSpPr>
          <p:nvPr/>
        </p:nvGrpSpPr>
        <p:grpSpPr bwMode="auto">
          <a:xfrm>
            <a:off x="3471059" y="1849278"/>
            <a:ext cx="1567713" cy="203201"/>
            <a:chOff x="915" y="902"/>
            <a:chExt cx="2686" cy="128"/>
          </a:xfrm>
        </p:grpSpPr>
        <p:cxnSp>
          <p:nvCxnSpPr>
            <p:cNvPr id="54" name="AutoShape 249"/>
            <p:cNvCxnSpPr>
              <a:cxnSpLocks noChangeShapeType="1"/>
              <a:stCxn id="55" idx="4"/>
              <a:endCxn id="55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5" name="AutoShape 250"/>
            <p:cNvSpPr>
              <a:spLocks noChangeArrowheads="1"/>
            </p:cNvSpPr>
            <p:nvPr/>
          </p:nvSpPr>
          <p:spPr bwMode="auto">
            <a:xfrm>
              <a:off x="915" y="902"/>
              <a:ext cx="2686" cy="1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200" b="1" dirty="0"/>
                <a:t>Участники</a:t>
              </a:r>
              <a:endParaRPr lang="ru-RU" sz="12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56" name="Group 1"/>
          <p:cNvGrpSpPr>
            <a:grpSpLocks/>
          </p:cNvGrpSpPr>
          <p:nvPr/>
        </p:nvGrpSpPr>
        <p:grpSpPr bwMode="auto">
          <a:xfrm>
            <a:off x="5104857" y="1849278"/>
            <a:ext cx="1376180" cy="203201"/>
            <a:chOff x="915" y="902"/>
            <a:chExt cx="2686" cy="128"/>
          </a:xfrm>
        </p:grpSpPr>
        <p:cxnSp>
          <p:nvCxnSpPr>
            <p:cNvPr id="57" name="AutoShape 249"/>
            <p:cNvCxnSpPr>
              <a:cxnSpLocks noChangeShapeType="1"/>
              <a:stCxn id="58" idx="4"/>
              <a:endCxn id="5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58" name="AutoShape 250"/>
            <p:cNvSpPr>
              <a:spLocks noChangeArrowheads="1"/>
            </p:cNvSpPr>
            <p:nvPr/>
          </p:nvSpPr>
          <p:spPr bwMode="auto">
            <a:xfrm>
              <a:off x="915" y="902"/>
              <a:ext cx="2686" cy="1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200" b="1" dirty="0"/>
                <a:t>Ответственный</a:t>
              </a:r>
              <a:endParaRPr lang="ru-RU" sz="12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59" name="Group 1"/>
          <p:cNvGrpSpPr>
            <a:grpSpLocks/>
          </p:cNvGrpSpPr>
          <p:nvPr/>
        </p:nvGrpSpPr>
        <p:grpSpPr bwMode="auto">
          <a:xfrm>
            <a:off x="6547122" y="1849278"/>
            <a:ext cx="1005598" cy="203201"/>
            <a:chOff x="915" y="902"/>
            <a:chExt cx="2686" cy="128"/>
          </a:xfrm>
        </p:grpSpPr>
        <p:cxnSp>
          <p:nvCxnSpPr>
            <p:cNvPr id="60" name="AutoShape 249"/>
            <p:cNvCxnSpPr>
              <a:cxnSpLocks noChangeShapeType="1"/>
              <a:stCxn id="61" idx="4"/>
              <a:endCxn id="61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1" name="AutoShape 250"/>
            <p:cNvSpPr>
              <a:spLocks noChangeArrowheads="1"/>
            </p:cNvSpPr>
            <p:nvPr/>
          </p:nvSpPr>
          <p:spPr bwMode="auto">
            <a:xfrm>
              <a:off x="915" y="902"/>
              <a:ext cx="2686" cy="1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200" b="1" dirty="0"/>
                <a:t>Место</a:t>
              </a:r>
              <a:endParaRPr lang="ru-RU" sz="12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62" name="Group 1"/>
          <p:cNvGrpSpPr>
            <a:grpSpLocks/>
          </p:cNvGrpSpPr>
          <p:nvPr/>
        </p:nvGrpSpPr>
        <p:grpSpPr bwMode="auto">
          <a:xfrm>
            <a:off x="7618803" y="1849278"/>
            <a:ext cx="1082048" cy="203201"/>
            <a:chOff x="915" y="902"/>
            <a:chExt cx="2686" cy="128"/>
          </a:xfrm>
        </p:grpSpPr>
        <p:cxnSp>
          <p:nvCxnSpPr>
            <p:cNvPr id="63" name="AutoShape 249"/>
            <p:cNvCxnSpPr>
              <a:cxnSpLocks noChangeShapeType="1"/>
              <a:stCxn id="64" idx="4"/>
              <a:endCxn id="64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4" name="AutoShape 250"/>
            <p:cNvSpPr>
              <a:spLocks noChangeArrowheads="1"/>
            </p:cNvSpPr>
            <p:nvPr/>
          </p:nvSpPr>
          <p:spPr bwMode="auto">
            <a:xfrm>
              <a:off x="915" y="902"/>
              <a:ext cx="2686" cy="1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200" b="1" dirty="0"/>
                <a:t>Дата и время</a:t>
              </a:r>
              <a:endParaRPr lang="ru-RU" sz="1200" dirty="0">
                <a:solidFill>
                  <a:srgbClr val="808080"/>
                </a:solidFill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203463" y="2168112"/>
            <a:ext cx="8497388" cy="923330"/>
            <a:chOff x="203463" y="2487366"/>
            <a:chExt cx="8497388" cy="923330"/>
          </a:xfrm>
        </p:grpSpPr>
        <p:sp>
          <p:nvSpPr>
            <p:cNvPr id="66" name="Rectangle 7"/>
            <p:cNvSpPr txBox="1">
              <a:spLocks/>
            </p:cNvSpPr>
            <p:nvPr/>
          </p:nvSpPr>
          <p:spPr>
            <a:xfrm>
              <a:off x="203463" y="2487366"/>
              <a:ext cx="163379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200" dirty="0" smtClean="0"/>
                <a:t>Изменения в процес-се инициирования </a:t>
              </a:r>
              <a:r>
                <a:rPr lang="en-US" sz="1200" dirty="0" smtClean="0"/>
                <a:t/>
              </a:r>
              <a:br>
                <a:rPr lang="en-US" sz="1200" dirty="0" smtClean="0"/>
              </a:br>
              <a:r>
                <a:rPr lang="ru-RU" sz="1200" dirty="0" smtClean="0"/>
                <a:t>и подготовки решений </a:t>
              </a:r>
              <a:r>
                <a:rPr lang="en-US" sz="1200" dirty="0" smtClean="0"/>
                <a:t/>
              </a:r>
              <a:br>
                <a:rPr lang="en-US" sz="1200" dirty="0" smtClean="0"/>
              </a:br>
              <a:r>
                <a:rPr lang="ru-RU" sz="1200" dirty="0" smtClean="0"/>
                <a:t>о применении материалов</a:t>
              </a:r>
              <a:endParaRPr lang="en-US" sz="1200" dirty="0"/>
            </a:p>
          </p:txBody>
        </p:sp>
        <p:sp>
          <p:nvSpPr>
            <p:cNvPr id="67" name="Rectangle 7"/>
            <p:cNvSpPr txBox="1">
              <a:spLocks/>
            </p:cNvSpPr>
            <p:nvPr/>
          </p:nvSpPr>
          <p:spPr>
            <a:xfrm>
              <a:off x="1837261" y="2487366"/>
              <a:ext cx="15677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dirty="0" smtClean="0"/>
                <a:t>Семинар/ конференция</a:t>
              </a:r>
              <a:endParaRPr lang="ru-RU" sz="1200" dirty="0"/>
            </a:p>
          </p:txBody>
        </p:sp>
        <p:sp>
          <p:nvSpPr>
            <p:cNvPr id="68" name="Rectangle 7"/>
            <p:cNvSpPr txBox="1">
              <a:spLocks/>
            </p:cNvSpPr>
            <p:nvPr/>
          </p:nvSpPr>
          <p:spPr>
            <a:xfrm>
              <a:off x="3471059" y="2487366"/>
              <a:ext cx="156771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dirty="0" smtClean="0"/>
                <a:t>Сотрудники отдела качества ОАО "АЭМ-Технологии"</a:t>
              </a:r>
              <a:endParaRPr lang="en-US" sz="1200" dirty="0"/>
            </a:p>
          </p:txBody>
        </p:sp>
        <p:sp>
          <p:nvSpPr>
            <p:cNvPr id="69" name="Rectangle 7"/>
            <p:cNvSpPr txBox="1">
              <a:spLocks/>
            </p:cNvSpPr>
            <p:nvPr/>
          </p:nvSpPr>
          <p:spPr>
            <a:xfrm>
              <a:off x="5104857" y="2487366"/>
              <a:ext cx="137618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dirty="0" smtClean="0"/>
                <a:t>Чижова Ю.С.</a:t>
              </a:r>
              <a:endParaRPr lang="en-US" sz="1200" dirty="0"/>
            </a:p>
          </p:txBody>
        </p:sp>
        <p:sp>
          <p:nvSpPr>
            <p:cNvPr id="70" name="Rectangle 7"/>
            <p:cNvSpPr txBox="1">
              <a:spLocks/>
            </p:cNvSpPr>
            <p:nvPr/>
          </p:nvSpPr>
          <p:spPr>
            <a:xfrm>
              <a:off x="7618803" y="2487366"/>
              <a:ext cx="108204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dirty="0" smtClean="0"/>
                <a:t>11.01.2014 г.</a:t>
              </a:r>
              <a:endParaRPr lang="en-US" sz="1200" dirty="0"/>
            </a:p>
          </p:txBody>
        </p:sp>
        <p:sp>
          <p:nvSpPr>
            <p:cNvPr id="71" name="Rectangle 7"/>
            <p:cNvSpPr txBox="1">
              <a:spLocks/>
            </p:cNvSpPr>
            <p:nvPr/>
          </p:nvSpPr>
          <p:spPr>
            <a:xfrm>
              <a:off x="6547122" y="2487366"/>
              <a:ext cx="100559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dirty="0" smtClean="0"/>
                <a:t>Учебный класс АЭМ технологии</a:t>
              </a:r>
              <a:endParaRPr lang="en-US" sz="1200" dirty="0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203463" y="3278472"/>
            <a:ext cx="8497388" cy="738664"/>
            <a:chOff x="203463" y="4307401"/>
            <a:chExt cx="8497388" cy="738664"/>
          </a:xfrm>
        </p:grpSpPr>
        <p:sp>
          <p:nvSpPr>
            <p:cNvPr id="73" name="Rectangle 7"/>
            <p:cNvSpPr txBox="1">
              <a:spLocks/>
            </p:cNvSpPr>
            <p:nvPr/>
          </p:nvSpPr>
          <p:spPr>
            <a:xfrm>
              <a:off x="203463" y="4307401"/>
              <a:ext cx="1567713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200" dirty="0" smtClean="0"/>
                <a:t>Изменения в процес-се согласования решений о приме-нении материалов</a:t>
              </a:r>
              <a:endParaRPr lang="en-US" sz="1200" dirty="0"/>
            </a:p>
          </p:txBody>
        </p:sp>
        <p:sp>
          <p:nvSpPr>
            <p:cNvPr id="74" name="Rectangle 7"/>
            <p:cNvSpPr txBox="1">
              <a:spLocks/>
            </p:cNvSpPr>
            <p:nvPr/>
          </p:nvSpPr>
          <p:spPr>
            <a:xfrm>
              <a:off x="1837261" y="4307401"/>
              <a:ext cx="1567713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dirty="0" smtClean="0"/>
                <a:t>Рассылка по электронной почте</a:t>
              </a:r>
              <a:endParaRPr lang="en-US" sz="1200" dirty="0"/>
            </a:p>
          </p:txBody>
        </p:sp>
        <p:sp>
          <p:nvSpPr>
            <p:cNvPr id="75" name="Rectangle 7"/>
            <p:cNvSpPr txBox="1">
              <a:spLocks/>
            </p:cNvSpPr>
            <p:nvPr/>
          </p:nvSpPr>
          <p:spPr>
            <a:xfrm>
              <a:off x="3471059" y="4307401"/>
              <a:ext cx="156771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dirty="0" smtClean="0"/>
                <a:t>Сотрудники отделов качества РЭА, АЭС, </a:t>
              </a:r>
            </a:p>
          </p:txBody>
        </p:sp>
        <p:sp>
          <p:nvSpPr>
            <p:cNvPr id="76" name="Rectangle 7"/>
            <p:cNvSpPr txBox="1">
              <a:spLocks/>
            </p:cNvSpPr>
            <p:nvPr/>
          </p:nvSpPr>
          <p:spPr>
            <a:xfrm>
              <a:off x="5104857" y="4307401"/>
              <a:ext cx="137618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dirty="0" smtClean="0"/>
                <a:t>Мамолин О.А., РЭА, </a:t>
              </a:r>
            </a:p>
            <a:p>
              <a:pPr lvl="1"/>
              <a:r>
                <a:rPr lang="ru-RU" sz="1200" dirty="0" smtClean="0"/>
                <a:t>Иванов О.А., ЛАЭС, АЭМ, </a:t>
              </a:r>
            </a:p>
          </p:txBody>
        </p:sp>
        <p:sp>
          <p:nvSpPr>
            <p:cNvPr id="77" name="Rectangle 7"/>
            <p:cNvSpPr txBox="1">
              <a:spLocks/>
            </p:cNvSpPr>
            <p:nvPr/>
          </p:nvSpPr>
          <p:spPr>
            <a:xfrm>
              <a:off x="7618803" y="4307401"/>
              <a:ext cx="108204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dirty="0" smtClean="0"/>
                <a:t>12.10.2014 г.</a:t>
              </a:r>
              <a:endParaRPr lang="en-US" sz="1200" dirty="0"/>
            </a:p>
          </p:txBody>
        </p:sp>
        <p:sp>
          <p:nvSpPr>
            <p:cNvPr id="78" name="Rectangle 7"/>
            <p:cNvSpPr txBox="1">
              <a:spLocks/>
            </p:cNvSpPr>
            <p:nvPr/>
          </p:nvSpPr>
          <p:spPr>
            <a:xfrm>
              <a:off x="6547122" y="4307401"/>
              <a:ext cx="100559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dirty="0" smtClean="0"/>
                <a:t>Учебные классы РЭА, </a:t>
              </a:r>
            </a:p>
          </p:txBody>
        </p:sp>
      </p:grpSp>
      <p:cxnSp>
        <p:nvCxnSpPr>
          <p:cNvPr id="95" name="Straight Connector 94"/>
          <p:cNvCxnSpPr>
            <a:cxnSpLocks/>
          </p:cNvCxnSpPr>
          <p:nvPr/>
        </p:nvCxnSpPr>
        <p:spPr>
          <a:xfrm>
            <a:off x="203463" y="4110651"/>
            <a:ext cx="84973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203463" y="4204166"/>
            <a:ext cx="8497388" cy="738664"/>
            <a:chOff x="203463" y="4307401"/>
            <a:chExt cx="8497388" cy="738664"/>
          </a:xfrm>
        </p:grpSpPr>
        <p:sp>
          <p:nvSpPr>
            <p:cNvPr id="97" name="Rectangle 7"/>
            <p:cNvSpPr txBox="1">
              <a:spLocks/>
            </p:cNvSpPr>
            <p:nvPr/>
          </p:nvSpPr>
          <p:spPr>
            <a:xfrm>
              <a:off x="203463" y="4307401"/>
              <a:ext cx="1567713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200" dirty="0" smtClean="0"/>
                <a:t>Изменения в процес-се согласования решений о приме-нении материалов</a:t>
              </a:r>
              <a:endParaRPr lang="en-US" sz="1200" dirty="0"/>
            </a:p>
          </p:txBody>
        </p:sp>
        <p:sp>
          <p:nvSpPr>
            <p:cNvPr id="98" name="Rectangle 7"/>
            <p:cNvSpPr txBox="1">
              <a:spLocks/>
            </p:cNvSpPr>
            <p:nvPr/>
          </p:nvSpPr>
          <p:spPr>
            <a:xfrm>
              <a:off x="1837261" y="4307401"/>
              <a:ext cx="156771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dirty="0" smtClean="0"/>
                <a:t>Размещение информации на портале</a:t>
              </a:r>
              <a:endParaRPr lang="en-US" sz="1200" dirty="0"/>
            </a:p>
          </p:txBody>
        </p:sp>
        <p:sp>
          <p:nvSpPr>
            <p:cNvPr id="99" name="Rectangle 7"/>
            <p:cNvSpPr txBox="1">
              <a:spLocks/>
            </p:cNvSpPr>
            <p:nvPr/>
          </p:nvSpPr>
          <p:spPr>
            <a:xfrm>
              <a:off x="3471059" y="4307401"/>
              <a:ext cx="1567713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dirty="0" smtClean="0"/>
                <a:t>Все сотрудники</a:t>
              </a:r>
            </a:p>
          </p:txBody>
        </p:sp>
        <p:sp>
          <p:nvSpPr>
            <p:cNvPr id="100" name="Rectangle 7"/>
            <p:cNvSpPr txBox="1">
              <a:spLocks/>
            </p:cNvSpPr>
            <p:nvPr/>
          </p:nvSpPr>
          <p:spPr>
            <a:xfrm>
              <a:off x="5104857" y="4307401"/>
              <a:ext cx="13761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dirty="0" smtClean="0"/>
                <a:t>Мамолин О.А., РЭА, </a:t>
              </a:r>
            </a:p>
          </p:txBody>
        </p:sp>
        <p:sp>
          <p:nvSpPr>
            <p:cNvPr id="101" name="Rectangle 7"/>
            <p:cNvSpPr txBox="1">
              <a:spLocks/>
            </p:cNvSpPr>
            <p:nvPr/>
          </p:nvSpPr>
          <p:spPr>
            <a:xfrm>
              <a:off x="7618803" y="4307401"/>
              <a:ext cx="108204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dirty="0" smtClean="0"/>
                <a:t>24.10.2014 г.</a:t>
              </a:r>
              <a:endParaRPr lang="en-US" sz="1200" dirty="0"/>
            </a:p>
          </p:txBody>
        </p:sp>
        <p:sp>
          <p:nvSpPr>
            <p:cNvPr id="102" name="Rectangle 7"/>
            <p:cNvSpPr txBox="1">
              <a:spLocks/>
            </p:cNvSpPr>
            <p:nvPr/>
          </p:nvSpPr>
          <p:spPr>
            <a:xfrm>
              <a:off x="6547122" y="4307401"/>
              <a:ext cx="100559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dirty="0" smtClean="0"/>
                <a:t>Веб-портал</a:t>
              </a:r>
            </a:p>
          </p:txBody>
        </p:sp>
      </p:grpSp>
      <p:cxnSp>
        <p:nvCxnSpPr>
          <p:cNvPr id="103" name="Straight Connector 102"/>
          <p:cNvCxnSpPr>
            <a:cxnSpLocks/>
          </p:cNvCxnSpPr>
          <p:nvPr/>
        </p:nvCxnSpPr>
        <p:spPr>
          <a:xfrm>
            <a:off x="203463" y="5036345"/>
            <a:ext cx="84973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/>
          <p:cNvGrpSpPr/>
          <p:nvPr/>
        </p:nvGrpSpPr>
        <p:grpSpPr>
          <a:xfrm>
            <a:off x="203463" y="5129861"/>
            <a:ext cx="8497388" cy="738664"/>
            <a:chOff x="203463" y="4307401"/>
            <a:chExt cx="8497388" cy="738664"/>
          </a:xfrm>
        </p:grpSpPr>
        <p:sp>
          <p:nvSpPr>
            <p:cNvPr id="105" name="Rectangle 7"/>
            <p:cNvSpPr txBox="1">
              <a:spLocks/>
            </p:cNvSpPr>
            <p:nvPr/>
          </p:nvSpPr>
          <p:spPr>
            <a:xfrm>
              <a:off x="203463" y="4307401"/>
              <a:ext cx="1567713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200" dirty="0" smtClean="0"/>
                <a:t>Изменения в процес-се согласования решений о приме-нении материалов</a:t>
              </a:r>
              <a:endParaRPr lang="en-US" sz="1200" dirty="0"/>
            </a:p>
          </p:txBody>
        </p:sp>
        <p:sp>
          <p:nvSpPr>
            <p:cNvPr id="106" name="Rectangle 7"/>
            <p:cNvSpPr txBox="1">
              <a:spLocks/>
            </p:cNvSpPr>
            <p:nvPr/>
          </p:nvSpPr>
          <p:spPr>
            <a:xfrm>
              <a:off x="1837261" y="4307401"/>
              <a:ext cx="156771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dirty="0" smtClean="0"/>
                <a:t>Распространение брошюр и плакатов</a:t>
              </a:r>
              <a:endParaRPr lang="en-US" sz="1200" dirty="0"/>
            </a:p>
          </p:txBody>
        </p:sp>
        <p:sp>
          <p:nvSpPr>
            <p:cNvPr id="107" name="Rectangle 7"/>
            <p:cNvSpPr txBox="1">
              <a:spLocks/>
            </p:cNvSpPr>
            <p:nvPr/>
          </p:nvSpPr>
          <p:spPr>
            <a:xfrm>
              <a:off x="3471059" y="4307401"/>
              <a:ext cx="1567713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dirty="0" smtClean="0"/>
                <a:t>Сотрудники отделов качества РЭА, АЭС, </a:t>
              </a:r>
            </a:p>
          </p:txBody>
        </p:sp>
        <p:sp>
          <p:nvSpPr>
            <p:cNvPr id="108" name="Rectangle 7"/>
            <p:cNvSpPr txBox="1">
              <a:spLocks/>
            </p:cNvSpPr>
            <p:nvPr/>
          </p:nvSpPr>
          <p:spPr>
            <a:xfrm>
              <a:off x="5104857" y="4307401"/>
              <a:ext cx="1376180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dirty="0" smtClean="0"/>
                <a:t>Иванов О.А., ЛАЭС, АЭМ, </a:t>
              </a:r>
            </a:p>
          </p:txBody>
        </p:sp>
        <p:sp>
          <p:nvSpPr>
            <p:cNvPr id="109" name="Rectangle 7"/>
            <p:cNvSpPr txBox="1">
              <a:spLocks/>
            </p:cNvSpPr>
            <p:nvPr/>
          </p:nvSpPr>
          <p:spPr>
            <a:xfrm>
              <a:off x="7618803" y="4307401"/>
              <a:ext cx="1082048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dirty="0" smtClean="0"/>
                <a:t>24.10.2014 г.</a:t>
              </a:r>
              <a:endParaRPr lang="en-US" sz="1200" dirty="0"/>
            </a:p>
          </p:txBody>
        </p:sp>
        <p:sp>
          <p:nvSpPr>
            <p:cNvPr id="110" name="Rectangle 7"/>
            <p:cNvSpPr txBox="1">
              <a:spLocks/>
            </p:cNvSpPr>
            <p:nvPr/>
          </p:nvSpPr>
          <p:spPr>
            <a:xfrm>
              <a:off x="6547122" y="4307401"/>
              <a:ext cx="1005598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dirty="0" smtClean="0"/>
                <a:t>Стенды с информа-цией</a:t>
              </a:r>
            </a:p>
          </p:txBody>
        </p:sp>
      </p:grpSp>
      <p:grpSp>
        <p:nvGrpSpPr>
          <p:cNvPr id="79" name="Group 186"/>
          <p:cNvGrpSpPr/>
          <p:nvPr>
            <p:custDataLst>
              <p:tags r:id="rId2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80" name="Freeform 187"/>
            <p:cNvSpPr/>
            <p:nvPr>
              <p:custDataLst>
                <p:tags r:id="rId12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1" name="Rectangle 25"/>
            <p:cNvSpPr txBox="1"/>
            <p:nvPr>
              <p:custDataLst>
                <p:tags r:id="rId13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Открытие и подготовка ПСР-проекта</a:t>
              </a:r>
              <a:endParaRPr lang="ru-RU" sz="700" b="1" dirty="0"/>
            </a:p>
          </p:txBody>
        </p:sp>
      </p:grpSp>
      <p:grpSp>
        <p:nvGrpSpPr>
          <p:cNvPr id="82" name="Group 189"/>
          <p:cNvGrpSpPr/>
          <p:nvPr>
            <p:custDataLst>
              <p:tags r:id="rId3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3" name="Freeform 190"/>
            <p:cNvSpPr/>
            <p:nvPr>
              <p:custDataLst>
                <p:tags r:id="rId10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4" name="Rectangle 25"/>
            <p:cNvSpPr txBox="1"/>
            <p:nvPr>
              <p:custDataLst>
                <p:tags r:id="rId11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Внедрение улучшений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5" name="Group 192"/>
          <p:cNvGrpSpPr/>
          <p:nvPr>
            <p:custDataLst>
              <p:tags r:id="rId4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86" name="Freeform 193"/>
            <p:cNvSpPr/>
            <p:nvPr>
              <p:custDataLst>
                <p:tags r:id="rId8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7" name="Rectangle 25"/>
            <p:cNvSpPr txBox="1"/>
            <p:nvPr>
              <p:custDataLst>
                <p:tags r:id="rId9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88" name="Group 195"/>
          <p:cNvGrpSpPr/>
          <p:nvPr>
            <p:custDataLst>
              <p:tags r:id="rId5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9" name="Freeform 196"/>
            <p:cNvSpPr/>
            <p:nvPr>
              <p:custDataLst>
                <p:tags r:id="rId6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0" name="Rectangle 25"/>
            <p:cNvSpPr txBox="1"/>
            <p:nvPr>
              <p:custDataLst>
                <p:tags r:id="rId7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91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2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3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4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648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1693860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517" name="think-cell Slide" r:id="rId62" imgW="270" imgH="270" progId="TCLayout.ActiveDocument.1">
                  <p:embed/>
                </p:oleObj>
              </mc:Choice>
              <mc:Fallback>
                <p:oleObj name="think-cell Slide" r:id="rId62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/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rtlCol="0" anchor="ctr" anchorCtr="0">
            <a:noAutofit/>
          </a:bodyPr>
          <a:lstStyle/>
          <a:p>
            <a:pPr algn="ctr"/>
            <a:endParaRPr lang="ru-RU" sz="1000" dirty="0" smtClean="0">
              <a:solidFill>
                <a:schemeClr val="tx1"/>
              </a:solidFill>
              <a:sym typeface="+mn-lt"/>
            </a:endParaRPr>
          </a:p>
        </p:txBody>
      </p:sp>
      <p:sp>
        <p:nvSpPr>
          <p:cNvPr id="49" name="McK 1. On-page tracker"/>
          <p:cNvSpPr>
            <a:spLocks noChangeArrowheads="1"/>
          </p:cNvSpPr>
          <p:nvPr/>
        </p:nvSpPr>
        <p:spPr bwMode="auto">
          <a:xfrm>
            <a:off x="1231900" y="26988"/>
            <a:ext cx="6319230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+mn-lt"/>
              </a:rPr>
              <a:t>4.1 Мониторинг достигнутых результатов. </a:t>
            </a:r>
            <a:r>
              <a:rPr lang="ru-RU" sz="1400" dirty="0" smtClean="0">
                <a:solidFill>
                  <a:srgbClr val="808080"/>
                </a:solidFill>
              </a:rPr>
              <a:t>Производственный анализ №2</a:t>
            </a:r>
            <a:endParaRPr lang="ru-RU" sz="140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31900" y="216144"/>
            <a:ext cx="6681176" cy="584775"/>
          </a:xfrm>
        </p:spPr>
        <p:txBody>
          <a:bodyPr/>
          <a:lstStyle/>
          <a:p>
            <a:r>
              <a:rPr lang="ru-RU" dirty="0"/>
              <a:t>Мониторинг достигнутых результатов. Производственный анализ №2</a:t>
            </a:r>
          </a:p>
        </p:txBody>
      </p:sp>
      <p:sp>
        <p:nvSpPr>
          <p:cNvPr id="248" name="Rectangle 247"/>
          <p:cNvSpPr/>
          <p:nvPr>
            <p:custDataLst>
              <p:tags r:id="rId4"/>
            </p:custDataLst>
          </p:nvPr>
        </p:nvSpPr>
        <p:spPr bwMode="auto">
          <a:xfrm>
            <a:off x="406400" y="2395538"/>
            <a:ext cx="123825" cy="123825"/>
          </a:xfrm>
          <a:prstGeom prst="rect">
            <a:avLst/>
          </a:prstGeom>
          <a:solidFill>
            <a:srgbClr val="F2FD24"/>
          </a:solidFill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49" name="Rectangle 248"/>
          <p:cNvSpPr/>
          <p:nvPr>
            <p:custDataLst>
              <p:tags r:id="rId5"/>
            </p:custDataLst>
          </p:nvPr>
        </p:nvSpPr>
        <p:spPr bwMode="auto">
          <a:xfrm>
            <a:off x="406400" y="2170113"/>
            <a:ext cx="123825" cy="123825"/>
          </a:xfrm>
          <a:prstGeom prst="rect">
            <a:avLst/>
          </a:prstGeom>
          <a:solidFill>
            <a:schemeClr val="hlink"/>
          </a:solidFill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50" name="Rectangle 249"/>
          <p:cNvSpPr/>
          <p:nvPr>
            <p:custDataLst>
              <p:tags r:id="rId6"/>
            </p:custDataLst>
          </p:nvPr>
        </p:nvSpPr>
        <p:spPr bwMode="auto">
          <a:xfrm>
            <a:off x="406400" y="2620963"/>
            <a:ext cx="123825" cy="123825"/>
          </a:xfrm>
          <a:prstGeom prst="rect">
            <a:avLst/>
          </a:prstGeom>
          <a:solidFill>
            <a:srgbClr val="B2B2B2"/>
          </a:solidFill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51" name="Rectangle 250"/>
          <p:cNvSpPr/>
          <p:nvPr>
            <p:custDataLst>
              <p:tags r:id="rId7"/>
            </p:custDataLst>
          </p:nvPr>
        </p:nvSpPr>
        <p:spPr bwMode="auto">
          <a:xfrm>
            <a:off x="406400" y="1944688"/>
            <a:ext cx="123825" cy="123825"/>
          </a:xfrm>
          <a:prstGeom prst="rect">
            <a:avLst/>
          </a:prstGeom>
          <a:solidFill>
            <a:srgbClr val="92D050"/>
          </a:solidFill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52" name="Rectangle 251"/>
          <p:cNvSpPr/>
          <p:nvPr>
            <p:custDataLst>
              <p:tags r:id="rId8"/>
            </p:custDataLst>
          </p:nvPr>
        </p:nvSpPr>
        <p:spPr bwMode="auto">
          <a:xfrm>
            <a:off x="406400" y="1719263"/>
            <a:ext cx="123825" cy="123825"/>
          </a:xfrm>
          <a:prstGeom prst="rect">
            <a:avLst/>
          </a:prstGeom>
          <a:solidFill>
            <a:srgbClr val="FE3439"/>
          </a:solidFill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53" name="Rectangle 252"/>
          <p:cNvSpPr/>
          <p:nvPr>
            <p:custDataLst>
              <p:tags r:id="rId9"/>
            </p:custDataLst>
          </p:nvPr>
        </p:nvSpPr>
        <p:spPr bwMode="auto">
          <a:xfrm>
            <a:off x="406400" y="1493838"/>
            <a:ext cx="123825" cy="123825"/>
          </a:xfrm>
          <a:prstGeom prst="rect">
            <a:avLst/>
          </a:prstGeom>
          <a:solidFill>
            <a:srgbClr val="00B0F0"/>
          </a:solidFill>
          <a:ln w="9525">
            <a:solidFill>
              <a:srgbClr val="8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</p:txBody>
      </p:sp>
      <p:sp>
        <p:nvSpPr>
          <p:cNvPr id="258" name="Text Placeholder 61"/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631825" y="1717675"/>
            <a:ext cx="954088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C8D1705D-9CE4-47EB-81CA-7B3D5F77887E}" type="datetime'''О''''д''''''о''бр''''''''''е''н''''''''ие в'' РТ''''''''''Н'">
              <a:rPr lang="en-US" sz="900"/>
              <a:pPr/>
              <a:t>Одобрение в РТН</a:t>
            </a:fld>
            <a:endParaRPr lang="ru-RU" sz="900" dirty="0">
              <a:sym typeface="+mn-lt"/>
            </a:endParaRPr>
          </a:p>
        </p:txBody>
      </p:sp>
      <p:sp>
        <p:nvSpPr>
          <p:cNvPr id="257" name="Text Placeholder 66"/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631825" y="1943100"/>
            <a:ext cx="159385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F290C5B0-0A2B-4273-A561-518F13371E23}" type="datetime'Дор''''''а''ботка'' в''о вт''''ор''''''ой ''''оч''е''р''''еди'">
              <a:rPr lang="en-US" sz="900"/>
              <a:pPr/>
              <a:t>Доработка во второй очереди</a:t>
            </a:fld>
            <a:endParaRPr lang="ru-RU" sz="900" dirty="0">
              <a:latin typeface="Arial"/>
              <a:sym typeface="Arial"/>
            </a:endParaRPr>
          </a:p>
        </p:txBody>
      </p:sp>
      <p:sp>
        <p:nvSpPr>
          <p:cNvPr id="254" name="Text Placeholder 63"/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631825" y="2619375"/>
            <a:ext cx="2676525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A1EF2233-5439-4467-A368-1E653B632ECD}" type="datetime'Согласо''вание с п''р''едприятиями в'' п''е''рвой оче''ре''ди'">
              <a:rPr lang="en-US" sz="900"/>
              <a:pPr/>
              <a:t>Согласование с предприятиями в первой очереди</a:t>
            </a:fld>
            <a:endParaRPr lang="ru-RU" sz="900" dirty="0">
              <a:latin typeface="Arial"/>
              <a:sym typeface="Arial"/>
            </a:endParaRPr>
          </a:p>
        </p:txBody>
      </p:sp>
      <p:sp>
        <p:nvSpPr>
          <p:cNvPr id="255" name="Text Placeholder 65"/>
          <p:cNvSpPr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631825" y="2168525"/>
            <a:ext cx="30226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637D25AA-8D0B-454A-BD7E-A106335A57AB}" type="datetime'Согласо''вание/утверждение с/''в КРЭА во ''второй оче''ред''и'">
              <a:rPr lang="en-US" sz="900"/>
              <a:pPr/>
              <a:t>Согласование/утверждение с/в КРЭА во второй очереди</a:t>
            </a:fld>
            <a:endParaRPr lang="ru-RU" sz="900" dirty="0">
              <a:latin typeface="Arial"/>
              <a:sym typeface="Arial"/>
            </a:endParaRPr>
          </a:p>
        </p:txBody>
      </p:sp>
      <p:sp>
        <p:nvSpPr>
          <p:cNvPr id="256" name="Text Placeholder 64"/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631825" y="2393950"/>
            <a:ext cx="1539875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053704B7-1D37-47CC-B213-4C4A5A6863AB}" type="datetime'Дор''''а''''''б''от''''к''а'' в ''перв''о''й о''че''р''''еди'">
              <a:rPr lang="en-US" sz="900"/>
              <a:pPr/>
              <a:t>Доработка в первой очереди</a:t>
            </a:fld>
            <a:endParaRPr lang="ru-RU" sz="900" dirty="0">
              <a:latin typeface="Arial"/>
              <a:sym typeface="Arial"/>
            </a:endParaRPr>
          </a:p>
        </p:txBody>
      </p:sp>
      <p:sp>
        <p:nvSpPr>
          <p:cNvPr id="259" name="Text Placeholder 62"/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631825" y="1492250"/>
            <a:ext cx="1663700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3C2DB9F7-9F6C-4A3A-9C16-2669C9090B8E}" type="datetime'''Дора''б''''''''''отка п''о з''а''ме''''''ч''ан''иям'''' РТН'">
              <a:rPr lang="en-US" sz="900"/>
              <a:pPr/>
              <a:t>Доработка по замечаниям РТН</a:t>
            </a:fld>
            <a:endParaRPr lang="ru-RU" sz="900" dirty="0">
              <a:sym typeface="+mn-lt"/>
            </a:endParaRPr>
          </a:p>
        </p:txBody>
      </p:sp>
      <p:cxnSp>
        <p:nvCxnSpPr>
          <p:cNvPr id="260" name="Прямая соединительная линия 47"/>
          <p:cNvCxnSpPr/>
          <p:nvPr/>
        </p:nvCxnSpPr>
        <p:spPr>
          <a:xfrm flipV="1">
            <a:off x="2005013" y="3458230"/>
            <a:ext cx="0" cy="1656039"/>
          </a:xfrm>
          <a:prstGeom prst="line">
            <a:avLst/>
          </a:prstGeom>
          <a:ln w="19050">
            <a:solidFill>
              <a:schemeClr val="accent3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1" name="TextBox 260"/>
          <p:cNvSpPr txBox="1"/>
          <p:nvPr/>
        </p:nvSpPr>
        <p:spPr>
          <a:xfrm>
            <a:off x="2134923" y="3449084"/>
            <a:ext cx="931453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000" b="1" dirty="0" smtClean="0"/>
              <a:t>Введены дополнения</a:t>
            </a:r>
            <a:r>
              <a:rPr lang="en-US" sz="1000" b="1" dirty="0" smtClean="0"/>
              <a:t/>
            </a:r>
            <a:br>
              <a:rPr lang="en-US" sz="1000" b="1" dirty="0" smtClean="0"/>
            </a:br>
            <a:r>
              <a:rPr lang="ru-RU" sz="1000" b="1" dirty="0" smtClean="0"/>
              <a:t>к</a:t>
            </a:r>
            <a:r>
              <a:rPr lang="en-US" sz="1000" b="1" dirty="0"/>
              <a:t> </a:t>
            </a:r>
            <a:r>
              <a:rPr lang="ru-RU" sz="1000" b="1" dirty="0" smtClean="0"/>
              <a:t>регламенту</a:t>
            </a:r>
            <a:endParaRPr lang="ru-RU" sz="1000" b="1" dirty="0"/>
          </a:p>
        </p:txBody>
      </p:sp>
      <p:cxnSp>
        <p:nvCxnSpPr>
          <p:cNvPr id="262" name="Straight Connector 261"/>
          <p:cNvCxnSpPr>
            <a:cxnSpLocks/>
          </p:cNvCxnSpPr>
          <p:nvPr/>
        </p:nvCxnSpPr>
        <p:spPr>
          <a:xfrm flipH="1">
            <a:off x="3850264" y="3441700"/>
            <a:ext cx="49168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>
            <a:cxnSpLocks/>
          </p:cNvCxnSpPr>
          <p:nvPr/>
        </p:nvCxnSpPr>
        <p:spPr>
          <a:xfrm flipH="1">
            <a:off x="3850264" y="5537200"/>
            <a:ext cx="491686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4" name="Group 263"/>
          <p:cNvGrpSpPr/>
          <p:nvPr/>
        </p:nvGrpSpPr>
        <p:grpSpPr>
          <a:xfrm>
            <a:off x="3850264" y="2239963"/>
            <a:ext cx="4810818" cy="923330"/>
            <a:chOff x="3850264" y="1927225"/>
            <a:chExt cx="4810818" cy="923330"/>
          </a:xfrm>
        </p:grpSpPr>
        <p:sp>
          <p:nvSpPr>
            <p:cNvPr id="265" name="Rectangle 21"/>
            <p:cNvSpPr txBox="1">
              <a:spLocks/>
            </p:cNvSpPr>
            <p:nvPr/>
          </p:nvSpPr>
          <p:spPr>
            <a:xfrm>
              <a:off x="3850264" y="1927225"/>
              <a:ext cx="1035206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000" dirty="0" smtClean="0"/>
                <a:t>АМ106.23-14 - </a:t>
              </a:r>
              <a:r>
                <a:rPr lang="ru-RU" sz="1000" dirty="0"/>
                <a:t>Замечания по качеству документов, </a:t>
              </a:r>
              <a:r>
                <a:rPr lang="ru-RU" sz="1000" dirty="0" smtClean="0"/>
                <a:t>доработка</a:t>
              </a:r>
              <a:endParaRPr lang="ru-RU" sz="1000" dirty="0"/>
            </a:p>
          </p:txBody>
        </p:sp>
        <p:sp>
          <p:nvSpPr>
            <p:cNvPr id="266" name="Rectangle 21"/>
            <p:cNvSpPr txBox="1">
              <a:spLocks/>
            </p:cNvSpPr>
            <p:nvPr/>
          </p:nvSpPr>
          <p:spPr>
            <a:xfrm>
              <a:off x="4955484" y="1927225"/>
              <a:ext cx="90016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000" dirty="0" smtClean="0"/>
                <a:t>Нет требо</a:t>
              </a:r>
              <a:r>
                <a:rPr lang="en-US" sz="1000" dirty="0" smtClean="0"/>
                <a:t>-</a:t>
              </a:r>
              <a:r>
                <a:rPr lang="ru-RU" sz="1000" dirty="0" smtClean="0"/>
                <a:t>ваний к содер</a:t>
              </a:r>
              <a:r>
                <a:rPr lang="en-US" sz="1000" dirty="0" smtClean="0"/>
                <a:t>-</a:t>
              </a:r>
              <a:r>
                <a:rPr lang="ru-RU" sz="1000" dirty="0" smtClean="0"/>
                <a:t>жанию и составу документов</a:t>
              </a:r>
              <a:endParaRPr lang="en-US" sz="1000" dirty="0"/>
            </a:p>
          </p:txBody>
        </p:sp>
        <p:sp>
          <p:nvSpPr>
            <p:cNvPr id="267" name="Rectangle 21"/>
            <p:cNvSpPr txBox="1">
              <a:spLocks/>
            </p:cNvSpPr>
            <p:nvPr/>
          </p:nvSpPr>
          <p:spPr>
            <a:xfrm>
              <a:off x="5925666" y="1927225"/>
              <a:ext cx="900168" cy="923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000" dirty="0"/>
                <a:t>Внести четкие требования по </a:t>
              </a:r>
              <a:r>
                <a:rPr lang="ru-RU" sz="1000" dirty="0" smtClean="0"/>
                <a:t>составу и содер</a:t>
              </a:r>
              <a:r>
                <a:rPr lang="en-US" sz="1000" dirty="0" smtClean="0"/>
                <a:t>-</a:t>
              </a:r>
              <a:r>
                <a:rPr lang="ru-RU" sz="1000" dirty="0" smtClean="0"/>
                <a:t>жанию</a:t>
              </a:r>
              <a:endParaRPr lang="en-US" sz="1000" dirty="0"/>
            </a:p>
          </p:txBody>
        </p:sp>
        <p:sp>
          <p:nvSpPr>
            <p:cNvPr id="268" name="Rectangle 21"/>
            <p:cNvSpPr txBox="1">
              <a:spLocks/>
            </p:cNvSpPr>
            <p:nvPr/>
          </p:nvSpPr>
          <p:spPr>
            <a:xfrm>
              <a:off x="6895848" y="1927225"/>
              <a:ext cx="75605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000" dirty="0" smtClean="0"/>
                <a:t>…</a:t>
              </a:r>
              <a:endParaRPr lang="en-US" sz="1000" dirty="0"/>
            </a:p>
          </p:txBody>
        </p:sp>
        <p:sp>
          <p:nvSpPr>
            <p:cNvPr id="269" name="Rectangle 21"/>
            <p:cNvSpPr txBox="1">
              <a:spLocks/>
            </p:cNvSpPr>
            <p:nvPr/>
          </p:nvSpPr>
          <p:spPr>
            <a:xfrm>
              <a:off x="7721920" y="1927225"/>
              <a:ext cx="50910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 smtClean="0"/>
                <a:t>…</a:t>
              </a:r>
              <a:endParaRPr lang="en-US" sz="1000" dirty="0"/>
            </a:p>
          </p:txBody>
        </p:sp>
        <p:grpSp>
          <p:nvGrpSpPr>
            <p:cNvPr id="270" name="Group 269"/>
            <p:cNvGrpSpPr/>
            <p:nvPr/>
          </p:nvGrpSpPr>
          <p:grpSpPr>
            <a:xfrm>
              <a:off x="8407082" y="1927225"/>
              <a:ext cx="254000" cy="254000"/>
              <a:chOff x="9226882" y="1970088"/>
              <a:chExt cx="254000" cy="254000"/>
            </a:xfrm>
          </p:grpSpPr>
          <p:sp>
            <p:nvSpPr>
              <p:cNvPr id="271" name="Oval 90"/>
              <p:cNvSpPr>
                <a:spLocks noChangeAspect="1" noChangeArrowheads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9226882" y="1970088"/>
                <a:ext cx="254000" cy="2540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vl="1"/>
                <a:endParaRPr lang="en-US" sz="1000" dirty="0"/>
              </a:p>
            </p:txBody>
          </p:sp>
          <p:sp>
            <p:nvSpPr>
              <p:cNvPr id="272" name="Arc 91"/>
              <p:cNvSpPr>
                <a:spLocks noChangeAspect="1"/>
              </p:cNvSpPr>
              <p:nvPr>
                <p:custDataLst>
                  <p:tags r:id="rId60"/>
                </p:custDataLst>
              </p:nvPr>
            </p:nvSpPr>
            <p:spPr bwMode="black">
              <a:xfrm>
                <a:off x="9226882" y="1970088"/>
                <a:ext cx="254000" cy="254000"/>
              </a:xfrm>
              <a:prstGeom prst="arc">
                <a:avLst/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vl="1"/>
                <a:endParaRPr lang="en-US" sz="1000" dirty="0"/>
              </a:p>
            </p:txBody>
          </p:sp>
        </p:grpSp>
      </p:grpSp>
      <p:grpSp>
        <p:nvGrpSpPr>
          <p:cNvPr id="273" name="Group 272"/>
          <p:cNvGrpSpPr/>
          <p:nvPr/>
        </p:nvGrpSpPr>
        <p:grpSpPr>
          <a:xfrm>
            <a:off x="3850264" y="3719513"/>
            <a:ext cx="4810818" cy="1538883"/>
            <a:chOff x="3850264" y="3386138"/>
            <a:chExt cx="4810818" cy="1538883"/>
          </a:xfrm>
        </p:grpSpPr>
        <p:sp>
          <p:nvSpPr>
            <p:cNvPr id="274" name="Rectangle 21"/>
            <p:cNvSpPr txBox="1">
              <a:spLocks/>
            </p:cNvSpPr>
            <p:nvPr/>
          </p:nvSpPr>
          <p:spPr>
            <a:xfrm>
              <a:off x="6895848" y="3386138"/>
              <a:ext cx="75605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000" dirty="0" smtClean="0"/>
                <a:t>…</a:t>
              </a:r>
              <a:endParaRPr lang="en-US" sz="1000" dirty="0"/>
            </a:p>
          </p:txBody>
        </p:sp>
        <p:sp>
          <p:nvSpPr>
            <p:cNvPr id="275" name="Rectangle 21"/>
            <p:cNvSpPr txBox="1">
              <a:spLocks/>
            </p:cNvSpPr>
            <p:nvPr/>
          </p:nvSpPr>
          <p:spPr>
            <a:xfrm>
              <a:off x="7721920" y="3386138"/>
              <a:ext cx="50910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 smtClean="0"/>
                <a:t>…</a:t>
              </a:r>
              <a:endParaRPr lang="en-US" sz="1000" dirty="0"/>
            </a:p>
          </p:txBody>
        </p:sp>
        <p:sp>
          <p:nvSpPr>
            <p:cNvPr id="276" name="Rectangle 21"/>
            <p:cNvSpPr txBox="1">
              <a:spLocks/>
            </p:cNvSpPr>
            <p:nvPr/>
          </p:nvSpPr>
          <p:spPr>
            <a:xfrm>
              <a:off x="3850264" y="3386138"/>
              <a:ext cx="1035206" cy="1231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 defTabSz="914400" fontAlgn="auto">
                <a:spcBef>
                  <a:spcPts val="0"/>
                </a:spcBef>
                <a:spcAft>
                  <a:spcPts val="0"/>
                </a:spcAft>
                <a:buClrTx/>
                <a:defRPr/>
              </a:pPr>
              <a:r>
                <a:rPr lang="ru-RU" sz="1000" dirty="0"/>
                <a:t>АМ106.23-14 </a:t>
              </a:r>
              <a:r>
                <a:rPr lang="ru-RU" sz="1000" dirty="0" smtClean="0"/>
                <a:t>– </a:t>
              </a:r>
              <a:r>
                <a:rPr lang="ru-RU" sz="1000" dirty="0">
                  <a:solidFill>
                    <a:schemeClr val="dk1"/>
                  </a:solidFill>
                </a:rPr>
                <a:t>Простой у исполнителя, связанный с </a:t>
              </a:r>
              <a:r>
                <a:rPr lang="ru-RU" sz="1000" dirty="0" smtClean="0">
                  <a:solidFill>
                    <a:schemeClr val="dk1"/>
                  </a:solidFill>
                </a:rPr>
                <a:t>отпуском ответствен</a:t>
              </a:r>
              <a:r>
                <a:rPr lang="en-US" sz="1000" dirty="0" smtClean="0">
                  <a:solidFill>
                    <a:schemeClr val="dk1"/>
                  </a:solidFill>
                </a:rPr>
                <a:t>-</a:t>
              </a:r>
              <a:r>
                <a:rPr lang="ru-RU" sz="1000" dirty="0" smtClean="0">
                  <a:solidFill>
                    <a:schemeClr val="dk1"/>
                  </a:solidFill>
                </a:rPr>
                <a:t>ного сотрудника</a:t>
              </a:r>
              <a:endParaRPr lang="en-US" sz="1000" dirty="0"/>
            </a:p>
          </p:txBody>
        </p:sp>
        <p:sp>
          <p:nvSpPr>
            <p:cNvPr id="277" name="Rectangle 21"/>
            <p:cNvSpPr txBox="1">
              <a:spLocks/>
            </p:cNvSpPr>
            <p:nvPr/>
          </p:nvSpPr>
          <p:spPr>
            <a:xfrm>
              <a:off x="4955484" y="3386138"/>
              <a:ext cx="900168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000" dirty="0" smtClean="0"/>
                <a:t>Нехватка сотру</a:t>
              </a:r>
              <a:r>
                <a:rPr lang="en-US" sz="1000" dirty="0" smtClean="0"/>
                <a:t>-</a:t>
              </a:r>
              <a:r>
                <a:rPr lang="ru-RU" sz="1000" dirty="0" smtClean="0"/>
                <a:t>дников</a:t>
              </a:r>
              <a:endParaRPr lang="en-US" sz="1000" dirty="0"/>
            </a:p>
          </p:txBody>
        </p:sp>
        <p:sp>
          <p:nvSpPr>
            <p:cNvPr id="278" name="Rectangle 21"/>
            <p:cNvSpPr txBox="1">
              <a:spLocks/>
            </p:cNvSpPr>
            <p:nvPr/>
          </p:nvSpPr>
          <p:spPr>
            <a:xfrm>
              <a:off x="5925666" y="3386138"/>
              <a:ext cx="900168" cy="15388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 defTabSz="914400" fontAlgn="auto">
                <a:spcBef>
                  <a:spcPts val="0"/>
                </a:spcBef>
                <a:spcAft>
                  <a:spcPts val="0"/>
                </a:spcAft>
                <a:buClrTx/>
                <a:tabLst>
                  <a:tab pos="82550" algn="l"/>
                </a:tabLst>
                <a:defRPr/>
              </a:pPr>
              <a:r>
                <a:rPr lang="ru-RU" sz="1000" dirty="0" smtClean="0">
                  <a:solidFill>
                    <a:schemeClr val="dk1"/>
                  </a:solidFill>
                </a:rPr>
                <a:t>Назна</a:t>
              </a:r>
              <a:r>
                <a:rPr lang="en-US" sz="1000" dirty="0" smtClean="0">
                  <a:solidFill>
                    <a:schemeClr val="dk1"/>
                  </a:solidFill>
                </a:rPr>
                <a:t>-</a:t>
              </a:r>
              <a:r>
                <a:rPr lang="ru-RU" sz="1000" dirty="0" smtClean="0">
                  <a:solidFill>
                    <a:schemeClr val="dk1"/>
                  </a:solidFill>
                </a:rPr>
                <a:t>чение </a:t>
              </a:r>
              <a:r>
                <a:rPr lang="ru-RU" sz="1000" dirty="0">
                  <a:solidFill>
                    <a:schemeClr val="dk1"/>
                  </a:solidFill>
                </a:rPr>
                <a:t>по </a:t>
              </a:r>
              <a:r>
                <a:rPr lang="ru-RU" sz="1000" dirty="0" smtClean="0">
                  <a:solidFill>
                    <a:schemeClr val="dk1"/>
                  </a:solidFill>
                </a:rPr>
                <a:t>органи</a:t>
              </a:r>
              <a:r>
                <a:rPr lang="en-US" sz="1000" dirty="0" smtClean="0">
                  <a:solidFill>
                    <a:schemeClr val="dk1"/>
                  </a:solidFill>
                </a:rPr>
                <a:t>-</a:t>
              </a:r>
              <a:r>
                <a:rPr lang="ru-RU" sz="1000" dirty="0" smtClean="0">
                  <a:solidFill>
                    <a:schemeClr val="dk1"/>
                  </a:solidFill>
                </a:rPr>
                <a:t>зации заме</a:t>
              </a:r>
              <a:r>
                <a:rPr lang="en-US" sz="1000" dirty="0" smtClean="0">
                  <a:solidFill>
                    <a:schemeClr val="dk1"/>
                  </a:solidFill>
                </a:rPr>
                <a:t>-</a:t>
              </a:r>
              <a:r>
                <a:rPr lang="ru-RU" sz="1000" dirty="0" smtClean="0">
                  <a:solidFill>
                    <a:schemeClr val="dk1"/>
                  </a:solidFill>
                </a:rPr>
                <a:t>щающего сотрудника</a:t>
              </a:r>
            </a:p>
            <a:p>
              <a:pPr lvl="1" defTabSz="914400" fontAlgn="auto">
                <a:spcBef>
                  <a:spcPts val="0"/>
                </a:spcBef>
                <a:spcAft>
                  <a:spcPts val="0"/>
                </a:spcAft>
                <a:buClrTx/>
                <a:tabLst>
                  <a:tab pos="82550" algn="l"/>
                </a:tabLst>
                <a:defRPr/>
              </a:pPr>
              <a:r>
                <a:rPr lang="ru-RU" sz="1000" dirty="0" smtClean="0">
                  <a:solidFill>
                    <a:schemeClr val="dk1"/>
                  </a:solidFill>
                </a:rPr>
                <a:t>Запуск "цепочки помощи"</a:t>
              </a:r>
              <a:endParaRPr lang="ru-RU" sz="1000" dirty="0">
                <a:solidFill>
                  <a:schemeClr val="dk1"/>
                </a:solidFill>
              </a:endParaRPr>
            </a:p>
          </p:txBody>
        </p:sp>
        <p:grpSp>
          <p:nvGrpSpPr>
            <p:cNvPr id="279" name="Group 278"/>
            <p:cNvGrpSpPr/>
            <p:nvPr/>
          </p:nvGrpSpPr>
          <p:grpSpPr>
            <a:xfrm>
              <a:off x="8407082" y="3386138"/>
              <a:ext cx="254000" cy="254000"/>
              <a:chOff x="9226882" y="3386138"/>
              <a:chExt cx="254000" cy="254000"/>
            </a:xfrm>
          </p:grpSpPr>
          <p:sp>
            <p:nvSpPr>
              <p:cNvPr id="280" name="Oval 90"/>
              <p:cNvSpPr>
                <a:spLocks noChangeAspect="1" noChangeArrowheads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9226882" y="3386138"/>
                <a:ext cx="254000" cy="25400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vl="1"/>
                <a:endParaRPr lang="en-US" sz="1000" dirty="0"/>
              </a:p>
            </p:txBody>
          </p:sp>
          <p:sp>
            <p:nvSpPr>
              <p:cNvPr id="281" name="Arc 91"/>
              <p:cNvSpPr>
                <a:spLocks noChangeAspect="1"/>
              </p:cNvSpPr>
              <p:nvPr>
                <p:custDataLst>
                  <p:tags r:id="rId58"/>
                </p:custDataLst>
              </p:nvPr>
            </p:nvSpPr>
            <p:spPr bwMode="black">
              <a:xfrm>
                <a:off x="9226882" y="3386138"/>
                <a:ext cx="254000" cy="254000"/>
              </a:xfrm>
              <a:prstGeom prst="arc">
                <a:avLst>
                  <a:gd name="adj1" fmla="val 16200000"/>
                  <a:gd name="adj2" fmla="val 5445848"/>
                </a:avLst>
              </a:prstGeom>
              <a:solidFill>
                <a:schemeClr val="accent4"/>
              </a:solidFill>
              <a:ln w="9525">
                <a:solidFill>
                  <a:schemeClr val="accent6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lvl="1"/>
                <a:endParaRPr lang="en-US" sz="1000" dirty="0"/>
              </a:p>
            </p:txBody>
          </p:sp>
        </p:grpSp>
      </p:grpSp>
      <p:sp>
        <p:nvSpPr>
          <p:cNvPr id="282" name="Rectangle 281"/>
          <p:cNvSpPr>
            <a:spLocks/>
          </p:cNvSpPr>
          <p:nvPr/>
        </p:nvSpPr>
        <p:spPr>
          <a:xfrm>
            <a:off x="122238" y="1128713"/>
            <a:ext cx="3563937" cy="282456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283" name="Rectangle 14"/>
          <p:cNvSpPr txBox="1"/>
          <p:nvPr/>
        </p:nvSpPr>
        <p:spPr>
          <a:xfrm>
            <a:off x="153988" y="1192213"/>
            <a:ext cx="350043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Мониторинг времени </a:t>
            </a:r>
            <a:r>
              <a:rPr lang="ru-RU" sz="1000" b="1" dirty="0" smtClean="0"/>
              <a:t>шагов процесса</a:t>
            </a:r>
            <a:endParaRPr lang="ru-RU" sz="1000" b="1" dirty="0"/>
          </a:p>
        </p:txBody>
      </p:sp>
      <p:sp>
        <p:nvSpPr>
          <p:cNvPr id="284" name="Rectangle 283"/>
          <p:cNvSpPr>
            <a:spLocks/>
          </p:cNvSpPr>
          <p:nvPr/>
        </p:nvSpPr>
        <p:spPr>
          <a:xfrm>
            <a:off x="3782021" y="1128713"/>
            <a:ext cx="5053351" cy="282456"/>
          </a:xfrm>
          <a:prstGeom prst="rect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285" name="Rectangle 284"/>
          <p:cNvSpPr>
            <a:spLocks/>
          </p:cNvSpPr>
          <p:nvPr/>
        </p:nvSpPr>
        <p:spPr>
          <a:xfrm>
            <a:off x="122238" y="1128713"/>
            <a:ext cx="3563937" cy="511516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286" name="Rectangle 285"/>
          <p:cNvSpPr>
            <a:spLocks/>
          </p:cNvSpPr>
          <p:nvPr/>
        </p:nvSpPr>
        <p:spPr>
          <a:xfrm>
            <a:off x="3782021" y="1128713"/>
            <a:ext cx="5053351" cy="5115168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grpSp>
        <p:nvGrpSpPr>
          <p:cNvPr id="287" name="Group 286"/>
          <p:cNvGrpSpPr/>
          <p:nvPr/>
        </p:nvGrpSpPr>
        <p:grpSpPr>
          <a:xfrm>
            <a:off x="8301037" y="1789113"/>
            <a:ext cx="466091" cy="173355"/>
            <a:chOff x="8301037" y="1819275"/>
            <a:chExt cx="466091" cy="173355"/>
          </a:xfrm>
        </p:grpSpPr>
        <p:cxnSp>
          <p:nvCxnSpPr>
            <p:cNvPr id="288" name="AutoShape 249"/>
            <p:cNvCxnSpPr>
              <a:cxnSpLocks noChangeShapeType="1"/>
              <a:stCxn id="289" idx="4"/>
              <a:endCxn id="289" idx="6"/>
            </p:cNvCxnSpPr>
            <p:nvPr/>
          </p:nvCxnSpPr>
          <p:spPr bwMode="auto">
            <a:xfrm>
              <a:off x="8301037" y="1992630"/>
              <a:ext cx="466091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9" name="AutoShape 250"/>
            <p:cNvSpPr>
              <a:spLocks noChangeArrowheads="1"/>
            </p:cNvSpPr>
            <p:nvPr/>
          </p:nvSpPr>
          <p:spPr bwMode="auto">
            <a:xfrm>
              <a:off x="8301037" y="1819275"/>
              <a:ext cx="466091" cy="173355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/>
                <a:t>Статус</a:t>
              </a:r>
              <a:endParaRPr lang="ru-RU" sz="1000" b="1" dirty="0"/>
            </a:p>
          </p:txBody>
        </p:sp>
      </p:grpSp>
      <p:grpSp>
        <p:nvGrpSpPr>
          <p:cNvPr id="290" name="Group 18"/>
          <p:cNvGrpSpPr>
            <a:grpSpLocks/>
          </p:cNvGrpSpPr>
          <p:nvPr/>
        </p:nvGrpSpPr>
        <p:grpSpPr bwMode="auto">
          <a:xfrm>
            <a:off x="3850264" y="1789113"/>
            <a:ext cx="1035206" cy="173038"/>
            <a:chOff x="915" y="921"/>
            <a:chExt cx="2686" cy="109"/>
          </a:xfrm>
        </p:grpSpPr>
        <p:cxnSp>
          <p:nvCxnSpPr>
            <p:cNvPr id="291" name="AutoShape 249"/>
            <p:cNvCxnSpPr>
              <a:cxnSpLocks noChangeShapeType="1"/>
              <a:stCxn id="292" idx="4"/>
              <a:endCxn id="292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2" name="AutoShape 250"/>
            <p:cNvSpPr>
              <a:spLocks noChangeArrowheads="1"/>
            </p:cNvSpPr>
            <p:nvPr/>
          </p:nvSpPr>
          <p:spPr bwMode="auto">
            <a:xfrm>
              <a:off x="915" y="921"/>
              <a:ext cx="2686" cy="109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/>
                <a:t>Проблема</a:t>
              </a:r>
            </a:p>
          </p:txBody>
        </p:sp>
      </p:grpSp>
      <p:grpSp>
        <p:nvGrpSpPr>
          <p:cNvPr id="293" name="Group 18"/>
          <p:cNvGrpSpPr>
            <a:grpSpLocks/>
          </p:cNvGrpSpPr>
          <p:nvPr/>
        </p:nvGrpSpPr>
        <p:grpSpPr bwMode="auto">
          <a:xfrm>
            <a:off x="4955484" y="1635125"/>
            <a:ext cx="900168" cy="327026"/>
            <a:chOff x="915" y="824"/>
            <a:chExt cx="2686" cy="206"/>
          </a:xfrm>
        </p:grpSpPr>
        <p:cxnSp>
          <p:nvCxnSpPr>
            <p:cNvPr id="294" name="AutoShape 249"/>
            <p:cNvCxnSpPr>
              <a:cxnSpLocks noChangeShapeType="1"/>
              <a:stCxn id="295" idx="4"/>
              <a:endCxn id="295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5" name="AutoShape 250"/>
            <p:cNvSpPr>
              <a:spLocks noChangeArrowheads="1"/>
            </p:cNvSpPr>
            <p:nvPr/>
          </p:nvSpPr>
          <p:spPr bwMode="auto">
            <a:xfrm>
              <a:off x="915" y="824"/>
              <a:ext cx="2686" cy="20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/>
                <a:t>Корневая причина</a:t>
              </a:r>
            </a:p>
          </p:txBody>
        </p:sp>
      </p:grpSp>
      <p:grpSp>
        <p:nvGrpSpPr>
          <p:cNvPr id="296" name="Group 18"/>
          <p:cNvGrpSpPr>
            <a:grpSpLocks/>
          </p:cNvGrpSpPr>
          <p:nvPr/>
        </p:nvGrpSpPr>
        <p:grpSpPr bwMode="auto">
          <a:xfrm>
            <a:off x="6895848" y="1636713"/>
            <a:ext cx="756058" cy="326485"/>
            <a:chOff x="915" y="917"/>
            <a:chExt cx="2686" cy="113"/>
          </a:xfrm>
        </p:grpSpPr>
        <p:cxnSp>
          <p:nvCxnSpPr>
            <p:cNvPr id="297" name="AutoShape 249"/>
            <p:cNvCxnSpPr>
              <a:cxnSpLocks noChangeShapeType="1"/>
              <a:stCxn id="298" idx="4"/>
              <a:endCxn id="29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8" name="AutoShape 250"/>
            <p:cNvSpPr>
              <a:spLocks noChangeArrowheads="1"/>
            </p:cNvSpPr>
            <p:nvPr/>
          </p:nvSpPr>
          <p:spPr bwMode="auto">
            <a:xfrm>
              <a:off x="915" y="917"/>
              <a:ext cx="2686" cy="113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/>
                <a:t>Испол</a:t>
              </a:r>
              <a:r>
                <a:rPr lang="en-US" sz="1000" b="1" dirty="0" smtClean="0"/>
                <a:t>-</a:t>
              </a:r>
              <a:r>
                <a:rPr lang="ru-RU" sz="1000" b="1" dirty="0" smtClean="0"/>
                <a:t>нитель</a:t>
              </a:r>
              <a:endParaRPr lang="ru-RU" sz="1000" b="1" dirty="0"/>
            </a:p>
          </p:txBody>
        </p:sp>
      </p:grpSp>
      <p:grpSp>
        <p:nvGrpSpPr>
          <p:cNvPr id="299" name="Group 18"/>
          <p:cNvGrpSpPr>
            <a:grpSpLocks/>
          </p:cNvGrpSpPr>
          <p:nvPr/>
        </p:nvGrpSpPr>
        <p:grpSpPr bwMode="auto">
          <a:xfrm>
            <a:off x="7721920" y="1789113"/>
            <a:ext cx="509105" cy="173355"/>
            <a:chOff x="915" y="970"/>
            <a:chExt cx="2686" cy="60"/>
          </a:xfrm>
        </p:grpSpPr>
        <p:cxnSp>
          <p:nvCxnSpPr>
            <p:cNvPr id="300" name="AutoShape 249"/>
            <p:cNvCxnSpPr>
              <a:cxnSpLocks noChangeShapeType="1"/>
              <a:stCxn id="301" idx="4"/>
              <a:endCxn id="301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1" name="AutoShape 250"/>
            <p:cNvSpPr>
              <a:spLocks noChangeArrowheads="1"/>
            </p:cNvSpPr>
            <p:nvPr/>
          </p:nvSpPr>
          <p:spPr bwMode="auto">
            <a:xfrm>
              <a:off x="915" y="970"/>
              <a:ext cx="2686" cy="60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/>
                <a:t>Срок</a:t>
              </a:r>
              <a:endParaRPr lang="ru-RU" sz="1000" b="1" dirty="0"/>
            </a:p>
          </p:txBody>
        </p:sp>
      </p:grpSp>
      <p:grpSp>
        <p:nvGrpSpPr>
          <p:cNvPr id="306" name="Group 18"/>
          <p:cNvGrpSpPr>
            <a:grpSpLocks/>
          </p:cNvGrpSpPr>
          <p:nvPr/>
        </p:nvGrpSpPr>
        <p:grpSpPr bwMode="auto">
          <a:xfrm>
            <a:off x="5925666" y="1482725"/>
            <a:ext cx="900168" cy="479426"/>
            <a:chOff x="915" y="728"/>
            <a:chExt cx="2686" cy="302"/>
          </a:xfrm>
        </p:grpSpPr>
        <p:cxnSp>
          <p:nvCxnSpPr>
            <p:cNvPr id="307" name="AutoShape 249"/>
            <p:cNvCxnSpPr>
              <a:cxnSpLocks noChangeShapeType="1"/>
              <a:stCxn id="308" idx="4"/>
              <a:endCxn id="30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8" name="AutoShape 250"/>
            <p:cNvSpPr>
              <a:spLocks noChangeArrowheads="1"/>
            </p:cNvSpPr>
            <p:nvPr/>
          </p:nvSpPr>
          <p:spPr bwMode="auto">
            <a:xfrm>
              <a:off x="915" y="728"/>
              <a:ext cx="2686" cy="302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000" b="1" dirty="0" smtClean="0"/>
                <a:t>Предлага</a:t>
              </a:r>
              <a:r>
                <a:rPr lang="en-US" sz="1000" b="1" dirty="0" smtClean="0"/>
                <a:t>-</a:t>
              </a:r>
              <a:r>
                <a:rPr lang="ru-RU" sz="1000" b="1" dirty="0" smtClean="0"/>
                <a:t>емые </a:t>
              </a:r>
              <a:r>
                <a:rPr lang="ru-RU" sz="1000" b="1" dirty="0"/>
                <a:t>решения</a:t>
              </a:r>
            </a:p>
          </p:txBody>
        </p:sp>
      </p:grpSp>
      <p:sp>
        <p:nvSpPr>
          <p:cNvPr id="309" name="Rectangle 36"/>
          <p:cNvSpPr txBox="1"/>
          <p:nvPr/>
        </p:nvSpPr>
        <p:spPr>
          <a:xfrm>
            <a:off x="631825" y="2806700"/>
            <a:ext cx="103028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900" dirty="0" smtClean="0"/>
              <a:t>Цель по всему процессу</a:t>
            </a:r>
            <a:endParaRPr lang="en-US" sz="900" dirty="0"/>
          </a:p>
        </p:txBody>
      </p:sp>
      <p:cxnSp>
        <p:nvCxnSpPr>
          <p:cNvPr id="310" name="Straight Connector 309"/>
          <p:cNvCxnSpPr/>
          <p:nvPr/>
        </p:nvCxnSpPr>
        <p:spPr>
          <a:xfrm>
            <a:off x="319235" y="2876550"/>
            <a:ext cx="21099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1" name="Group 310"/>
          <p:cNvGrpSpPr/>
          <p:nvPr/>
        </p:nvGrpSpPr>
        <p:grpSpPr>
          <a:xfrm>
            <a:off x="3850264" y="5815013"/>
            <a:ext cx="4916864" cy="166588"/>
            <a:chOff x="3850264" y="5845175"/>
            <a:chExt cx="4916864" cy="166588"/>
          </a:xfrm>
        </p:grpSpPr>
        <p:sp>
          <p:nvSpPr>
            <p:cNvPr id="312" name="Rectangle 21"/>
            <p:cNvSpPr txBox="1">
              <a:spLocks/>
            </p:cNvSpPr>
            <p:nvPr/>
          </p:nvSpPr>
          <p:spPr>
            <a:xfrm>
              <a:off x="8301037" y="5857875"/>
              <a:ext cx="466091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 smtClean="0"/>
                <a:t>…</a:t>
              </a:r>
              <a:endParaRPr lang="en-US" sz="1000" dirty="0"/>
            </a:p>
          </p:txBody>
        </p:sp>
        <p:sp>
          <p:nvSpPr>
            <p:cNvPr id="313" name="Rectangle 21"/>
            <p:cNvSpPr txBox="1">
              <a:spLocks/>
            </p:cNvSpPr>
            <p:nvPr/>
          </p:nvSpPr>
          <p:spPr>
            <a:xfrm>
              <a:off x="3850264" y="5845175"/>
              <a:ext cx="1035206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000" dirty="0" smtClean="0"/>
                <a:t>…</a:t>
              </a:r>
              <a:endParaRPr lang="en-US" sz="1000" dirty="0"/>
            </a:p>
          </p:txBody>
        </p:sp>
        <p:sp>
          <p:nvSpPr>
            <p:cNvPr id="314" name="Rectangle 21"/>
            <p:cNvSpPr txBox="1">
              <a:spLocks/>
            </p:cNvSpPr>
            <p:nvPr/>
          </p:nvSpPr>
          <p:spPr>
            <a:xfrm>
              <a:off x="4955484" y="5845175"/>
              <a:ext cx="90016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000" dirty="0" smtClean="0"/>
                <a:t>…</a:t>
              </a:r>
              <a:endParaRPr lang="en-US" sz="1000" dirty="0"/>
            </a:p>
          </p:txBody>
        </p:sp>
        <p:sp>
          <p:nvSpPr>
            <p:cNvPr id="315" name="Rectangle 21"/>
            <p:cNvSpPr txBox="1">
              <a:spLocks/>
            </p:cNvSpPr>
            <p:nvPr/>
          </p:nvSpPr>
          <p:spPr>
            <a:xfrm>
              <a:off x="6895848" y="5845175"/>
              <a:ext cx="75605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000" dirty="0" smtClean="0"/>
                <a:t>…</a:t>
              </a:r>
              <a:endParaRPr lang="en-US" sz="1000" dirty="0"/>
            </a:p>
          </p:txBody>
        </p:sp>
        <p:sp>
          <p:nvSpPr>
            <p:cNvPr id="316" name="Rectangle 21"/>
            <p:cNvSpPr txBox="1">
              <a:spLocks/>
            </p:cNvSpPr>
            <p:nvPr/>
          </p:nvSpPr>
          <p:spPr>
            <a:xfrm>
              <a:off x="7721920" y="5857875"/>
              <a:ext cx="509105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1000" dirty="0" smtClean="0"/>
                <a:t>…</a:t>
              </a:r>
              <a:endParaRPr lang="en-US" sz="1000" dirty="0"/>
            </a:p>
          </p:txBody>
        </p:sp>
        <p:sp>
          <p:nvSpPr>
            <p:cNvPr id="317" name="Rectangle 21"/>
            <p:cNvSpPr txBox="1">
              <a:spLocks/>
            </p:cNvSpPr>
            <p:nvPr/>
          </p:nvSpPr>
          <p:spPr>
            <a:xfrm>
              <a:off x="5925666" y="5845175"/>
              <a:ext cx="900168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000" dirty="0" smtClean="0"/>
                <a:t>…</a:t>
              </a:r>
              <a:endParaRPr lang="en-US" sz="1000" dirty="0"/>
            </a:p>
          </p:txBody>
        </p:sp>
      </p:grpSp>
      <p:sp>
        <p:nvSpPr>
          <p:cNvPr id="318" name="Rectangle 14"/>
          <p:cNvSpPr txBox="1">
            <a:spLocks/>
          </p:cNvSpPr>
          <p:nvPr/>
        </p:nvSpPr>
        <p:spPr>
          <a:xfrm>
            <a:off x="3850264" y="1192213"/>
            <a:ext cx="491686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000" b="1" dirty="0"/>
              <a:t>Анализ </a:t>
            </a:r>
            <a:r>
              <a:rPr lang="ru-RU" sz="1000" b="1" dirty="0" smtClean="0"/>
              <a:t>и решение проблем</a:t>
            </a:r>
            <a:endParaRPr lang="ru-RU" sz="1000" b="1" dirty="0"/>
          </a:p>
        </p:txBody>
      </p:sp>
      <p:sp>
        <p:nvSpPr>
          <p:cNvPr id="133" name="Rectangle 36"/>
          <p:cNvSpPr txBox="1"/>
          <p:nvPr/>
        </p:nvSpPr>
        <p:spPr>
          <a:xfrm>
            <a:off x="2143125" y="2825364"/>
            <a:ext cx="1333936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900" dirty="0" smtClean="0"/>
              <a:t>Цель шага процесса</a:t>
            </a:r>
            <a:endParaRPr lang="en-US" sz="900" dirty="0"/>
          </a:p>
        </p:txBody>
      </p:sp>
      <p:cxnSp>
        <p:nvCxnSpPr>
          <p:cNvPr id="134" name="Straight Connector 133"/>
          <p:cNvCxnSpPr/>
          <p:nvPr/>
        </p:nvCxnSpPr>
        <p:spPr>
          <a:xfrm>
            <a:off x="1880618" y="2895214"/>
            <a:ext cx="210990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1092162" y="4794250"/>
            <a:ext cx="339802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>
            <a:off x="1092162" y="4111625"/>
            <a:ext cx="339802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1577363" y="4794250"/>
            <a:ext cx="339802" cy="0"/>
          </a:xfrm>
          <a:prstGeom prst="line">
            <a:avLst/>
          </a:prstGeom>
          <a:ln w="1905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131"/>
          <p:cNvGraphicFramePr>
            <a:graphicFrameLocks/>
          </p:cNvGraphicFramePr>
          <p:nvPr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037670234"/>
              </p:ext>
            </p:extLst>
          </p:nvPr>
        </p:nvGraphicFramePr>
        <p:xfrm>
          <a:off x="127000" y="3213100"/>
          <a:ext cx="3422785" cy="2108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4"/>
          </a:graphicData>
        </a:graphic>
      </p:graphicFrame>
      <p:cxnSp>
        <p:nvCxnSpPr>
          <p:cNvPr id="4" name="Straight Connector 3"/>
          <p:cNvCxnSpPr/>
          <p:nvPr>
            <p:custDataLst>
              <p:tags r:id="rId17"/>
            </p:custDataLst>
          </p:nvPr>
        </p:nvCxnSpPr>
        <p:spPr bwMode="gray">
          <a:xfrm>
            <a:off x="2347913" y="4286250"/>
            <a:ext cx="1147763" cy="0"/>
          </a:xfrm>
          <a:prstGeom prst="line">
            <a:avLst/>
          </a:prstGeom>
          <a:ln w="19050">
            <a:solidFill>
              <a:srgbClr val="FF000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>
            <p:custDataLst>
              <p:tags r:id="rId18"/>
            </p:custDataLst>
          </p:nvPr>
        </p:nvCxnSpPr>
        <p:spPr bwMode="gray">
          <a:xfrm>
            <a:off x="1852613" y="4286250"/>
            <a:ext cx="304800" cy="0"/>
          </a:xfrm>
          <a:prstGeom prst="line">
            <a:avLst/>
          </a:prstGeom>
          <a:ln w="19050">
            <a:solidFill>
              <a:srgbClr val="FF000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>
            <p:custDataLst>
              <p:tags r:id="rId19"/>
            </p:custDataLst>
          </p:nvPr>
        </p:nvCxnSpPr>
        <p:spPr bwMode="gray">
          <a:xfrm>
            <a:off x="523875" y="4286250"/>
            <a:ext cx="1138238" cy="0"/>
          </a:xfrm>
          <a:prstGeom prst="line">
            <a:avLst/>
          </a:prstGeom>
          <a:ln w="19050">
            <a:solidFill>
              <a:srgbClr val="FF0006"/>
            </a:solidFill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" name="Text Placeholder 50"/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1141413" y="3546475"/>
            <a:ext cx="2413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5875" tIns="0" rIns="15875" bIns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6F9F96AD-55A9-4FC8-B566-5582F324DDBB}" type="datetime'''''''''1''''''''''''''''''''''0''''''''0'">
              <a:rPr lang="en-US" sz="1000"/>
              <a:pPr algn="ctr"/>
              <a:t>100</a:t>
            </a:fld>
            <a:endParaRPr lang="ru-RU" sz="1000" dirty="0">
              <a:sym typeface="+mn-lt"/>
            </a:endParaRPr>
          </a:p>
        </p:txBody>
      </p:sp>
      <p:sp>
        <p:nvSpPr>
          <p:cNvPr id="246" name="Text Placeholder 41"/>
          <p:cNvSpPr>
            <a:spLocks noGrp="1"/>
          </p:cNvSpPr>
          <p:nvPr>
            <p:custDataLst>
              <p:tags r:id="rId21"/>
            </p:custDataLst>
          </p:nvPr>
        </p:nvSpPr>
        <p:spPr bwMode="auto">
          <a:xfrm flipV="1">
            <a:off x="690563" y="5321300"/>
            <a:ext cx="152400" cy="862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3EC9C0BE-8151-41FF-8BEB-2D55BC38503D}" type="datetime'9.''А''М10''4''''''''''''''.''''''''13''''-''14'''''''''''''''">
              <a:rPr lang="en-US" sz="1000"/>
              <a:pPr/>
              <a:t>9.АМ104.13-14</a:t>
            </a:fld>
            <a:endParaRPr lang="ru-RU" sz="1000" dirty="0">
              <a:sym typeface="+mn-lt"/>
            </a:endParaRPr>
          </a:p>
        </p:txBody>
      </p:sp>
      <p:sp>
        <p:nvSpPr>
          <p:cNvPr id="247" name="Text Placeholder 49"/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681038" y="4375150"/>
            <a:ext cx="1714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5875" tIns="0" rIns="15875" bIns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D1E21B02-3FA0-4171-B459-C698B040944E}" type="datetime'''''''4''''''''''''''''''''1'''''''''''''''''">
              <a:rPr lang="en-US" sz="1000"/>
              <a:pPr algn="ctr"/>
              <a:t>41</a:t>
            </a:fld>
            <a:endParaRPr lang="ru-RU" sz="1000" dirty="0">
              <a:sym typeface="+mn-lt"/>
            </a:endParaRPr>
          </a:p>
        </p:txBody>
      </p:sp>
      <p:sp>
        <p:nvSpPr>
          <p:cNvPr id="242" name="Text Placeholder 43"/>
          <p:cNvSpPr>
            <a:spLocks noGrp="1"/>
          </p:cNvSpPr>
          <p:nvPr>
            <p:custDataLst>
              <p:tags r:id="rId23"/>
            </p:custDataLst>
          </p:nvPr>
        </p:nvSpPr>
        <p:spPr bwMode="auto">
          <a:xfrm flipV="1">
            <a:off x="1681163" y="5251450"/>
            <a:ext cx="152400" cy="9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8FFA8796-AC53-4703-AA32-20E79F7A1FCB}" type="datetime'''1''1''''.''АМ''''''''''''''''1''03''.''21''-''''14'''''">
              <a:rPr lang="en-US" sz="1000"/>
              <a:pPr/>
              <a:t>11.АМ103.21-14</a:t>
            </a:fld>
            <a:endParaRPr lang="ru-RU" sz="1000" dirty="0">
              <a:sym typeface="+mn-lt"/>
            </a:endParaRPr>
          </a:p>
        </p:txBody>
      </p:sp>
      <p:sp>
        <p:nvSpPr>
          <p:cNvPr id="243" name="Text Placeholder 51"/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671638" y="4203700"/>
            <a:ext cx="1714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5875" tIns="0" rIns="15875" bIns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B764CA05-8D70-46DF-BAC4-D9216CA52CB4}" type="datetime'''''''''''5''''''''''''''''''''''''''''''''''''''''''''''''3'">
              <a:rPr lang="en-US" sz="1000"/>
              <a:pPr algn="ctr"/>
              <a:t>53</a:t>
            </a:fld>
            <a:endParaRPr lang="ru-RU" sz="1000" dirty="0">
              <a:sym typeface="+mn-lt"/>
            </a:endParaRPr>
          </a:p>
        </p:txBody>
      </p:sp>
      <p:sp>
        <p:nvSpPr>
          <p:cNvPr id="244" name="Text Placeholder 42"/>
          <p:cNvSpPr>
            <a:spLocks noGrp="1"/>
          </p:cNvSpPr>
          <p:nvPr>
            <p:custDataLst>
              <p:tags r:id="rId25"/>
            </p:custDataLst>
          </p:nvPr>
        </p:nvSpPr>
        <p:spPr bwMode="auto">
          <a:xfrm flipV="1">
            <a:off x="1185863" y="5251450"/>
            <a:ext cx="152400" cy="9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B9E6831E-5C24-400B-8D01-19D3FFFF88C8}" type="datetime'10''''.''''АМ1''''03''''''''''''''''''.12-''''14'''''''''''''">
              <a:rPr lang="en-US" sz="1000"/>
              <a:pPr/>
              <a:t>10.АМ103.12-14</a:t>
            </a:fld>
            <a:endParaRPr lang="ru-RU" sz="1000" dirty="0">
              <a:sym typeface="+mn-lt"/>
            </a:endParaRPr>
          </a:p>
        </p:txBody>
      </p:sp>
      <p:sp>
        <p:nvSpPr>
          <p:cNvPr id="240" name="Text Placeholder 44"/>
          <p:cNvSpPr>
            <a:spLocks noGrp="1"/>
          </p:cNvSpPr>
          <p:nvPr>
            <p:custDataLst>
              <p:tags r:id="rId26"/>
            </p:custDataLst>
          </p:nvPr>
        </p:nvSpPr>
        <p:spPr bwMode="auto">
          <a:xfrm flipV="1">
            <a:off x="2176463" y="5251450"/>
            <a:ext cx="152400" cy="9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673C64F4-223F-4D97-823B-BEDA1956C257}" type="datetime'12.''''''''А''М''1''''''''''0''6''''.2''3''''''''-''''''1''4'">
              <a:rPr lang="en-US" sz="1000"/>
              <a:pPr/>
              <a:t>12.АМ106.23-14</a:t>
            </a:fld>
            <a:endParaRPr lang="ru-RU" sz="1000" dirty="0">
              <a:sym typeface="+mn-lt"/>
            </a:endParaRPr>
          </a:p>
        </p:txBody>
      </p:sp>
      <p:sp>
        <p:nvSpPr>
          <p:cNvPr id="241" name="Text Placeholder 52"/>
          <p:cNvSpPr>
            <a:spLocks noGrp="1"/>
          </p:cNvSpPr>
          <p:nvPr>
            <p:custDataLst>
              <p:tags r:id="rId27"/>
            </p:custDataLst>
          </p:nvPr>
        </p:nvSpPr>
        <p:spPr bwMode="gray">
          <a:xfrm>
            <a:off x="2166938" y="4279900"/>
            <a:ext cx="1714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5875" tIns="0" rIns="15875" bIns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D76B17EE-08EE-40D0-9025-6BEBDDCF8C2A}" type="datetime'''''''4''''''''''''''''''''''''''8'">
              <a:rPr lang="en-US" sz="1000"/>
              <a:pPr algn="ctr"/>
              <a:t>48</a:t>
            </a:fld>
            <a:endParaRPr lang="ru-RU" sz="1000" dirty="0">
              <a:sym typeface="+mn-lt"/>
            </a:endParaRPr>
          </a:p>
        </p:txBody>
      </p:sp>
      <p:sp>
        <p:nvSpPr>
          <p:cNvPr id="239" name="Text Placeholder 53"/>
          <p:cNvSpPr>
            <a:spLocks noGrp="1"/>
          </p:cNvSpPr>
          <p:nvPr>
            <p:custDataLst>
              <p:tags r:id="rId28"/>
            </p:custDataLst>
          </p:nvPr>
        </p:nvSpPr>
        <p:spPr bwMode="gray">
          <a:xfrm>
            <a:off x="2662238" y="4641850"/>
            <a:ext cx="1714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5875" tIns="0" rIns="15875" bIns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0F963115-2784-4162-BC5A-B8194BB14246}" type="datetime'''''''''''''''''''''''''''''2''''''''''''''''''''''2'''''">
              <a:rPr lang="en-US" sz="1000"/>
              <a:pPr algn="ctr"/>
              <a:t>22</a:t>
            </a:fld>
            <a:endParaRPr lang="ru-RU" sz="1000" dirty="0">
              <a:sym typeface="+mn-lt"/>
            </a:endParaRPr>
          </a:p>
        </p:txBody>
      </p:sp>
      <p:sp>
        <p:nvSpPr>
          <p:cNvPr id="138" name="Text Placeholder 46"/>
          <p:cNvSpPr>
            <a:spLocks noGrp="1"/>
          </p:cNvSpPr>
          <p:nvPr>
            <p:custDataLst>
              <p:tags r:id="rId29"/>
            </p:custDataLst>
          </p:nvPr>
        </p:nvSpPr>
        <p:spPr bwMode="auto">
          <a:xfrm flipV="1">
            <a:off x="3167063" y="5251450"/>
            <a:ext cx="152400" cy="9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0F6E17BB-2252-4B74-B857-65D73115F237}" type="datetime'''''''14.''АМ''1''''''0''''''''3.''2''''''''9-''13'">
              <a:rPr lang="en-US" sz="1000"/>
              <a:pPr/>
              <a:t>14.АМ103.29-13</a:t>
            </a:fld>
            <a:endParaRPr lang="ru-RU" sz="1000" dirty="0">
              <a:sym typeface="+mn-lt"/>
            </a:endParaRPr>
          </a:p>
        </p:txBody>
      </p:sp>
      <p:sp>
        <p:nvSpPr>
          <p:cNvPr id="150" name="Text Placeholder 45"/>
          <p:cNvSpPr>
            <a:spLocks noGrp="1"/>
          </p:cNvSpPr>
          <p:nvPr>
            <p:custDataLst>
              <p:tags r:id="rId30"/>
            </p:custDataLst>
          </p:nvPr>
        </p:nvSpPr>
        <p:spPr bwMode="auto">
          <a:xfrm flipV="1">
            <a:off x="2671763" y="5251450"/>
            <a:ext cx="152400" cy="931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eaVert" wrap="none" lIns="0" tIns="0" rIns="0" bIns="0" anchor="ctr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fld id="{9A94047A-41A2-49B2-8444-FE6941AB0E99}" type="datetime'''1''''3''.''''''А''''''М''''''''10''3.''27-''''''''''''14'''">
              <a:rPr lang="en-US" sz="1000"/>
              <a:pPr/>
              <a:t>13.АМ103.27-14</a:t>
            </a:fld>
            <a:endParaRPr lang="ru-RU" sz="1000" dirty="0">
              <a:sym typeface="+mn-lt"/>
            </a:endParaRPr>
          </a:p>
        </p:txBody>
      </p:sp>
      <p:sp>
        <p:nvSpPr>
          <p:cNvPr id="139" name="Text Placeholder 54"/>
          <p:cNvSpPr>
            <a:spLocks noGrp="1"/>
          </p:cNvSpPr>
          <p:nvPr>
            <p:custDataLst>
              <p:tags r:id="rId31"/>
            </p:custDataLst>
          </p:nvPr>
        </p:nvSpPr>
        <p:spPr bwMode="gray">
          <a:xfrm>
            <a:off x="3157538" y="4575175"/>
            <a:ext cx="17145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15875" tIns="0" rIns="15875" bIns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algn="ctr"/>
            <a:fld id="{56847414-1F26-42BD-963F-6F298BCDFC26}" type="datetime'''''''''''2''''''''''''''''''''''''''7'''">
              <a:rPr lang="en-US" sz="1000"/>
              <a:pPr algn="ctr"/>
              <a:t>27</a:t>
            </a:fld>
            <a:endParaRPr lang="ru-RU" sz="1000" dirty="0">
              <a:sym typeface="+mn-lt"/>
            </a:endParaRPr>
          </a:p>
        </p:txBody>
      </p:sp>
      <p:sp>
        <p:nvSpPr>
          <p:cNvPr id="136" name="Text Placeholder 56"/>
          <p:cNvSpPr>
            <a:spLocks noGrp="1"/>
          </p:cNvSpPr>
          <p:nvPr>
            <p:custDataLst>
              <p:tags r:id="rId32"/>
            </p:custDataLst>
          </p:nvPr>
        </p:nvSpPr>
        <p:spPr bwMode="auto">
          <a:xfrm>
            <a:off x="212725" y="3132138"/>
            <a:ext cx="512763" cy="136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wrap="none" lIns="0" tIns="0" rIns="0" bIns="0" anchor="b" anchorCtr="0">
            <a:noAutofit/>
          </a:bodyPr>
          <a:lstStyle>
            <a:lvl1pPr marL="0" indent="0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defRPr sz="16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3675" indent="-19208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5000"/>
              <a:buFont typeface="Arial" charset="0"/>
              <a:buChar char="▪"/>
              <a:defRPr sz="1600">
                <a:solidFill>
                  <a:schemeClr val="tx1"/>
                </a:solidFill>
                <a:latin typeface="+mn-lt"/>
              </a:defRPr>
            </a:lvl2pPr>
            <a:lvl3pPr marL="457200" indent="-261938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614363" indent="-1555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120000"/>
              <a:buFont typeface="Arial" charset="0"/>
              <a:buChar char="▫"/>
              <a:defRPr sz="1600">
                <a:solidFill>
                  <a:schemeClr val="tx1"/>
                </a:solidFill>
                <a:latin typeface="+mn-lt"/>
              </a:defRPr>
            </a:lvl4pPr>
            <a:lvl5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5pPr>
            <a:lvl6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6pPr>
            <a:lvl7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7pPr>
            <a:lvl8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8pPr>
            <a:lvl9pPr marL="749808" indent="-130175" algn="l" defTabSz="895350" rtl="0" eaLnBrk="1" fontAlgn="base" hangingPunct="1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  <a:sym typeface="+mn-lt"/>
              </a:rPr>
              <a:t>Раб. дни</a:t>
            </a:r>
            <a:endParaRPr lang="en-US" sz="1000" dirty="0">
              <a:solidFill>
                <a:schemeClr val="bg1">
                  <a:lumMod val="50000"/>
                </a:schemeClr>
              </a:solidFill>
              <a:sym typeface="+mn-lt"/>
            </a:endParaRPr>
          </a:p>
        </p:txBody>
      </p:sp>
      <p:sp>
        <p:nvSpPr>
          <p:cNvPr id="127" name="TextBox 126"/>
          <p:cNvSpPr txBox="1"/>
          <p:nvPr/>
        </p:nvSpPr>
        <p:spPr>
          <a:xfrm>
            <a:off x="2693112" y="940461"/>
            <a:ext cx="110665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914400"/>
            <a:r>
              <a:rPr lang="ru-RU" sz="900" b="1" dirty="0" smtClean="0"/>
              <a:t>Поставлена задача</a:t>
            </a:r>
            <a:endParaRPr lang="ru-RU" sz="900" b="1" dirty="0"/>
          </a:p>
        </p:txBody>
      </p:sp>
      <p:sp>
        <p:nvSpPr>
          <p:cNvPr id="128" name="TextBox 127"/>
          <p:cNvSpPr txBox="1"/>
          <p:nvPr/>
        </p:nvSpPr>
        <p:spPr>
          <a:xfrm>
            <a:off x="6133383" y="940461"/>
            <a:ext cx="751821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914400">
              <a:defRPr sz="900" b="1"/>
            </a:lvl1pPr>
          </a:lstStyle>
          <a:p>
            <a:r>
              <a:rPr lang="ru-RU" dirty="0" smtClean="0"/>
              <a:t>Реализовано</a:t>
            </a:r>
            <a:endParaRPr lang="ru-RU" dirty="0"/>
          </a:p>
        </p:txBody>
      </p:sp>
      <p:sp>
        <p:nvSpPr>
          <p:cNvPr id="129" name="TextBox 128"/>
          <p:cNvSpPr txBox="1"/>
          <p:nvPr/>
        </p:nvSpPr>
        <p:spPr>
          <a:xfrm>
            <a:off x="4226638" y="940461"/>
            <a:ext cx="137598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914400">
              <a:defRPr sz="900" b="1"/>
            </a:lvl1pPr>
          </a:lstStyle>
          <a:p>
            <a:r>
              <a:rPr lang="ru-RU" dirty="0"/>
              <a:t>В процессе реализации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7417865" y="940461"/>
            <a:ext cx="1420813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defTabSz="914400">
              <a:defRPr sz="900" b="1"/>
            </a:lvl1pPr>
          </a:lstStyle>
          <a:p>
            <a:r>
              <a:rPr lang="ru-RU" dirty="0" smtClean="0"/>
              <a:t>Принято руководителем</a:t>
            </a:r>
            <a:endParaRPr lang="ru-RU" dirty="0"/>
          </a:p>
        </p:txBody>
      </p:sp>
      <p:grpSp>
        <p:nvGrpSpPr>
          <p:cNvPr id="131" name="McK Moon"/>
          <p:cNvGrpSpPr>
            <a:grpSpLocks noChangeAspect="1"/>
          </p:cNvGrpSpPr>
          <p:nvPr>
            <p:custDataLst>
              <p:tags r:id="rId33"/>
            </p:custDataLst>
          </p:nvPr>
        </p:nvGrpSpPr>
        <p:grpSpPr bwMode="auto">
          <a:xfrm>
            <a:off x="3893841" y="905536"/>
            <a:ext cx="209624" cy="209624"/>
            <a:chOff x="1600" y="1600"/>
            <a:chExt cx="160" cy="160"/>
          </a:xfrm>
        </p:grpSpPr>
        <p:sp>
          <p:nvSpPr>
            <p:cNvPr id="135" name="Oval 90"/>
            <p:cNvSpPr>
              <a:spLocks noChangeAspect="1"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37" name="Arc 91"/>
            <p:cNvSpPr>
              <a:spLocks noChangeAspect="1"/>
            </p:cNvSpPr>
            <p:nvPr>
              <p:custDataLst>
                <p:tags r:id="rId56"/>
              </p:custDataLst>
            </p:nvPr>
          </p:nvSpPr>
          <p:spPr bwMode="black">
            <a:xfrm>
              <a:off x="1600" y="1600"/>
              <a:ext cx="160" cy="160"/>
            </a:xfrm>
            <a:prstGeom prst="arc">
              <a:avLst>
                <a:gd name="adj1" fmla="val 16200000"/>
                <a:gd name="adj2" fmla="val 5400000"/>
              </a:avLst>
            </a:prstGeom>
            <a:solidFill>
              <a:schemeClr val="accent4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60" name="McK Moon"/>
          <p:cNvGrpSpPr>
            <a:grpSpLocks noChangeAspect="1"/>
          </p:cNvGrpSpPr>
          <p:nvPr>
            <p:custDataLst>
              <p:tags r:id="rId34"/>
            </p:custDataLst>
          </p:nvPr>
        </p:nvGrpSpPr>
        <p:grpSpPr bwMode="auto">
          <a:xfrm>
            <a:off x="2360318" y="905536"/>
            <a:ext cx="209624" cy="209624"/>
            <a:chOff x="1600" y="1600"/>
            <a:chExt cx="160" cy="160"/>
          </a:xfrm>
        </p:grpSpPr>
        <p:sp>
          <p:nvSpPr>
            <p:cNvPr id="161" name="Oval 90"/>
            <p:cNvSpPr>
              <a:spLocks noChangeAspect="1"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2" name="Arc 91"/>
            <p:cNvSpPr>
              <a:spLocks noChangeAspect="1"/>
            </p:cNvSpPr>
            <p:nvPr>
              <p:custDataLst>
                <p:tags r:id="rId54"/>
              </p:custDataLst>
            </p:nvPr>
          </p:nvSpPr>
          <p:spPr bwMode="black">
            <a:xfrm>
              <a:off x="1600" y="1600"/>
              <a:ext cx="160" cy="160"/>
            </a:xfrm>
            <a:prstGeom prst="arc">
              <a:avLst/>
            </a:prstGeom>
            <a:solidFill>
              <a:schemeClr val="accent4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63" name="McK Moon"/>
          <p:cNvGrpSpPr>
            <a:grpSpLocks noChangeAspect="1"/>
          </p:cNvGrpSpPr>
          <p:nvPr>
            <p:custDataLst>
              <p:tags r:id="rId35"/>
            </p:custDataLst>
          </p:nvPr>
        </p:nvGrpSpPr>
        <p:grpSpPr bwMode="auto">
          <a:xfrm>
            <a:off x="5800586" y="905536"/>
            <a:ext cx="209624" cy="209624"/>
            <a:chOff x="1600" y="1600"/>
            <a:chExt cx="160" cy="160"/>
          </a:xfrm>
        </p:grpSpPr>
        <p:sp>
          <p:nvSpPr>
            <p:cNvPr id="164" name="Oval 90"/>
            <p:cNvSpPr>
              <a:spLocks noChangeAspect="1"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5" name="Arc 91"/>
            <p:cNvSpPr>
              <a:spLocks noChangeAspect="1"/>
            </p:cNvSpPr>
            <p:nvPr>
              <p:custDataLst>
                <p:tags r:id="rId52"/>
              </p:custDataLst>
            </p:nvPr>
          </p:nvSpPr>
          <p:spPr bwMode="black">
            <a:xfrm>
              <a:off x="1600" y="1600"/>
              <a:ext cx="160" cy="160"/>
            </a:xfrm>
            <a:prstGeom prst="arc">
              <a:avLst>
                <a:gd name="adj1" fmla="val 16200000"/>
                <a:gd name="adj2" fmla="val 10800000"/>
              </a:avLst>
            </a:prstGeom>
            <a:solidFill>
              <a:schemeClr val="accent4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66" name="McK Moon"/>
          <p:cNvGrpSpPr>
            <a:grpSpLocks noChangeAspect="1"/>
          </p:cNvGrpSpPr>
          <p:nvPr>
            <p:custDataLst>
              <p:tags r:id="rId36"/>
            </p:custDataLst>
          </p:nvPr>
        </p:nvGrpSpPr>
        <p:grpSpPr bwMode="auto">
          <a:xfrm>
            <a:off x="7085068" y="905536"/>
            <a:ext cx="209624" cy="209624"/>
            <a:chOff x="1600" y="1600"/>
            <a:chExt cx="160" cy="160"/>
          </a:xfrm>
        </p:grpSpPr>
        <p:sp>
          <p:nvSpPr>
            <p:cNvPr id="167" name="Oval 90"/>
            <p:cNvSpPr>
              <a:spLocks noChangeAspect="1"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1600" y="1600"/>
              <a:ext cx="160" cy="1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  <p:sp>
          <p:nvSpPr>
            <p:cNvPr id="168" name="Arc 91"/>
            <p:cNvSpPr>
              <a:spLocks noChangeAspect="1"/>
            </p:cNvSpPr>
            <p:nvPr>
              <p:custDataLst>
                <p:tags r:id="rId50"/>
              </p:custDataLst>
            </p:nvPr>
          </p:nvSpPr>
          <p:spPr bwMode="black">
            <a:xfrm>
              <a:off x="1600" y="1600"/>
              <a:ext cx="160" cy="160"/>
            </a:xfrm>
            <a:prstGeom prst="arc">
              <a:avLst>
                <a:gd name="adj1" fmla="val 16200000"/>
                <a:gd name="adj2" fmla="val 16200000"/>
              </a:avLst>
            </a:prstGeom>
            <a:solidFill>
              <a:schemeClr val="accent4"/>
            </a:solidFill>
            <a:ln w="9525">
              <a:solidFill>
                <a:schemeClr val="accent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40" name="Group 186"/>
          <p:cNvGrpSpPr/>
          <p:nvPr>
            <p:custDataLst>
              <p:tags r:id="rId37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141" name="Freeform 187"/>
            <p:cNvSpPr/>
            <p:nvPr>
              <p:custDataLst>
                <p:tags r:id="rId47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5" name="Rectangle 25"/>
            <p:cNvSpPr txBox="1"/>
            <p:nvPr>
              <p:custDataLst>
                <p:tags r:id="rId48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Открытие и подготовка ПСР-проекта</a:t>
              </a:r>
              <a:endParaRPr lang="ru-RU" sz="700" b="1" dirty="0"/>
            </a:p>
          </p:txBody>
        </p:sp>
      </p:grpSp>
      <p:grpSp>
        <p:nvGrpSpPr>
          <p:cNvPr id="146" name="Group 189"/>
          <p:cNvGrpSpPr/>
          <p:nvPr>
            <p:custDataLst>
              <p:tags r:id="rId38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147" name="Freeform 190"/>
            <p:cNvSpPr/>
            <p:nvPr>
              <p:custDataLst>
                <p:tags r:id="rId45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8" name="Rectangle 25"/>
            <p:cNvSpPr txBox="1"/>
            <p:nvPr>
              <p:custDataLst>
                <p:tags r:id="rId46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149" name="Group 192"/>
          <p:cNvGrpSpPr/>
          <p:nvPr>
            <p:custDataLst>
              <p:tags r:id="rId39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151" name="Freeform 193"/>
            <p:cNvSpPr/>
            <p:nvPr>
              <p:custDataLst>
                <p:tags r:id="rId43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52" name="Rectangle 25"/>
            <p:cNvSpPr txBox="1"/>
            <p:nvPr>
              <p:custDataLst>
                <p:tags r:id="rId44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153" name="Group 195"/>
          <p:cNvGrpSpPr/>
          <p:nvPr>
            <p:custDataLst>
              <p:tags r:id="rId40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54" name="Freeform 196"/>
            <p:cNvSpPr/>
            <p:nvPr>
              <p:custDataLst>
                <p:tags r:id="rId41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55" name="Rectangle 25"/>
            <p:cNvSpPr txBox="1"/>
            <p:nvPr>
              <p:custDataLst>
                <p:tags r:id="rId42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Закрепление результатов и закрытие ПСР-проекта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56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57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58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59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84840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ct 9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695199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606" name="think-cell Slide" r:id="rId16" imgW="270" imgH="270" progId="TCLayout.ActiveDocument.1">
                  <p:embed/>
                </p:oleObj>
              </mc:Choice>
              <mc:Fallback>
                <p:oleObj name="think-cell Slide" r:id="rId16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1" name="Group 140"/>
          <p:cNvGrpSpPr/>
          <p:nvPr/>
        </p:nvGrpSpPr>
        <p:grpSpPr>
          <a:xfrm>
            <a:off x="5646608" y="1214931"/>
            <a:ext cx="2182284" cy="3527426"/>
            <a:chOff x="5646608" y="1011731"/>
            <a:chExt cx="2182284" cy="3730626"/>
          </a:xfrm>
        </p:grpSpPr>
        <p:cxnSp>
          <p:nvCxnSpPr>
            <p:cNvPr id="9" name="Straight Connector 8"/>
            <p:cNvCxnSpPr/>
            <p:nvPr/>
          </p:nvCxnSpPr>
          <p:spPr>
            <a:xfrm>
              <a:off x="5646608" y="1011731"/>
              <a:ext cx="0" cy="3730626"/>
            </a:xfrm>
            <a:prstGeom prst="line">
              <a:avLst/>
            </a:prstGeom>
            <a:ln w="38100">
              <a:gradFill>
                <a:gsLst>
                  <a:gs pos="0">
                    <a:schemeClr val="accent2"/>
                  </a:gs>
                  <a:gs pos="9000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>
              <a:off x="6737750" y="1011731"/>
              <a:ext cx="0" cy="3730626"/>
            </a:xfrm>
            <a:prstGeom prst="line">
              <a:avLst/>
            </a:prstGeom>
            <a:ln w="38100">
              <a:gradFill>
                <a:gsLst>
                  <a:gs pos="0">
                    <a:schemeClr val="accent2"/>
                  </a:gs>
                  <a:gs pos="9000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>
              <a:off x="7828892" y="1011731"/>
              <a:ext cx="0" cy="3730626"/>
            </a:xfrm>
            <a:prstGeom prst="line">
              <a:avLst/>
            </a:prstGeom>
            <a:ln w="38100">
              <a:gradFill>
                <a:gsLst>
                  <a:gs pos="0">
                    <a:schemeClr val="accent2"/>
                  </a:gs>
                  <a:gs pos="90000">
                    <a:schemeClr val="bg1"/>
                  </a:gs>
                  <a:gs pos="100000">
                    <a:schemeClr val="bg1"/>
                  </a:gs>
                </a:gsLst>
                <a:lin ang="5400000" scaled="0"/>
              </a:gra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Line 11"/>
          <p:cNvSpPr>
            <a:spLocks noChangeShapeType="1"/>
          </p:cNvSpPr>
          <p:nvPr/>
        </p:nvSpPr>
        <p:spPr bwMode="auto">
          <a:xfrm>
            <a:off x="4420280" y="4024498"/>
            <a:ext cx="0" cy="4652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51" name="Line 31"/>
          <p:cNvSpPr>
            <a:spLocks noChangeShapeType="1"/>
          </p:cNvSpPr>
          <p:nvPr/>
        </p:nvSpPr>
        <p:spPr bwMode="auto">
          <a:xfrm>
            <a:off x="914103" y="2007385"/>
            <a:ext cx="7931447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52" name="Line 32"/>
          <p:cNvSpPr>
            <a:spLocks noChangeShapeType="1"/>
          </p:cNvSpPr>
          <p:nvPr/>
        </p:nvSpPr>
        <p:spPr bwMode="auto">
          <a:xfrm>
            <a:off x="914103" y="2598795"/>
            <a:ext cx="7931447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53" name="Line 33"/>
          <p:cNvSpPr>
            <a:spLocks noChangeShapeType="1"/>
          </p:cNvSpPr>
          <p:nvPr/>
        </p:nvSpPr>
        <p:spPr bwMode="auto">
          <a:xfrm flipH="1">
            <a:off x="127014" y="3190205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ysClr val="windowText" lastClr="000000"/>
              </a:solidFill>
            </a:endParaRPr>
          </a:p>
        </p:txBody>
      </p:sp>
      <p:sp>
        <p:nvSpPr>
          <p:cNvPr id="54" name="Line 34"/>
          <p:cNvSpPr>
            <a:spLocks noChangeShapeType="1"/>
          </p:cNvSpPr>
          <p:nvPr/>
        </p:nvSpPr>
        <p:spPr bwMode="auto">
          <a:xfrm flipV="1">
            <a:off x="914103" y="3966281"/>
            <a:ext cx="7931447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118" name="Group 117"/>
          <p:cNvGrpSpPr/>
          <p:nvPr/>
        </p:nvGrpSpPr>
        <p:grpSpPr>
          <a:xfrm>
            <a:off x="4629949" y="2180174"/>
            <a:ext cx="4215601" cy="245832"/>
            <a:chOff x="4771892" y="1999887"/>
            <a:chExt cx="3987528" cy="245832"/>
          </a:xfrm>
        </p:grpSpPr>
        <p:sp>
          <p:nvSpPr>
            <p:cNvPr id="60" name="Rectangle 54"/>
            <p:cNvSpPr>
              <a:spLocks noChangeArrowheads="1"/>
            </p:cNvSpPr>
            <p:nvPr/>
          </p:nvSpPr>
          <p:spPr bwMode="auto">
            <a:xfrm>
              <a:off x="4771892" y="2034895"/>
              <a:ext cx="3987528" cy="17581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1" name="Oval 55"/>
            <p:cNvSpPr>
              <a:spLocks noChangeArrowheads="1"/>
            </p:cNvSpPr>
            <p:nvPr/>
          </p:nvSpPr>
          <p:spPr bwMode="auto">
            <a:xfrm>
              <a:off x="8030515" y="1999887"/>
              <a:ext cx="528974" cy="24583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4</a:t>
              </a:r>
              <a:endParaRPr lang="ru-RU" sz="12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117" name="Group 116"/>
          <p:cNvGrpSpPr/>
          <p:nvPr/>
        </p:nvGrpSpPr>
        <p:grpSpPr>
          <a:xfrm>
            <a:off x="4629949" y="2771584"/>
            <a:ext cx="4215601" cy="245832"/>
            <a:chOff x="4771892" y="2595067"/>
            <a:chExt cx="3987528" cy="245832"/>
          </a:xfrm>
        </p:grpSpPr>
        <p:sp>
          <p:nvSpPr>
            <p:cNvPr id="63" name="Rectangle 71"/>
            <p:cNvSpPr>
              <a:spLocks noChangeArrowheads="1"/>
            </p:cNvSpPr>
            <p:nvPr/>
          </p:nvSpPr>
          <p:spPr bwMode="auto">
            <a:xfrm>
              <a:off x="4771892" y="2630075"/>
              <a:ext cx="3987528" cy="175816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4" name="Oval 72"/>
            <p:cNvSpPr>
              <a:spLocks noChangeArrowheads="1"/>
            </p:cNvSpPr>
            <p:nvPr/>
          </p:nvSpPr>
          <p:spPr bwMode="auto">
            <a:xfrm>
              <a:off x="6995249" y="2595067"/>
              <a:ext cx="528974" cy="24583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  <a:endParaRPr lang="ru-RU" sz="12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629949" y="3455327"/>
            <a:ext cx="4215601" cy="245832"/>
            <a:chOff x="4771892" y="3219589"/>
            <a:chExt cx="3987528" cy="245832"/>
          </a:xfrm>
        </p:grpSpPr>
        <p:sp>
          <p:nvSpPr>
            <p:cNvPr id="66" name="Rectangle 88"/>
            <p:cNvSpPr>
              <a:spLocks noChangeArrowheads="1"/>
            </p:cNvSpPr>
            <p:nvPr/>
          </p:nvSpPr>
          <p:spPr bwMode="auto">
            <a:xfrm>
              <a:off x="4771892" y="3254597"/>
              <a:ext cx="3987528" cy="17581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67" name="Oval 89"/>
            <p:cNvSpPr>
              <a:spLocks noChangeArrowheads="1"/>
            </p:cNvSpPr>
            <p:nvPr/>
          </p:nvSpPr>
          <p:spPr bwMode="auto">
            <a:xfrm>
              <a:off x="5985115" y="3219589"/>
              <a:ext cx="528974" cy="24583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2</a:t>
              </a:r>
              <a:endParaRPr lang="ru-RU" sz="12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48" name="Group 47"/>
          <p:cNvGrpSpPr>
            <a:grpSpLocks/>
          </p:cNvGrpSpPr>
          <p:nvPr/>
        </p:nvGrpSpPr>
        <p:grpSpPr>
          <a:xfrm>
            <a:off x="4629949" y="4179015"/>
            <a:ext cx="4215601" cy="245832"/>
            <a:chOff x="4771892" y="3961800"/>
            <a:chExt cx="3987528" cy="245832"/>
          </a:xfrm>
        </p:grpSpPr>
        <p:sp>
          <p:nvSpPr>
            <p:cNvPr id="69" name="Rectangle 105"/>
            <p:cNvSpPr>
              <a:spLocks noChangeArrowheads="1"/>
            </p:cNvSpPr>
            <p:nvPr/>
          </p:nvSpPr>
          <p:spPr bwMode="auto">
            <a:xfrm>
              <a:off x="4771892" y="3996808"/>
              <a:ext cx="3987528" cy="175817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miter lim="800000"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70" name="Oval 106"/>
            <p:cNvSpPr>
              <a:spLocks noChangeArrowheads="1"/>
            </p:cNvSpPr>
            <p:nvPr/>
          </p:nvSpPr>
          <p:spPr bwMode="auto">
            <a:xfrm>
              <a:off x="6995249" y="3961800"/>
              <a:ext cx="528974" cy="245832"/>
            </a:xfrm>
            <a:prstGeom prst="ellipse">
              <a:avLst/>
            </a:prstGeom>
            <a:solidFill>
              <a:schemeClr val="bg1"/>
            </a:solidFill>
            <a:ln w="9525" algn="ctr">
              <a:solidFill>
                <a:srgbClr val="0070C0"/>
              </a:solidFill>
              <a:round/>
              <a:headEnd/>
              <a:tailEnd/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3</a:t>
              </a:r>
              <a:endParaRPr lang="ru-RU" sz="12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sp>
        <p:nvSpPr>
          <p:cNvPr id="72" name="Text Box 123"/>
          <p:cNvSpPr txBox="1">
            <a:spLocks noChangeArrowheads="1"/>
          </p:cNvSpPr>
          <p:nvPr/>
        </p:nvSpPr>
        <p:spPr bwMode="auto">
          <a:xfrm>
            <a:off x="4988865" y="1317814"/>
            <a:ext cx="84960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6112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1</a:t>
            </a:r>
            <a:endParaRPr lang="ru-RU" sz="1200" i="1" kern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4629949" y="4748623"/>
            <a:ext cx="126985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ru-RU" sz="1200" kern="0" dirty="0">
                <a:solidFill>
                  <a:srgbClr val="000000"/>
                </a:solidFill>
              </a:rPr>
              <a:t>Комментарии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56294" y="5900437"/>
            <a:ext cx="1712674" cy="275153"/>
          </a:xfrm>
          <a:prstGeom prst="rect">
            <a:avLst/>
          </a:prstGeom>
          <a:noFill/>
        </p:spPr>
        <p:txBody>
          <a:bodyPr wrap="square" lIns="89611" tIns="44806" rIns="89611" bIns="44806" rtlCol="0">
            <a:spAutoFit/>
          </a:bodyPr>
          <a:lstStyle/>
          <a:p>
            <a:r>
              <a:rPr lang="ru-RU" sz="1200" b="1" dirty="0"/>
              <a:t>Итого: средний бал</a:t>
            </a:r>
          </a:p>
        </p:txBody>
      </p:sp>
      <p:sp>
        <p:nvSpPr>
          <p:cNvPr id="80" name="TextBox 79"/>
          <p:cNvSpPr txBox="1">
            <a:spLocks/>
          </p:cNvSpPr>
          <p:nvPr/>
        </p:nvSpPr>
        <p:spPr>
          <a:xfrm>
            <a:off x="127014" y="3290384"/>
            <a:ext cx="493992" cy="1247020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9611" tIns="44806" rIns="89611" bIns="44806" rtlCol="0" anchor="ctr"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Поддержка пользователей</a:t>
            </a:r>
          </a:p>
        </p:txBody>
      </p:sp>
      <p:grpSp>
        <p:nvGrpSpPr>
          <p:cNvPr id="120" name="Group 119"/>
          <p:cNvGrpSpPr>
            <a:grpSpLocks/>
          </p:cNvGrpSpPr>
          <p:nvPr/>
        </p:nvGrpSpPr>
        <p:grpSpPr>
          <a:xfrm>
            <a:off x="4629949" y="5020325"/>
            <a:ext cx="4215601" cy="846894"/>
            <a:chOff x="4882662" y="5125100"/>
            <a:chExt cx="3962888" cy="846894"/>
          </a:xfrm>
        </p:grpSpPr>
        <p:cxnSp>
          <p:nvCxnSpPr>
            <p:cNvPr id="8" name="Прямая соединительная линия 7"/>
            <p:cNvCxnSpPr/>
            <p:nvPr/>
          </p:nvCxnSpPr>
          <p:spPr>
            <a:xfrm>
              <a:off x="6174882" y="5125100"/>
              <a:ext cx="2670668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Прямая соединительная линия 82"/>
            <p:cNvCxnSpPr/>
            <p:nvPr/>
          </p:nvCxnSpPr>
          <p:spPr>
            <a:xfrm>
              <a:off x="4882662" y="5336824"/>
              <a:ext cx="3962888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Прямая соединительная линия 83"/>
            <p:cNvCxnSpPr/>
            <p:nvPr/>
          </p:nvCxnSpPr>
          <p:spPr>
            <a:xfrm>
              <a:off x="4882662" y="5548547"/>
              <a:ext cx="3962888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Прямая соединительная линия 84"/>
            <p:cNvCxnSpPr/>
            <p:nvPr/>
          </p:nvCxnSpPr>
          <p:spPr>
            <a:xfrm>
              <a:off x="4882662" y="5760271"/>
              <a:ext cx="3962888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Прямая соединительная линия 85"/>
            <p:cNvCxnSpPr/>
            <p:nvPr/>
          </p:nvCxnSpPr>
          <p:spPr>
            <a:xfrm>
              <a:off x="4882662" y="5971994"/>
              <a:ext cx="3962888" cy="0"/>
            </a:xfrm>
            <a:prstGeom prst="line">
              <a:avLst/>
            </a:prstGeom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McK 1. On-page tracker"/>
          <p:cNvSpPr>
            <a:spLocks noChangeArrowheads="1"/>
          </p:cNvSpPr>
          <p:nvPr/>
        </p:nvSpPr>
        <p:spPr bwMode="auto">
          <a:xfrm>
            <a:off x="1231900" y="26988"/>
            <a:ext cx="368979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+mn-lt"/>
              </a:rPr>
              <a:t>4.2 Анкетирование </a:t>
            </a:r>
            <a:r>
              <a:rPr lang="ru-RU" sz="1400" dirty="0" smtClean="0">
                <a:solidFill>
                  <a:srgbClr val="808080"/>
                </a:solidFill>
              </a:rPr>
              <a:t>№2</a:t>
            </a:r>
            <a:r>
              <a:rPr lang="ru-RU" sz="1400" dirty="0" smtClean="0">
                <a:solidFill>
                  <a:srgbClr val="808080"/>
                </a:solidFill>
                <a:latin typeface="+mn-lt"/>
              </a:rPr>
              <a:t> заказчиков процесса</a:t>
            </a:r>
            <a:endParaRPr lang="ru-RU" sz="140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31900" y="330438"/>
            <a:ext cx="6681176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/>
              <a:t>Анкетирование </a:t>
            </a:r>
            <a:r>
              <a:rPr lang="ru-RU" dirty="0" smtClean="0"/>
              <a:t>№2 заказчиков по процессу «…»</a:t>
            </a:r>
            <a:endParaRPr lang="ru-RU" dirty="0"/>
          </a:p>
        </p:txBody>
      </p:sp>
      <p:sp>
        <p:nvSpPr>
          <p:cNvPr id="109" name="Text Box 123"/>
          <p:cNvSpPr txBox="1">
            <a:spLocks noChangeArrowheads="1"/>
          </p:cNvSpPr>
          <p:nvPr/>
        </p:nvSpPr>
        <p:spPr bwMode="auto">
          <a:xfrm>
            <a:off x="6103237" y="1317814"/>
            <a:ext cx="84960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6112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kern="0" dirty="0" smtClean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2</a:t>
            </a:r>
            <a:endParaRPr lang="ru-RU" sz="1200" i="1" kern="0" dirty="0">
              <a:solidFill>
                <a:srgbClr val="000000"/>
              </a:solidFill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0" name="Text Box 123"/>
          <p:cNvSpPr txBox="1">
            <a:spLocks noChangeArrowheads="1"/>
          </p:cNvSpPr>
          <p:nvPr/>
        </p:nvSpPr>
        <p:spPr bwMode="auto">
          <a:xfrm>
            <a:off x="7217609" y="1317814"/>
            <a:ext cx="84960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6112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  <p:sp>
        <p:nvSpPr>
          <p:cNvPr id="111" name="Text Box 123"/>
          <p:cNvSpPr txBox="1">
            <a:spLocks noChangeArrowheads="1"/>
          </p:cNvSpPr>
          <p:nvPr/>
        </p:nvSpPr>
        <p:spPr bwMode="auto">
          <a:xfrm>
            <a:off x="8331982" y="1317814"/>
            <a:ext cx="84960" cy="166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chemeClr val="accent1"/>
                    </a:gs>
                    <a:gs pos="100000">
                      <a:srgbClr val="00870F"/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 defTabSz="896112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4</a:t>
            </a:r>
          </a:p>
        </p:txBody>
      </p:sp>
      <p:sp>
        <p:nvSpPr>
          <p:cNvPr id="116" name="TextBox 115"/>
          <p:cNvSpPr txBox="1">
            <a:spLocks/>
          </p:cNvSpPr>
          <p:nvPr/>
        </p:nvSpPr>
        <p:spPr>
          <a:xfrm>
            <a:off x="127014" y="4748623"/>
            <a:ext cx="493992" cy="1426967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9611" tIns="44806" rIns="89611" bIns="44806" rtlCol="0" anchor="ctr"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Комментарии</a:t>
            </a:r>
          </a:p>
        </p:txBody>
      </p:sp>
      <p:grpSp>
        <p:nvGrpSpPr>
          <p:cNvPr id="119" name="Group 118"/>
          <p:cNvGrpSpPr/>
          <p:nvPr/>
        </p:nvGrpSpPr>
        <p:grpSpPr>
          <a:xfrm>
            <a:off x="4629949" y="1588764"/>
            <a:ext cx="4215601" cy="245832"/>
            <a:chOff x="4771892" y="1481044"/>
            <a:chExt cx="3987528" cy="245832"/>
          </a:xfrm>
        </p:grpSpPr>
        <p:sp>
          <p:nvSpPr>
            <p:cNvPr id="57" name="Rectangle 37"/>
            <p:cNvSpPr>
              <a:spLocks noChangeArrowheads="1"/>
            </p:cNvSpPr>
            <p:nvPr/>
          </p:nvSpPr>
          <p:spPr bwMode="auto">
            <a:xfrm>
              <a:off x="4771892" y="1516052"/>
              <a:ext cx="3987528" cy="17581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/>
            <a:extLst/>
          </p:spPr>
          <p:txBody>
            <a:bodyPr wrap="none" lIns="0" tIns="0" rIns="0" bIns="0" anchor="ctr"/>
            <a:lstStyle/>
            <a:p>
              <a:pPr defTabSz="896112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8" name="Oval 38"/>
            <p:cNvSpPr>
              <a:spLocks noChangeArrowheads="1"/>
            </p:cNvSpPr>
            <p:nvPr/>
          </p:nvSpPr>
          <p:spPr bwMode="auto">
            <a:xfrm>
              <a:off x="8051147" y="1481044"/>
              <a:ext cx="528974" cy="24583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  <a:effectLst/>
            <a:extLst/>
          </p:spPr>
          <p:txBody>
            <a:bodyPr wrap="none" lIns="0" tIns="0" rIns="0" bIns="0" anchor="ctr"/>
            <a:lstStyle/>
            <a:p>
              <a:pPr algn="ctr" defTabSz="896112" eaLnBrk="0" fontAlgn="auto" hangingPunct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200" kern="0" dirty="0" smtClean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4</a:t>
              </a:r>
              <a:endParaRPr lang="ru-RU" sz="1200" kern="0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23191" y="2118424"/>
            <a:ext cx="3719844" cy="369332"/>
            <a:chOff x="723191" y="2019823"/>
            <a:chExt cx="3719844" cy="369332"/>
          </a:xfrm>
        </p:grpSpPr>
        <p:sp>
          <p:nvSpPr>
            <p:cNvPr id="27" name="Rectangle 27"/>
            <p:cNvSpPr txBox="1">
              <a:spLocks/>
            </p:cNvSpPr>
            <p:nvPr/>
          </p:nvSpPr>
          <p:spPr>
            <a:xfrm>
              <a:off x="914103" y="2019823"/>
              <a:ext cx="35289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kern="0" dirty="0">
                  <a:solidFill>
                    <a:srgbClr val="000000"/>
                  </a:solidFill>
                </a:rPr>
                <a:t>Стал ли процесс за последние полгода </a:t>
              </a:r>
              <a:r>
                <a:rPr lang="en-US" sz="1200" kern="0" dirty="0" smtClean="0">
                  <a:solidFill>
                    <a:srgbClr val="000000"/>
                  </a:solidFill>
                </a:rPr>
                <a:t/>
              </a:r>
              <a:br>
                <a:rPr lang="en-US" sz="1200" kern="0" dirty="0" smtClean="0">
                  <a:solidFill>
                    <a:srgbClr val="000000"/>
                  </a:solidFill>
                </a:rPr>
              </a:br>
              <a:r>
                <a:rPr lang="ru-RU" sz="1200" kern="0" dirty="0" smtClean="0">
                  <a:solidFill>
                    <a:srgbClr val="000000"/>
                  </a:solidFill>
                </a:rPr>
                <a:t>проще </a:t>
              </a:r>
              <a:r>
                <a:rPr lang="ru-RU" sz="1200" kern="0" dirty="0">
                  <a:solidFill>
                    <a:srgbClr val="000000"/>
                  </a:solidFill>
                </a:rPr>
                <a:t>для Вас?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2" name="Oval 30"/>
            <p:cNvSpPr>
              <a:spLocks noChangeArrowheads="1"/>
            </p:cNvSpPr>
            <p:nvPr/>
          </p:nvSpPr>
          <p:spPr bwMode="auto">
            <a:xfrm>
              <a:off x="723191" y="2019823"/>
              <a:ext cx="279604" cy="2738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lIns="89611" tIns="44806" rIns="89611" bIns="44806" anchor="ctr">
              <a:no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</a:rPr>
                <a:t>2</a:t>
              </a:r>
            </a:p>
          </p:txBody>
        </p:sp>
      </p:grpSp>
      <p:grpSp>
        <p:nvGrpSpPr>
          <p:cNvPr id="143" name="Group 142"/>
          <p:cNvGrpSpPr>
            <a:grpSpLocks/>
          </p:cNvGrpSpPr>
          <p:nvPr/>
        </p:nvGrpSpPr>
        <p:grpSpPr>
          <a:xfrm>
            <a:off x="723191" y="1527014"/>
            <a:ext cx="3719844" cy="1552152"/>
            <a:chOff x="723191" y="1527014"/>
            <a:chExt cx="3719844" cy="1552152"/>
          </a:xfrm>
        </p:grpSpPr>
        <p:sp>
          <p:nvSpPr>
            <p:cNvPr id="31" name="Rectangle 31"/>
            <p:cNvSpPr txBox="1">
              <a:spLocks/>
            </p:cNvSpPr>
            <p:nvPr/>
          </p:nvSpPr>
          <p:spPr>
            <a:xfrm>
              <a:off x="914103" y="1527014"/>
              <a:ext cx="352893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kern="0" dirty="0">
                  <a:solidFill>
                    <a:srgbClr val="000000"/>
                  </a:solidFill>
                </a:rPr>
                <a:t>Удовлетворены ли Вы в целом работой процесса</a:t>
              </a:r>
              <a:r>
                <a:rPr lang="en-US" sz="1200" kern="0" dirty="0">
                  <a:solidFill>
                    <a:srgbClr val="000000"/>
                  </a:solidFill>
                </a:rPr>
                <a:t>?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grpSp>
          <p:nvGrpSpPr>
            <p:cNvPr id="37" name="Group 36"/>
            <p:cNvGrpSpPr/>
            <p:nvPr/>
          </p:nvGrpSpPr>
          <p:grpSpPr>
            <a:xfrm>
              <a:off x="723191" y="2709834"/>
              <a:ext cx="3719844" cy="369332"/>
              <a:chOff x="723191" y="2615039"/>
              <a:chExt cx="3719844" cy="369332"/>
            </a:xfrm>
          </p:grpSpPr>
          <p:sp>
            <p:nvSpPr>
              <p:cNvPr id="23" name="Rectangle 23"/>
              <p:cNvSpPr txBox="1">
                <a:spLocks/>
              </p:cNvSpPr>
              <p:nvPr/>
            </p:nvSpPr>
            <p:spPr>
              <a:xfrm>
                <a:off x="914103" y="2615039"/>
                <a:ext cx="35289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lvl="1"/>
                <a:r>
                  <a:rPr lang="ru-RU" sz="1200" kern="0" dirty="0" smtClean="0">
                    <a:solidFill>
                      <a:srgbClr val="000000"/>
                    </a:solidFill>
                  </a:rPr>
                  <a:t>Сократилась ли длительность </a:t>
                </a:r>
                <a:r>
                  <a:rPr lang="ru-RU" sz="1200" kern="0" dirty="0">
                    <a:solidFill>
                      <a:srgbClr val="000000"/>
                    </a:solidFill>
                  </a:rPr>
                  <a:t>протекания </a:t>
                </a:r>
                <a:r>
                  <a:rPr lang="en-US" sz="1200" kern="0" dirty="0" smtClean="0">
                    <a:solidFill>
                      <a:srgbClr val="000000"/>
                    </a:solidFill>
                  </a:rPr>
                  <a:t/>
                </a:r>
                <a:br>
                  <a:rPr lang="en-US" sz="1200" kern="0" dirty="0" smtClean="0">
                    <a:solidFill>
                      <a:srgbClr val="000000"/>
                    </a:solidFill>
                  </a:rPr>
                </a:br>
                <a:r>
                  <a:rPr lang="ru-RU" sz="1200" kern="0" dirty="0" smtClean="0">
                    <a:solidFill>
                      <a:srgbClr val="000000"/>
                    </a:solidFill>
                  </a:rPr>
                  <a:t>процесса за </a:t>
                </a:r>
                <a:r>
                  <a:rPr lang="ru-RU" sz="1200" kern="0" dirty="0">
                    <a:solidFill>
                      <a:srgbClr val="000000"/>
                    </a:solidFill>
                  </a:rPr>
                  <a:t>последние полгода?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Oval 30"/>
              <p:cNvSpPr>
                <a:spLocks noChangeArrowheads="1"/>
              </p:cNvSpPr>
              <p:nvPr/>
            </p:nvSpPr>
            <p:spPr bwMode="auto">
              <a:xfrm>
                <a:off x="723191" y="2615039"/>
                <a:ext cx="279604" cy="2738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lIns="89611" tIns="44806" rIns="89611" bIns="44806" anchor="ctr">
                <a:no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bg1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42" name="Group 141"/>
          <p:cNvGrpSpPr>
            <a:grpSpLocks/>
          </p:cNvGrpSpPr>
          <p:nvPr/>
        </p:nvGrpSpPr>
        <p:grpSpPr>
          <a:xfrm>
            <a:off x="723191" y="3301244"/>
            <a:ext cx="3719844" cy="1145408"/>
            <a:chOff x="723191" y="3301244"/>
            <a:chExt cx="3719844" cy="1145408"/>
          </a:xfrm>
        </p:grpSpPr>
        <p:grpSp>
          <p:nvGrpSpPr>
            <p:cNvPr id="38" name="Group 37"/>
            <p:cNvGrpSpPr/>
            <p:nvPr/>
          </p:nvGrpSpPr>
          <p:grpSpPr>
            <a:xfrm>
              <a:off x="723191" y="3301244"/>
              <a:ext cx="3719844" cy="553998"/>
              <a:chOff x="723191" y="3305200"/>
              <a:chExt cx="3719844" cy="553998"/>
            </a:xfrm>
          </p:grpSpPr>
          <p:sp>
            <p:nvSpPr>
              <p:cNvPr id="19" name="Rectangle 19"/>
              <p:cNvSpPr txBox="1">
                <a:spLocks/>
              </p:cNvSpPr>
              <p:nvPr/>
            </p:nvSpPr>
            <p:spPr>
              <a:xfrm>
                <a:off x="914103" y="3305200"/>
                <a:ext cx="3528932" cy="55399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lvl="1"/>
                <a:r>
                  <a:rPr lang="ru-RU" sz="1200" kern="0" dirty="0">
                    <a:solidFill>
                      <a:srgbClr val="000000"/>
                    </a:solidFill>
                  </a:rPr>
                  <a:t>Удовлетворены ли Вы нормативной документацией по процессу (инструкции, стандарты, регламенты и т.д.)?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Oval 30"/>
              <p:cNvSpPr>
                <a:spLocks noChangeArrowheads="1"/>
              </p:cNvSpPr>
              <p:nvPr/>
            </p:nvSpPr>
            <p:spPr bwMode="auto">
              <a:xfrm>
                <a:off x="723191" y="3305200"/>
                <a:ext cx="279604" cy="2738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lIns="89611" tIns="44806" rIns="89611" bIns="44806" anchor="ctr">
                <a:no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  <p:grpSp>
          <p:nvGrpSpPr>
            <p:cNvPr id="46" name="Group 45"/>
            <p:cNvGrpSpPr/>
            <p:nvPr/>
          </p:nvGrpSpPr>
          <p:grpSpPr>
            <a:xfrm>
              <a:off x="723191" y="4077320"/>
              <a:ext cx="3719844" cy="369332"/>
              <a:chOff x="723191" y="4047412"/>
              <a:chExt cx="3719844" cy="369332"/>
            </a:xfrm>
          </p:grpSpPr>
          <p:sp>
            <p:nvSpPr>
              <p:cNvPr id="15" name="Rectangle 15"/>
              <p:cNvSpPr txBox="1">
                <a:spLocks/>
              </p:cNvSpPr>
              <p:nvPr/>
            </p:nvSpPr>
            <p:spPr>
              <a:xfrm>
                <a:off x="914103" y="4047412"/>
                <a:ext cx="3528932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pPr lvl="1"/>
                <a:r>
                  <a:rPr lang="ru-RU" sz="1200" kern="0" dirty="0">
                    <a:solidFill>
                      <a:srgbClr val="000000"/>
                    </a:solidFill>
                  </a:rPr>
                  <a:t>Удовлетворены ли Вы качеством </a:t>
                </a:r>
                <a:r>
                  <a:rPr lang="en-US" sz="1200" kern="0" dirty="0" smtClean="0">
                    <a:solidFill>
                      <a:srgbClr val="000000"/>
                    </a:solidFill>
                  </a:rPr>
                  <a:t/>
                </a:r>
                <a:br>
                  <a:rPr lang="en-US" sz="1200" kern="0" dirty="0" smtClean="0">
                    <a:solidFill>
                      <a:srgbClr val="000000"/>
                    </a:solidFill>
                  </a:rPr>
                </a:br>
                <a:r>
                  <a:rPr lang="ru-RU" sz="1200" kern="0" dirty="0" smtClean="0">
                    <a:solidFill>
                      <a:srgbClr val="000000"/>
                    </a:solidFill>
                  </a:rPr>
                  <a:t>поддержки и </a:t>
                </a:r>
                <a:r>
                  <a:rPr lang="ru-RU" sz="1200" kern="0" dirty="0">
                    <a:solidFill>
                      <a:srgbClr val="000000"/>
                    </a:solidFill>
                  </a:rPr>
                  <a:t>сервиса (консультациями)?</a:t>
                </a:r>
                <a:endParaRPr lang="en-US" sz="1200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Oval 30"/>
              <p:cNvSpPr>
                <a:spLocks noChangeArrowheads="1"/>
              </p:cNvSpPr>
              <p:nvPr/>
            </p:nvSpPr>
            <p:spPr bwMode="auto">
              <a:xfrm>
                <a:off x="723191" y="4047412"/>
                <a:ext cx="279604" cy="273827"/>
              </a:xfrm>
              <a:prstGeom prst="ellipse">
                <a:avLst/>
              </a:prstGeom>
              <a:solidFill>
                <a:schemeClr val="tx2">
                  <a:lumMod val="60000"/>
                  <a:lumOff val="40000"/>
                </a:schemeClr>
              </a:solidFill>
              <a:ln w="9525">
                <a:solidFill>
                  <a:schemeClr val="folHlink"/>
                </a:solidFill>
                <a:round/>
                <a:headEnd/>
                <a:tailEnd/>
              </a:ln>
              <a:effectLst/>
            </p:spPr>
            <p:txBody>
              <a:bodyPr wrap="none" lIns="89611" tIns="44806" rIns="89611" bIns="44806" anchor="ctr">
                <a:noAutofit/>
              </a:bodyPr>
              <a:lstStyle/>
              <a:p>
                <a:pPr algn="ctr"/>
                <a:r>
                  <a:rPr lang="ru-RU" sz="1200" b="1" dirty="0">
                    <a:solidFill>
                      <a:schemeClr val="bg1"/>
                    </a:solidFill>
                  </a:rPr>
                  <a:t>5</a:t>
                </a:r>
              </a:p>
            </p:txBody>
          </p:sp>
        </p:grpSp>
      </p:grpSp>
      <p:grpSp>
        <p:nvGrpSpPr>
          <p:cNvPr id="47" name="Group 46"/>
          <p:cNvGrpSpPr/>
          <p:nvPr/>
        </p:nvGrpSpPr>
        <p:grpSpPr>
          <a:xfrm>
            <a:off x="723191" y="4748623"/>
            <a:ext cx="3719844" cy="738664"/>
            <a:chOff x="723191" y="4946853"/>
            <a:chExt cx="3719844" cy="738664"/>
          </a:xfrm>
        </p:grpSpPr>
        <p:sp>
          <p:nvSpPr>
            <p:cNvPr id="11" name="Rectangle 11"/>
            <p:cNvSpPr txBox="1">
              <a:spLocks/>
            </p:cNvSpPr>
            <p:nvPr/>
          </p:nvSpPr>
          <p:spPr>
            <a:xfrm>
              <a:off x="914103" y="4946853"/>
              <a:ext cx="3528932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pPr lvl="1"/>
              <a:r>
                <a:rPr lang="ru-RU" sz="1200" kern="0" dirty="0">
                  <a:solidFill>
                    <a:srgbClr val="000000"/>
                  </a:solidFill>
                </a:rPr>
                <a:t>В случае ответа "Нет"/ </a:t>
              </a:r>
              <a:r>
                <a:rPr lang="en-US" sz="1200" kern="0" dirty="0" smtClean="0">
                  <a:solidFill>
                    <a:srgbClr val="000000"/>
                  </a:solidFill>
                </a:rPr>
                <a:t/>
              </a:r>
              <a:br>
                <a:rPr lang="en-US" sz="1200" kern="0" dirty="0" smtClean="0">
                  <a:solidFill>
                    <a:srgbClr val="000000"/>
                  </a:solidFill>
                </a:rPr>
              </a:br>
              <a:r>
                <a:rPr lang="ru-RU" sz="1200" kern="0" dirty="0" smtClean="0">
                  <a:solidFill>
                    <a:srgbClr val="000000"/>
                  </a:solidFill>
                </a:rPr>
                <a:t>"</a:t>
              </a:r>
              <a:r>
                <a:rPr lang="ru-RU" sz="1200" kern="0" dirty="0">
                  <a:solidFill>
                    <a:srgbClr val="000000"/>
                  </a:solidFill>
                </a:rPr>
                <a:t>Скорее нет" </a:t>
              </a:r>
              <a:r>
                <a:rPr lang="ru-RU" sz="1200" kern="0" dirty="0" smtClean="0">
                  <a:solidFill>
                    <a:srgbClr val="000000"/>
                  </a:solidFill>
                </a:rPr>
                <a:t>– прокомментируйте</a:t>
              </a:r>
            </a:p>
            <a:p>
              <a:pPr marL="195262" lvl="2" indent="0">
                <a:buNone/>
              </a:pPr>
              <a:r>
                <a:rPr lang="ru-RU" sz="1200" kern="0" dirty="0" smtClean="0">
                  <a:solidFill>
                    <a:srgbClr val="000000"/>
                  </a:solidFill>
                </a:rPr>
                <a:t>Есть </a:t>
              </a:r>
              <a:r>
                <a:rPr lang="ru-RU" sz="1200" kern="0" dirty="0">
                  <a:solidFill>
                    <a:srgbClr val="000000"/>
                  </a:solidFill>
                </a:rPr>
                <a:t>ли у Вас предложения по совершенствованию процесса?</a:t>
              </a:r>
              <a:endParaRPr lang="en-US" sz="1200" dirty="0">
                <a:solidFill>
                  <a:srgbClr val="000000"/>
                </a:solidFill>
              </a:endParaRPr>
            </a:p>
          </p:txBody>
        </p:sp>
        <p:sp>
          <p:nvSpPr>
            <p:cNvPr id="96" name="Oval 30"/>
            <p:cNvSpPr>
              <a:spLocks noChangeArrowheads="1"/>
            </p:cNvSpPr>
            <p:nvPr/>
          </p:nvSpPr>
          <p:spPr bwMode="auto">
            <a:xfrm>
              <a:off x="723191" y="4946853"/>
              <a:ext cx="279604" cy="273827"/>
            </a:xfrm>
            <a:prstGeom prst="ellipse">
              <a:avLst/>
            </a:prstGeom>
            <a:solidFill>
              <a:schemeClr val="tx2">
                <a:lumMod val="60000"/>
                <a:lumOff val="40000"/>
              </a:schemeClr>
            </a:solidFill>
            <a:ln w="9525">
              <a:solidFill>
                <a:schemeClr val="folHlink"/>
              </a:solidFill>
              <a:round/>
              <a:headEnd/>
              <a:tailEnd/>
            </a:ln>
            <a:effectLst/>
          </p:spPr>
          <p:txBody>
            <a:bodyPr wrap="none" lIns="89611" tIns="44806" rIns="89611" bIns="44806" anchor="ctr">
              <a:noAutofit/>
            </a:bodyPr>
            <a:lstStyle/>
            <a:p>
              <a:pPr algn="ctr"/>
              <a:r>
                <a:rPr lang="ru-RU" sz="1200" b="1" dirty="0">
                  <a:solidFill>
                    <a:schemeClr val="bg1"/>
                  </a:solidFill>
                </a:rPr>
                <a:t>6</a:t>
              </a:r>
            </a:p>
          </p:txBody>
        </p:sp>
      </p:grpSp>
      <p:grpSp>
        <p:nvGrpSpPr>
          <p:cNvPr id="123" name="Group 125"/>
          <p:cNvGrpSpPr>
            <a:grpSpLocks/>
          </p:cNvGrpSpPr>
          <p:nvPr/>
        </p:nvGrpSpPr>
        <p:grpSpPr bwMode="auto">
          <a:xfrm>
            <a:off x="914103" y="1011731"/>
            <a:ext cx="3528932" cy="203200"/>
            <a:chOff x="915" y="902"/>
            <a:chExt cx="2686" cy="128"/>
          </a:xfrm>
        </p:grpSpPr>
        <p:cxnSp>
          <p:nvCxnSpPr>
            <p:cNvPr id="124" name="AutoShape 249"/>
            <p:cNvCxnSpPr>
              <a:cxnSpLocks noChangeShapeType="1"/>
              <a:stCxn id="125" idx="4"/>
              <a:endCxn id="125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5" name="AutoShape 250"/>
            <p:cNvSpPr>
              <a:spLocks noChangeArrowheads="1"/>
            </p:cNvSpPr>
            <p:nvPr/>
          </p:nvSpPr>
          <p:spPr bwMode="auto">
            <a:xfrm>
              <a:off x="915" y="902"/>
              <a:ext cx="2686" cy="1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200" b="1" dirty="0"/>
                <a:t>Вопросы</a:t>
              </a:r>
            </a:p>
          </p:txBody>
        </p:sp>
      </p:grpSp>
      <p:sp>
        <p:nvSpPr>
          <p:cNvPr id="55" name="Line 35"/>
          <p:cNvSpPr>
            <a:spLocks noChangeShapeType="1"/>
          </p:cNvSpPr>
          <p:nvPr/>
        </p:nvSpPr>
        <p:spPr bwMode="auto">
          <a:xfrm>
            <a:off x="127014" y="4637582"/>
            <a:ext cx="8718536" cy="0"/>
          </a:xfrm>
          <a:prstGeom prst="line">
            <a:avLst/>
          </a:prstGeom>
          <a:noFill/>
          <a:ln w="9525">
            <a:solidFill>
              <a:schemeClr val="accent6">
                <a:lumMod val="75000"/>
              </a:schemeClr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896112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ysClr val="windowText" lastClr="000000"/>
              </a:solidFill>
            </a:endParaRPr>
          </a:p>
        </p:txBody>
      </p:sp>
      <p:grpSp>
        <p:nvGrpSpPr>
          <p:cNvPr id="127" name="Group 125"/>
          <p:cNvGrpSpPr>
            <a:grpSpLocks/>
          </p:cNvGrpSpPr>
          <p:nvPr/>
        </p:nvGrpSpPr>
        <p:grpSpPr bwMode="auto">
          <a:xfrm>
            <a:off x="4629949" y="1011731"/>
            <a:ext cx="942176" cy="203200"/>
            <a:chOff x="915" y="902"/>
            <a:chExt cx="2686" cy="128"/>
          </a:xfrm>
        </p:grpSpPr>
        <p:cxnSp>
          <p:nvCxnSpPr>
            <p:cNvPr id="128" name="AutoShape 249"/>
            <p:cNvCxnSpPr>
              <a:cxnSpLocks noChangeShapeType="1"/>
              <a:stCxn id="129" idx="4"/>
              <a:endCxn id="129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29" name="AutoShape 250"/>
            <p:cNvSpPr>
              <a:spLocks noChangeArrowheads="1"/>
            </p:cNvSpPr>
            <p:nvPr/>
          </p:nvSpPr>
          <p:spPr bwMode="auto">
            <a:xfrm>
              <a:off x="915" y="902"/>
              <a:ext cx="2686" cy="1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200" b="1" dirty="0"/>
                <a:t>Нет</a:t>
              </a:r>
            </a:p>
          </p:txBody>
        </p:sp>
      </p:grpSp>
      <p:grpSp>
        <p:nvGrpSpPr>
          <p:cNvPr id="130" name="Group 125"/>
          <p:cNvGrpSpPr>
            <a:grpSpLocks/>
          </p:cNvGrpSpPr>
          <p:nvPr/>
        </p:nvGrpSpPr>
        <p:grpSpPr bwMode="auto">
          <a:xfrm>
            <a:off x="5721091" y="1011731"/>
            <a:ext cx="942176" cy="203200"/>
            <a:chOff x="915" y="902"/>
            <a:chExt cx="2686" cy="128"/>
          </a:xfrm>
        </p:grpSpPr>
        <p:cxnSp>
          <p:nvCxnSpPr>
            <p:cNvPr id="131" name="AutoShape 249"/>
            <p:cNvCxnSpPr>
              <a:cxnSpLocks noChangeShapeType="1"/>
              <a:stCxn id="132" idx="4"/>
              <a:endCxn id="132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2" name="AutoShape 250"/>
            <p:cNvSpPr>
              <a:spLocks noChangeArrowheads="1"/>
            </p:cNvSpPr>
            <p:nvPr/>
          </p:nvSpPr>
          <p:spPr bwMode="auto">
            <a:xfrm>
              <a:off x="915" y="902"/>
              <a:ext cx="2686" cy="1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200" b="1" dirty="0"/>
                <a:t> Скорее нет</a:t>
              </a:r>
            </a:p>
          </p:txBody>
        </p:sp>
      </p:grpSp>
      <p:grpSp>
        <p:nvGrpSpPr>
          <p:cNvPr id="133" name="Group 125"/>
          <p:cNvGrpSpPr>
            <a:grpSpLocks/>
          </p:cNvGrpSpPr>
          <p:nvPr/>
        </p:nvGrpSpPr>
        <p:grpSpPr bwMode="auto">
          <a:xfrm>
            <a:off x="6812233" y="1011731"/>
            <a:ext cx="942176" cy="203200"/>
            <a:chOff x="915" y="902"/>
            <a:chExt cx="2686" cy="128"/>
          </a:xfrm>
        </p:grpSpPr>
        <p:cxnSp>
          <p:nvCxnSpPr>
            <p:cNvPr id="134" name="AutoShape 249"/>
            <p:cNvCxnSpPr>
              <a:cxnSpLocks noChangeShapeType="1"/>
              <a:stCxn id="135" idx="4"/>
              <a:endCxn id="135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5" name="AutoShape 250"/>
            <p:cNvSpPr>
              <a:spLocks noChangeArrowheads="1"/>
            </p:cNvSpPr>
            <p:nvPr/>
          </p:nvSpPr>
          <p:spPr bwMode="auto">
            <a:xfrm>
              <a:off x="915" y="902"/>
              <a:ext cx="2686" cy="1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200" b="1" dirty="0"/>
                <a:t> Скорее да</a:t>
              </a:r>
            </a:p>
          </p:txBody>
        </p:sp>
      </p:grpSp>
      <p:sp>
        <p:nvSpPr>
          <p:cNvPr id="5" name="TextBox 4"/>
          <p:cNvSpPr txBox="1">
            <a:spLocks/>
          </p:cNvSpPr>
          <p:nvPr/>
        </p:nvSpPr>
        <p:spPr>
          <a:xfrm>
            <a:off x="127014" y="1401011"/>
            <a:ext cx="493992" cy="1689846"/>
          </a:xfrm>
          <a:prstGeom prst="rect">
            <a:avLst/>
          </a:prstGeom>
          <a:solidFill>
            <a:schemeClr val="bg1"/>
          </a:solidFill>
          <a:ln w="31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lIns="89611" tIns="44806" rIns="89611" bIns="44806" rtlCol="0" anchor="ctr">
            <a:noAutofit/>
          </a:bodyPr>
          <a:lstStyle>
            <a:defPPr>
              <a:defRPr lang="en-US"/>
            </a:defPPr>
            <a:lvl1pPr algn="ctr">
              <a:defRPr sz="1200">
                <a:solidFill>
                  <a:schemeClr val="lt1"/>
                </a:solidFill>
                <a:latin typeface="+mn-lt"/>
              </a:defRPr>
            </a:lvl1pPr>
            <a:lvl2pPr>
              <a:defRPr>
                <a:solidFill>
                  <a:schemeClr val="lt1"/>
                </a:solidFill>
                <a:latin typeface="+mn-lt"/>
              </a:defRPr>
            </a:lvl2pPr>
            <a:lvl3pPr>
              <a:defRPr>
                <a:solidFill>
                  <a:schemeClr val="lt1"/>
                </a:solidFill>
                <a:latin typeface="+mn-lt"/>
              </a:defRPr>
            </a:lvl3pPr>
            <a:lvl4pPr>
              <a:defRPr>
                <a:solidFill>
                  <a:schemeClr val="lt1"/>
                </a:solidFill>
                <a:latin typeface="+mn-lt"/>
              </a:defRPr>
            </a:lvl4pPr>
            <a:lvl5pPr>
              <a:defRPr>
                <a:solidFill>
                  <a:schemeClr val="lt1"/>
                </a:solidFill>
                <a:latin typeface="+mn-lt"/>
              </a:defRPr>
            </a:lvl5pPr>
            <a:lvl6pPr>
              <a:defRPr>
                <a:solidFill>
                  <a:schemeClr val="lt1"/>
                </a:solidFill>
                <a:latin typeface="+mn-lt"/>
              </a:defRPr>
            </a:lvl6pPr>
            <a:lvl7pPr>
              <a:defRPr>
                <a:solidFill>
                  <a:schemeClr val="lt1"/>
                </a:solidFill>
                <a:latin typeface="+mn-lt"/>
              </a:defRPr>
            </a:lvl7pPr>
            <a:lvl8pPr>
              <a:defRPr>
                <a:solidFill>
                  <a:schemeClr val="lt1"/>
                </a:solidFill>
                <a:latin typeface="+mn-lt"/>
              </a:defRPr>
            </a:lvl8pPr>
            <a:lvl9pPr>
              <a:defRPr>
                <a:solidFill>
                  <a:schemeClr val="lt1"/>
                </a:solidFill>
                <a:latin typeface="+mn-lt"/>
              </a:defRPr>
            </a:lvl9pPr>
          </a:lstStyle>
          <a:p>
            <a:r>
              <a:rPr lang="ru-RU" b="1" dirty="0">
                <a:solidFill>
                  <a:schemeClr val="tx1"/>
                </a:solidFill>
              </a:rPr>
              <a:t>Процесс</a:t>
            </a:r>
          </a:p>
        </p:txBody>
      </p:sp>
      <p:grpSp>
        <p:nvGrpSpPr>
          <p:cNvPr id="136" name="Group 125"/>
          <p:cNvGrpSpPr>
            <a:grpSpLocks/>
          </p:cNvGrpSpPr>
          <p:nvPr/>
        </p:nvGrpSpPr>
        <p:grpSpPr bwMode="auto">
          <a:xfrm>
            <a:off x="7903374" y="1011731"/>
            <a:ext cx="942176" cy="203200"/>
            <a:chOff x="915" y="902"/>
            <a:chExt cx="2686" cy="128"/>
          </a:xfrm>
        </p:grpSpPr>
        <p:cxnSp>
          <p:nvCxnSpPr>
            <p:cNvPr id="137" name="AutoShape 249"/>
            <p:cNvCxnSpPr>
              <a:cxnSpLocks noChangeShapeType="1"/>
              <a:stCxn id="138" idx="4"/>
              <a:endCxn id="138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38" name="AutoShape 250"/>
            <p:cNvSpPr>
              <a:spLocks noChangeArrowheads="1"/>
            </p:cNvSpPr>
            <p:nvPr/>
          </p:nvSpPr>
          <p:spPr bwMode="auto">
            <a:xfrm>
              <a:off x="915" y="902"/>
              <a:ext cx="2686" cy="12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18288" anchor="b">
              <a:spAutoFit/>
            </a:bodyPr>
            <a:lstStyle/>
            <a:p>
              <a:r>
                <a:rPr lang="ru-RU" sz="1200" b="1" dirty="0"/>
                <a:t> Да</a:t>
              </a:r>
            </a:p>
          </p:txBody>
        </p:sp>
      </p:grpSp>
      <p:sp>
        <p:nvSpPr>
          <p:cNvPr id="88" name="Oval 30"/>
          <p:cNvSpPr>
            <a:spLocks noChangeArrowheads="1"/>
          </p:cNvSpPr>
          <p:nvPr/>
        </p:nvSpPr>
        <p:spPr bwMode="auto">
          <a:xfrm>
            <a:off x="723191" y="1527014"/>
            <a:ext cx="279604" cy="273827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 w="9525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lIns="89611" tIns="44806" rIns="89611" bIns="44806" anchor="ctr"/>
          <a:lstStyle/>
          <a:p>
            <a:pPr algn="ctr"/>
            <a:r>
              <a:rPr lang="en-US" sz="1200" b="1" dirty="0">
                <a:solidFill>
                  <a:schemeClr val="bg1"/>
                </a:solidFill>
              </a:rPr>
              <a:t>1</a:t>
            </a:r>
            <a:endParaRPr lang="ru-RU" sz="1200" b="1" dirty="0">
              <a:solidFill>
                <a:schemeClr val="bg1"/>
              </a:solidFill>
            </a:endParaRPr>
          </a:p>
        </p:txBody>
      </p:sp>
      <p:grpSp>
        <p:nvGrpSpPr>
          <p:cNvPr id="113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114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5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Открытие и подготовка ПСР-проекта</a:t>
              </a:r>
              <a:endParaRPr lang="ru-RU" sz="700" b="1" dirty="0"/>
            </a:p>
          </p:txBody>
        </p:sp>
      </p:grpSp>
      <p:grpSp>
        <p:nvGrpSpPr>
          <p:cNvPr id="121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122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26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139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140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4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145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46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47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Закрепление результатов и закрытие ПСР-проекта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48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49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50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51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315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McK 1. On-page tracker"/>
          <p:cNvSpPr>
            <a:spLocks noChangeArrowheads="1"/>
          </p:cNvSpPr>
          <p:nvPr/>
        </p:nvSpPr>
        <p:spPr bwMode="auto">
          <a:xfrm>
            <a:off x="1231900" y="26988"/>
            <a:ext cx="5440015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+mn-lt"/>
              </a:rPr>
              <a:t>4.3 </a:t>
            </a:r>
            <a:r>
              <a:rPr lang="ru-RU" sz="1400" dirty="0">
                <a:solidFill>
                  <a:srgbClr val="808080"/>
                </a:solidFill>
                <a:latin typeface="+mn-lt"/>
              </a:rPr>
              <a:t>Оценка результатов </a:t>
            </a:r>
            <a:r>
              <a:rPr lang="ru-RU" sz="1400" dirty="0" smtClean="0">
                <a:solidFill>
                  <a:srgbClr val="808080"/>
                </a:solidFill>
                <a:latin typeface="+mn-lt"/>
              </a:rPr>
              <a:t>и </a:t>
            </a:r>
            <a:r>
              <a:rPr lang="ru-RU" sz="1400" dirty="0">
                <a:solidFill>
                  <a:srgbClr val="808080"/>
                </a:solidFill>
                <a:latin typeface="+mn-lt"/>
              </a:rPr>
              <a:t>проведение завершающего совещания</a:t>
            </a:r>
          </a:p>
        </p:txBody>
      </p:sp>
      <p:sp>
        <p:nvSpPr>
          <p:cNvPr id="112" name="Title 6"/>
          <p:cNvSpPr txBox="1">
            <a:spLocks/>
          </p:cNvSpPr>
          <p:nvPr/>
        </p:nvSpPr>
        <p:spPr>
          <a:xfrm>
            <a:off x="1231900" y="330438"/>
            <a:ext cx="668117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ru-RU" dirty="0" smtClean="0"/>
              <a:t>Оценка результатов </a:t>
            </a:r>
            <a:r>
              <a:rPr lang="ru-RU" dirty="0"/>
              <a:t>по проекту </a:t>
            </a:r>
            <a:r>
              <a:rPr lang="ru-RU" dirty="0" smtClean="0"/>
              <a:t>«…»</a:t>
            </a:r>
            <a:endParaRPr lang="ru-RU" dirty="0"/>
          </a:p>
        </p:txBody>
      </p:sp>
      <p:grpSp>
        <p:nvGrpSpPr>
          <p:cNvPr id="6" name="Group 5"/>
          <p:cNvGrpSpPr/>
          <p:nvPr/>
        </p:nvGrpSpPr>
        <p:grpSpPr>
          <a:xfrm>
            <a:off x="127014" y="2322581"/>
            <a:ext cx="8705886" cy="2440849"/>
            <a:chOff x="127014" y="2213876"/>
            <a:chExt cx="8705886" cy="2440849"/>
          </a:xfrm>
        </p:grpSpPr>
        <p:sp>
          <p:nvSpPr>
            <p:cNvPr id="59" name="Пятиугольник 4"/>
            <p:cNvSpPr/>
            <p:nvPr/>
          </p:nvSpPr>
          <p:spPr>
            <a:xfrm>
              <a:off x="127014" y="2466915"/>
              <a:ext cx="2447006" cy="494022"/>
            </a:xfrm>
            <a:prstGeom prst="homePlate">
              <a:avLst>
                <a:gd name="adj" fmla="val 21925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542" tIns="42771" rIns="85542" bIns="42771" rtlCol="0" anchor="ctr"/>
            <a:lstStyle/>
            <a:p>
              <a:pPr algn="ctr"/>
              <a:endParaRPr lang="ru-RU" sz="10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66" name="Пятиугольник 5"/>
            <p:cNvSpPr/>
            <p:nvPr/>
          </p:nvSpPr>
          <p:spPr>
            <a:xfrm>
              <a:off x="127014" y="4160703"/>
              <a:ext cx="2447006" cy="494022"/>
            </a:xfrm>
            <a:prstGeom prst="homePlate">
              <a:avLst>
                <a:gd name="adj" fmla="val 21925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542" tIns="42771" rIns="85542" bIns="42771" rtlCol="0" anchor="ctr"/>
            <a:lstStyle/>
            <a:p>
              <a:pPr algn="ctr"/>
              <a:endParaRPr lang="ru-RU" sz="10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74" name="Пятиугольник 7"/>
            <p:cNvSpPr/>
            <p:nvPr/>
          </p:nvSpPr>
          <p:spPr>
            <a:xfrm>
              <a:off x="127014" y="3031511"/>
              <a:ext cx="2447006" cy="494022"/>
            </a:xfrm>
            <a:prstGeom prst="homePlate">
              <a:avLst>
                <a:gd name="adj" fmla="val 21925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542" tIns="42771" rIns="85542" bIns="42771" rtlCol="0" anchor="ctr"/>
            <a:lstStyle/>
            <a:p>
              <a:pPr algn="ctr"/>
              <a:endParaRPr lang="ru-RU" sz="10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75" name="Пятиугольник 8"/>
            <p:cNvSpPr/>
            <p:nvPr/>
          </p:nvSpPr>
          <p:spPr>
            <a:xfrm>
              <a:off x="127014" y="3596107"/>
              <a:ext cx="2447006" cy="494022"/>
            </a:xfrm>
            <a:prstGeom prst="homePlate">
              <a:avLst>
                <a:gd name="adj" fmla="val 21925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542" tIns="42771" rIns="85542" bIns="42771" rtlCol="0" anchor="ctr"/>
            <a:lstStyle/>
            <a:p>
              <a:pPr algn="ctr"/>
              <a:endParaRPr lang="ru-RU" sz="10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7" name="Прямоугольник 10"/>
            <p:cNvSpPr>
              <a:spLocks/>
            </p:cNvSpPr>
            <p:nvPr/>
          </p:nvSpPr>
          <p:spPr>
            <a:xfrm>
              <a:off x="2913881" y="2466915"/>
              <a:ext cx="3466591" cy="49402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542" tIns="42771" rIns="85542" bIns="42771" rtlCol="0" anchor="ctr"/>
            <a:lstStyle/>
            <a:p>
              <a:pPr algn="ctr"/>
              <a:endParaRPr lang="ru-RU" sz="10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88" name="Прямоугольник 11"/>
            <p:cNvSpPr>
              <a:spLocks/>
            </p:cNvSpPr>
            <p:nvPr/>
          </p:nvSpPr>
          <p:spPr>
            <a:xfrm>
              <a:off x="6720334" y="2466915"/>
              <a:ext cx="2107143" cy="49402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542" tIns="42771" rIns="85542" bIns="42771" rtlCol="0" anchor="ctr"/>
            <a:lstStyle/>
            <a:p>
              <a:pPr algn="ctr"/>
              <a:endParaRPr lang="ru-RU" sz="10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3" name="TextBox 92"/>
            <p:cNvSpPr txBox="1"/>
            <p:nvPr/>
          </p:nvSpPr>
          <p:spPr>
            <a:xfrm>
              <a:off x="194987" y="2516849"/>
              <a:ext cx="2107144" cy="394154"/>
            </a:xfrm>
            <a:prstGeom prst="rect">
              <a:avLst/>
            </a:prstGeom>
            <a:noFill/>
          </p:spPr>
          <p:txBody>
            <a:bodyPr wrap="square" lIns="85542" tIns="42771" rIns="85542" bIns="42771" rtlCol="0">
              <a:spAutoFit/>
            </a:bodyPr>
            <a:lstStyle/>
            <a:p>
              <a:r>
                <a:rPr lang="ru-RU" sz="1000" dirty="0">
                  <a:solidFill>
                    <a:prstClr val="black"/>
                  </a:solidFill>
                </a:rPr>
                <a:t>1. Повышение уровня удовлетворённости </a:t>
              </a:r>
              <a:r>
                <a:rPr lang="ru-RU" sz="1000" dirty="0" smtClean="0">
                  <a:solidFill>
                    <a:prstClr val="black"/>
                  </a:solidFill>
                </a:rPr>
                <a:t>заказчиков</a:t>
              </a:r>
              <a:endParaRPr lang="ru-RU" sz="1000" dirty="0">
                <a:solidFill>
                  <a:prstClr val="black"/>
                </a:solidFill>
              </a:endParaRPr>
            </a:p>
          </p:txBody>
        </p:sp>
        <p:sp>
          <p:nvSpPr>
            <p:cNvPr id="96" name="TextBox 95"/>
            <p:cNvSpPr txBox="1"/>
            <p:nvPr/>
          </p:nvSpPr>
          <p:spPr>
            <a:xfrm>
              <a:off x="194987" y="3158389"/>
              <a:ext cx="2243088" cy="240266"/>
            </a:xfrm>
            <a:prstGeom prst="rect">
              <a:avLst/>
            </a:prstGeom>
            <a:noFill/>
          </p:spPr>
          <p:txBody>
            <a:bodyPr wrap="square" lIns="85542" tIns="42771" rIns="85542" bIns="42771" rtlCol="0">
              <a:spAutoFit/>
            </a:bodyPr>
            <a:lstStyle/>
            <a:p>
              <a:r>
                <a:rPr lang="ru-RU" sz="1000" dirty="0">
                  <a:solidFill>
                    <a:prstClr val="black"/>
                  </a:solidFill>
                </a:rPr>
                <a:t>2. Сокращение сроков процесса</a:t>
              </a:r>
            </a:p>
          </p:txBody>
        </p:sp>
        <p:sp>
          <p:nvSpPr>
            <p:cNvPr id="97" name="Прямоугольник 27"/>
            <p:cNvSpPr>
              <a:spLocks/>
            </p:cNvSpPr>
            <p:nvPr/>
          </p:nvSpPr>
          <p:spPr>
            <a:xfrm>
              <a:off x="2913881" y="3031511"/>
              <a:ext cx="3466591" cy="49402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542" tIns="42771" rIns="85542" bIns="42771" rtlCol="0" anchor="ctr"/>
            <a:lstStyle/>
            <a:p>
              <a:pPr algn="ctr"/>
              <a:endParaRPr lang="ru-RU" sz="10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8" name="Прямоугольник 28"/>
            <p:cNvSpPr>
              <a:spLocks/>
            </p:cNvSpPr>
            <p:nvPr/>
          </p:nvSpPr>
          <p:spPr>
            <a:xfrm>
              <a:off x="6720334" y="3031511"/>
              <a:ext cx="2107143" cy="49402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542" tIns="42771" rIns="85542" bIns="42771" rtlCol="0" anchor="ctr"/>
            <a:lstStyle/>
            <a:p>
              <a:pPr algn="ctr"/>
              <a:endParaRPr lang="ru-RU" sz="10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99" name="Прямоугольник 31"/>
            <p:cNvSpPr>
              <a:spLocks/>
            </p:cNvSpPr>
            <p:nvPr/>
          </p:nvSpPr>
          <p:spPr>
            <a:xfrm>
              <a:off x="2913881" y="3602668"/>
              <a:ext cx="3466591" cy="49402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542" tIns="42771" rIns="85542" bIns="42771" rtlCol="0" anchor="ctr"/>
            <a:lstStyle/>
            <a:p>
              <a:pPr algn="ctr"/>
              <a:endParaRPr lang="ru-RU" sz="10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194987" y="3722985"/>
              <a:ext cx="2243088" cy="240266"/>
            </a:xfrm>
            <a:prstGeom prst="rect">
              <a:avLst/>
            </a:prstGeom>
            <a:noFill/>
          </p:spPr>
          <p:txBody>
            <a:bodyPr wrap="square" lIns="85542" tIns="42771" rIns="85542" bIns="42771" rtlCol="0">
              <a:spAutoFit/>
            </a:bodyPr>
            <a:lstStyle/>
            <a:p>
              <a:r>
                <a:rPr lang="ru-RU" sz="1000" dirty="0">
                  <a:solidFill>
                    <a:prstClr val="black"/>
                  </a:solidFill>
                </a:rPr>
                <a:t>3. Повышение качества процесса</a:t>
              </a:r>
            </a:p>
          </p:txBody>
        </p:sp>
        <p:sp>
          <p:nvSpPr>
            <p:cNvPr id="101" name="Прямоугольник 34"/>
            <p:cNvSpPr>
              <a:spLocks/>
            </p:cNvSpPr>
            <p:nvPr/>
          </p:nvSpPr>
          <p:spPr>
            <a:xfrm>
              <a:off x="6720334" y="3596107"/>
              <a:ext cx="2107143" cy="49402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542" tIns="42771" rIns="85542" bIns="42771" rtlCol="0" anchor="ctr"/>
            <a:lstStyle/>
            <a:p>
              <a:pPr algn="ctr"/>
              <a:endParaRPr lang="ru-RU" sz="10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grpSp>
          <p:nvGrpSpPr>
            <p:cNvPr id="4" name="Group 3"/>
            <p:cNvGrpSpPr>
              <a:grpSpLocks/>
            </p:cNvGrpSpPr>
            <p:nvPr/>
          </p:nvGrpSpPr>
          <p:grpSpPr>
            <a:xfrm>
              <a:off x="2919304" y="4155733"/>
              <a:ext cx="5913596" cy="494022"/>
              <a:chOff x="2913881" y="4155733"/>
              <a:chExt cx="5913596" cy="494022"/>
            </a:xfrm>
          </p:grpSpPr>
          <p:sp>
            <p:nvSpPr>
              <p:cNvPr id="102" name="Прямоугольник 36"/>
              <p:cNvSpPr>
                <a:spLocks/>
              </p:cNvSpPr>
              <p:nvPr/>
            </p:nvSpPr>
            <p:spPr>
              <a:xfrm>
                <a:off x="2913881" y="4155733"/>
                <a:ext cx="3466591" cy="494022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5542" tIns="42771" rIns="85542" bIns="42771" rtlCol="0" anchor="ctr"/>
              <a:lstStyle/>
              <a:p>
                <a:pPr algn="ctr"/>
                <a:endParaRPr lang="ru-RU" sz="1000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  <p:sp>
            <p:nvSpPr>
              <p:cNvPr id="103" name="Прямоугольник 37"/>
              <p:cNvSpPr>
                <a:spLocks/>
              </p:cNvSpPr>
              <p:nvPr/>
            </p:nvSpPr>
            <p:spPr>
              <a:xfrm>
                <a:off x="6720334" y="4155733"/>
                <a:ext cx="2107143" cy="494022"/>
              </a:xfrm>
              <a:prstGeom prst="rect">
                <a:avLst/>
              </a:prstGeom>
              <a:noFill/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85542" tIns="42771" rIns="85542" bIns="42771" rtlCol="0" anchor="ctr"/>
              <a:lstStyle/>
              <a:p>
                <a:pPr algn="ctr"/>
                <a:endParaRPr lang="ru-RU" sz="1000" dirty="0">
                  <a:solidFill>
                    <a:prstClr val="white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04" name="TextBox 103"/>
            <p:cNvSpPr txBox="1"/>
            <p:nvPr/>
          </p:nvSpPr>
          <p:spPr>
            <a:xfrm>
              <a:off x="194987" y="4287581"/>
              <a:ext cx="2243088" cy="240266"/>
            </a:xfrm>
            <a:prstGeom prst="rect">
              <a:avLst/>
            </a:prstGeom>
            <a:noFill/>
          </p:spPr>
          <p:txBody>
            <a:bodyPr wrap="square" lIns="85542" tIns="42771" rIns="85542" bIns="42771" rtlCol="0">
              <a:spAutoFit/>
            </a:bodyPr>
            <a:lstStyle/>
            <a:p>
              <a:r>
                <a:rPr lang="ru-RU" sz="1000" dirty="0">
                  <a:solidFill>
                    <a:prstClr val="black"/>
                  </a:solidFill>
                </a:rPr>
                <a:t>4. Сокращение трудозатрат</a:t>
              </a:r>
            </a:p>
          </p:txBody>
        </p:sp>
        <p:sp>
          <p:nvSpPr>
            <p:cNvPr id="119" name="TextBox 118"/>
            <p:cNvSpPr txBox="1">
              <a:spLocks/>
            </p:cNvSpPr>
            <p:nvPr/>
          </p:nvSpPr>
          <p:spPr>
            <a:xfrm>
              <a:off x="6757068" y="2500429"/>
              <a:ext cx="1521464" cy="240266"/>
            </a:xfrm>
            <a:prstGeom prst="rect">
              <a:avLst/>
            </a:prstGeom>
            <a:noFill/>
          </p:spPr>
          <p:txBody>
            <a:bodyPr wrap="square" lIns="85542" tIns="42771" rIns="85542" bIns="42771" rtlCol="0">
              <a:spAutoFit/>
            </a:bodyPr>
            <a:lstStyle/>
            <a:p>
              <a:r>
                <a:rPr lang="ru-RU" sz="1000" dirty="0" smtClean="0"/>
                <a:t>…..</a:t>
              </a:r>
              <a:endParaRPr lang="ru-RU" sz="1000" dirty="0"/>
            </a:p>
          </p:txBody>
        </p:sp>
        <p:sp>
          <p:nvSpPr>
            <p:cNvPr id="120" name="TextBox 119"/>
            <p:cNvSpPr txBox="1">
              <a:spLocks/>
            </p:cNvSpPr>
            <p:nvPr/>
          </p:nvSpPr>
          <p:spPr>
            <a:xfrm>
              <a:off x="2981854" y="2522086"/>
              <a:ext cx="1521464" cy="240266"/>
            </a:xfrm>
            <a:prstGeom prst="rect">
              <a:avLst/>
            </a:prstGeom>
            <a:noFill/>
          </p:spPr>
          <p:txBody>
            <a:bodyPr wrap="square" lIns="85542" tIns="42771" rIns="85542" bIns="42771" rtlCol="0">
              <a:spAutoFit/>
            </a:bodyPr>
            <a:lstStyle/>
            <a:p>
              <a:r>
                <a:rPr lang="ru-RU" sz="1000" dirty="0" smtClean="0"/>
                <a:t>…..</a:t>
              </a:r>
              <a:endParaRPr lang="ru-RU" sz="1000" dirty="0"/>
            </a:p>
          </p:txBody>
        </p:sp>
        <p:sp>
          <p:nvSpPr>
            <p:cNvPr id="121" name="TextBox 120"/>
            <p:cNvSpPr txBox="1">
              <a:spLocks/>
            </p:cNvSpPr>
            <p:nvPr/>
          </p:nvSpPr>
          <p:spPr>
            <a:xfrm>
              <a:off x="2981854" y="3096073"/>
              <a:ext cx="1521464" cy="240266"/>
            </a:xfrm>
            <a:prstGeom prst="rect">
              <a:avLst/>
            </a:prstGeom>
            <a:noFill/>
          </p:spPr>
          <p:txBody>
            <a:bodyPr wrap="square" lIns="85542" tIns="42771" rIns="85542" bIns="42771" rtlCol="0">
              <a:spAutoFit/>
            </a:bodyPr>
            <a:lstStyle/>
            <a:p>
              <a:r>
                <a:rPr lang="ru-RU" sz="1000" dirty="0"/>
                <a:t>727 дней</a:t>
              </a:r>
            </a:p>
          </p:txBody>
        </p:sp>
        <p:sp>
          <p:nvSpPr>
            <p:cNvPr id="122" name="TextBox 121"/>
            <p:cNvSpPr txBox="1">
              <a:spLocks/>
            </p:cNvSpPr>
            <p:nvPr/>
          </p:nvSpPr>
          <p:spPr>
            <a:xfrm>
              <a:off x="2981854" y="3651278"/>
              <a:ext cx="1521464" cy="240266"/>
            </a:xfrm>
            <a:prstGeom prst="rect">
              <a:avLst/>
            </a:prstGeom>
            <a:noFill/>
          </p:spPr>
          <p:txBody>
            <a:bodyPr wrap="square" lIns="85542" tIns="42771" rIns="85542" bIns="42771" rtlCol="0">
              <a:spAutoFit/>
            </a:bodyPr>
            <a:lstStyle/>
            <a:p>
              <a:r>
                <a:rPr lang="ru-RU" sz="1000" dirty="0" smtClean="0"/>
                <a:t>…..</a:t>
              </a:r>
              <a:endParaRPr lang="ru-RU" sz="1000" dirty="0"/>
            </a:p>
          </p:txBody>
        </p:sp>
        <p:sp>
          <p:nvSpPr>
            <p:cNvPr id="123" name="TextBox 122"/>
            <p:cNvSpPr txBox="1">
              <a:spLocks/>
            </p:cNvSpPr>
            <p:nvPr/>
          </p:nvSpPr>
          <p:spPr>
            <a:xfrm>
              <a:off x="2981854" y="4243146"/>
              <a:ext cx="1521464" cy="240266"/>
            </a:xfrm>
            <a:prstGeom prst="rect">
              <a:avLst/>
            </a:prstGeom>
            <a:noFill/>
          </p:spPr>
          <p:txBody>
            <a:bodyPr wrap="square" lIns="85542" tIns="42771" rIns="85542" bIns="42771" rtlCol="0">
              <a:spAutoFit/>
            </a:bodyPr>
            <a:lstStyle/>
            <a:p>
              <a:r>
                <a:rPr lang="ru-RU" sz="1000" dirty="0" smtClean="0"/>
                <a:t>…..</a:t>
              </a:r>
              <a:endParaRPr lang="ru-RU" sz="1000" dirty="0"/>
            </a:p>
          </p:txBody>
        </p:sp>
        <p:sp>
          <p:nvSpPr>
            <p:cNvPr id="124" name="TextBox 123"/>
            <p:cNvSpPr txBox="1">
              <a:spLocks/>
            </p:cNvSpPr>
            <p:nvPr/>
          </p:nvSpPr>
          <p:spPr>
            <a:xfrm>
              <a:off x="6757068" y="3086682"/>
              <a:ext cx="1521464" cy="394154"/>
            </a:xfrm>
            <a:prstGeom prst="rect">
              <a:avLst/>
            </a:prstGeom>
            <a:noFill/>
          </p:spPr>
          <p:txBody>
            <a:bodyPr wrap="square" lIns="85542" tIns="42771" rIns="85542" bIns="42771" rtlCol="0">
              <a:spAutoFit/>
            </a:bodyPr>
            <a:lstStyle/>
            <a:p>
              <a:r>
                <a:rPr lang="ru-RU" sz="1000" dirty="0"/>
                <a:t>62 дня (сокращение более чем в 11 раз)</a:t>
              </a:r>
            </a:p>
          </p:txBody>
        </p:sp>
        <p:sp>
          <p:nvSpPr>
            <p:cNvPr id="125" name="TextBox 124"/>
            <p:cNvSpPr txBox="1">
              <a:spLocks/>
            </p:cNvSpPr>
            <p:nvPr/>
          </p:nvSpPr>
          <p:spPr>
            <a:xfrm>
              <a:off x="6757068" y="3651278"/>
              <a:ext cx="1521464" cy="240266"/>
            </a:xfrm>
            <a:prstGeom prst="rect">
              <a:avLst/>
            </a:prstGeom>
            <a:noFill/>
          </p:spPr>
          <p:txBody>
            <a:bodyPr wrap="square" lIns="85542" tIns="42771" rIns="85542" bIns="42771" rtlCol="0">
              <a:spAutoFit/>
            </a:bodyPr>
            <a:lstStyle/>
            <a:p>
              <a:r>
                <a:rPr lang="ru-RU" sz="1000" dirty="0" smtClean="0"/>
                <a:t>…..</a:t>
              </a:r>
              <a:endParaRPr lang="ru-RU" sz="1000" dirty="0"/>
            </a:p>
          </p:txBody>
        </p:sp>
        <p:sp>
          <p:nvSpPr>
            <p:cNvPr id="126" name="TextBox 125"/>
            <p:cNvSpPr txBox="1">
              <a:spLocks/>
            </p:cNvSpPr>
            <p:nvPr/>
          </p:nvSpPr>
          <p:spPr>
            <a:xfrm>
              <a:off x="6757068" y="4210904"/>
              <a:ext cx="1521464" cy="240266"/>
            </a:xfrm>
            <a:prstGeom prst="rect">
              <a:avLst/>
            </a:prstGeom>
            <a:noFill/>
          </p:spPr>
          <p:txBody>
            <a:bodyPr wrap="square" lIns="85542" tIns="42771" rIns="85542" bIns="42771" rtlCol="0">
              <a:spAutoFit/>
            </a:bodyPr>
            <a:lstStyle/>
            <a:p>
              <a:r>
                <a:rPr lang="ru-RU" sz="1000" dirty="0" smtClean="0"/>
                <a:t>…..</a:t>
              </a:r>
              <a:endParaRPr lang="ru-RU" sz="1000" dirty="0"/>
            </a:p>
          </p:txBody>
        </p:sp>
        <p:grpSp>
          <p:nvGrpSpPr>
            <p:cNvPr id="134" name="Group 125"/>
            <p:cNvGrpSpPr>
              <a:grpSpLocks/>
            </p:cNvGrpSpPr>
            <p:nvPr/>
          </p:nvGrpSpPr>
          <p:grpSpPr bwMode="auto">
            <a:xfrm>
              <a:off x="6720334" y="2213876"/>
              <a:ext cx="2107143" cy="173038"/>
              <a:chOff x="915" y="921"/>
              <a:chExt cx="2686" cy="109"/>
            </a:xfrm>
          </p:grpSpPr>
          <p:cxnSp>
            <p:nvCxnSpPr>
              <p:cNvPr id="135" name="AutoShape 249"/>
              <p:cNvCxnSpPr>
                <a:cxnSpLocks noChangeShapeType="1"/>
                <a:stCxn id="136" idx="4"/>
                <a:endCxn id="136" idx="6"/>
              </p:cNvCxnSpPr>
              <p:nvPr/>
            </p:nvCxnSpPr>
            <p:spPr bwMode="auto">
              <a:xfrm>
                <a:off x="915" y="1030"/>
                <a:ext cx="2686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6" name="AutoShape 250"/>
              <p:cNvSpPr>
                <a:spLocks noChangeArrowheads="1"/>
              </p:cNvSpPr>
              <p:nvPr/>
            </p:nvSpPr>
            <p:spPr bwMode="auto">
              <a:xfrm>
                <a:off x="915" y="921"/>
                <a:ext cx="2686" cy="10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18288" anchor="b">
                <a:spAutoFit/>
              </a:bodyPr>
              <a:lstStyle/>
              <a:p>
                <a:r>
                  <a:rPr lang="ru-RU" sz="1000" b="1" dirty="0"/>
                  <a:t>Стало</a:t>
                </a:r>
              </a:p>
            </p:txBody>
          </p:sp>
        </p:grpSp>
        <p:grpSp>
          <p:nvGrpSpPr>
            <p:cNvPr id="137" name="Group 125"/>
            <p:cNvGrpSpPr>
              <a:grpSpLocks/>
            </p:cNvGrpSpPr>
            <p:nvPr/>
          </p:nvGrpSpPr>
          <p:grpSpPr bwMode="auto">
            <a:xfrm>
              <a:off x="2913881" y="2213876"/>
              <a:ext cx="3466591" cy="173038"/>
              <a:chOff x="915" y="921"/>
              <a:chExt cx="2686" cy="109"/>
            </a:xfrm>
          </p:grpSpPr>
          <p:cxnSp>
            <p:nvCxnSpPr>
              <p:cNvPr id="138" name="AutoShape 249"/>
              <p:cNvCxnSpPr>
                <a:cxnSpLocks noChangeShapeType="1"/>
                <a:stCxn id="139" idx="4"/>
                <a:endCxn id="139" idx="6"/>
              </p:cNvCxnSpPr>
              <p:nvPr/>
            </p:nvCxnSpPr>
            <p:spPr bwMode="auto">
              <a:xfrm>
                <a:off x="915" y="1030"/>
                <a:ext cx="2686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9" name="AutoShape 250"/>
              <p:cNvSpPr>
                <a:spLocks noChangeArrowheads="1"/>
              </p:cNvSpPr>
              <p:nvPr/>
            </p:nvSpPr>
            <p:spPr bwMode="auto">
              <a:xfrm>
                <a:off x="915" y="921"/>
                <a:ext cx="2686" cy="10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18288" anchor="b">
                <a:spAutoFit/>
              </a:bodyPr>
              <a:lstStyle/>
              <a:p>
                <a:r>
                  <a:rPr lang="ru-RU" sz="1000" b="1" dirty="0"/>
                  <a:t>Было</a:t>
                </a:r>
              </a:p>
            </p:txBody>
          </p:sp>
        </p:grpSp>
        <p:grpSp>
          <p:nvGrpSpPr>
            <p:cNvPr id="143" name="Group 125"/>
            <p:cNvGrpSpPr>
              <a:grpSpLocks/>
            </p:cNvGrpSpPr>
            <p:nvPr/>
          </p:nvGrpSpPr>
          <p:grpSpPr bwMode="auto">
            <a:xfrm>
              <a:off x="127014" y="2213876"/>
              <a:ext cx="2355836" cy="173038"/>
              <a:chOff x="915" y="921"/>
              <a:chExt cx="2686" cy="109"/>
            </a:xfrm>
          </p:grpSpPr>
          <p:cxnSp>
            <p:nvCxnSpPr>
              <p:cNvPr id="144" name="AutoShape 249"/>
              <p:cNvCxnSpPr>
                <a:cxnSpLocks noChangeShapeType="1"/>
                <a:stCxn id="145" idx="4"/>
                <a:endCxn id="145" idx="6"/>
              </p:cNvCxnSpPr>
              <p:nvPr/>
            </p:nvCxnSpPr>
            <p:spPr bwMode="auto">
              <a:xfrm>
                <a:off x="915" y="1030"/>
                <a:ext cx="2686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5" name="AutoShape 250"/>
              <p:cNvSpPr>
                <a:spLocks noChangeArrowheads="1"/>
              </p:cNvSpPr>
              <p:nvPr/>
            </p:nvSpPr>
            <p:spPr bwMode="auto">
              <a:xfrm>
                <a:off x="915" y="921"/>
                <a:ext cx="2686" cy="10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18288" anchor="b">
                <a:spAutoFit/>
              </a:bodyPr>
              <a:lstStyle/>
              <a:p>
                <a:r>
                  <a:rPr lang="ru-RU" sz="1000" b="1" dirty="0"/>
                  <a:t>Эффект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27014" y="5136142"/>
            <a:ext cx="8705886" cy="735119"/>
            <a:chOff x="127014" y="4883313"/>
            <a:chExt cx="8705886" cy="735119"/>
          </a:xfrm>
        </p:grpSpPr>
        <p:sp>
          <p:nvSpPr>
            <p:cNvPr id="67" name="Пятиугольник 6"/>
            <p:cNvSpPr>
              <a:spLocks/>
            </p:cNvSpPr>
            <p:nvPr/>
          </p:nvSpPr>
          <p:spPr>
            <a:xfrm>
              <a:off x="127014" y="5136142"/>
              <a:ext cx="2447006" cy="482290"/>
            </a:xfrm>
            <a:prstGeom prst="homePlate">
              <a:avLst>
                <a:gd name="adj" fmla="val 21925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542" tIns="42771" rIns="85542" bIns="42771" rtlCol="0" anchor="ctr"/>
            <a:lstStyle/>
            <a:p>
              <a:pPr algn="ctr"/>
              <a:endParaRPr lang="ru-RU" sz="10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5" name="Прямоугольник 42"/>
            <p:cNvSpPr>
              <a:spLocks/>
            </p:cNvSpPr>
            <p:nvPr/>
          </p:nvSpPr>
          <p:spPr>
            <a:xfrm>
              <a:off x="2919304" y="5136142"/>
              <a:ext cx="5913596" cy="482290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542" tIns="42771" rIns="85542" bIns="42771" rtlCol="0" anchor="ctr">
              <a:noAutofit/>
            </a:bodyPr>
            <a:lstStyle/>
            <a:p>
              <a:pPr algn="ctr"/>
              <a:endParaRPr lang="ru-RU" sz="10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194987" y="5180210"/>
              <a:ext cx="2243088" cy="394154"/>
            </a:xfrm>
            <a:prstGeom prst="rect">
              <a:avLst/>
            </a:prstGeom>
            <a:noFill/>
          </p:spPr>
          <p:txBody>
            <a:bodyPr wrap="square" lIns="85542" tIns="42771" rIns="85542" bIns="42771" rtlCol="0">
              <a:spAutoFit/>
            </a:bodyPr>
            <a:lstStyle/>
            <a:p>
              <a:r>
                <a:rPr lang="ru-RU" sz="1000" dirty="0">
                  <a:solidFill>
                    <a:prstClr val="black"/>
                  </a:solidFill>
                </a:rPr>
                <a:t>5. Экономический эффект </a:t>
              </a:r>
              <a:r>
                <a:rPr lang="en-US" sz="1000" dirty="0" smtClean="0">
                  <a:solidFill>
                    <a:prstClr val="black"/>
                  </a:solidFill>
                </a:rPr>
                <a:t/>
              </a:r>
              <a:br>
                <a:rPr lang="en-US" sz="1000" dirty="0" smtClean="0">
                  <a:solidFill>
                    <a:prstClr val="black"/>
                  </a:solidFill>
                </a:rPr>
              </a:br>
              <a:r>
                <a:rPr lang="ru-RU" sz="1000" dirty="0" smtClean="0">
                  <a:solidFill>
                    <a:prstClr val="black"/>
                  </a:solidFill>
                </a:rPr>
                <a:t>от </a:t>
              </a:r>
              <a:r>
                <a:rPr lang="ru-RU" sz="1000" dirty="0">
                  <a:solidFill>
                    <a:prstClr val="black"/>
                  </a:solidFill>
                </a:rPr>
                <a:t>реализации изменений</a:t>
              </a:r>
            </a:p>
          </p:txBody>
        </p:sp>
        <p:sp>
          <p:nvSpPr>
            <p:cNvPr id="127" name="TextBox 126"/>
            <p:cNvSpPr txBox="1"/>
            <p:nvPr/>
          </p:nvSpPr>
          <p:spPr>
            <a:xfrm>
              <a:off x="3003969" y="5174770"/>
              <a:ext cx="1521464" cy="240266"/>
            </a:xfrm>
            <a:prstGeom prst="rect">
              <a:avLst/>
            </a:prstGeom>
            <a:noFill/>
          </p:spPr>
          <p:txBody>
            <a:bodyPr wrap="square" lIns="85542" tIns="42771" rIns="85542" bIns="42771" rtlCol="0">
              <a:spAutoFit/>
            </a:bodyPr>
            <a:lstStyle/>
            <a:p>
              <a:r>
                <a:rPr lang="ru-RU" sz="1000" dirty="0" smtClean="0"/>
                <a:t>…..</a:t>
              </a:r>
              <a:endParaRPr lang="ru-RU" sz="1000" dirty="0"/>
            </a:p>
          </p:txBody>
        </p:sp>
        <p:grpSp>
          <p:nvGrpSpPr>
            <p:cNvPr id="140" name="Group 125"/>
            <p:cNvGrpSpPr>
              <a:grpSpLocks/>
            </p:cNvGrpSpPr>
            <p:nvPr/>
          </p:nvGrpSpPr>
          <p:grpSpPr bwMode="auto">
            <a:xfrm>
              <a:off x="2919304" y="4883313"/>
              <a:ext cx="5913596" cy="173038"/>
              <a:chOff x="915" y="921"/>
              <a:chExt cx="2686" cy="109"/>
            </a:xfrm>
          </p:grpSpPr>
          <p:cxnSp>
            <p:nvCxnSpPr>
              <p:cNvPr id="141" name="AutoShape 249"/>
              <p:cNvCxnSpPr>
                <a:cxnSpLocks noChangeShapeType="1"/>
                <a:stCxn id="142" idx="4"/>
                <a:endCxn id="142" idx="6"/>
              </p:cNvCxnSpPr>
              <p:nvPr/>
            </p:nvCxnSpPr>
            <p:spPr bwMode="auto">
              <a:xfrm>
                <a:off x="915" y="1030"/>
                <a:ext cx="2686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2" name="AutoShape 250"/>
              <p:cNvSpPr>
                <a:spLocks noChangeArrowheads="1"/>
              </p:cNvSpPr>
              <p:nvPr/>
            </p:nvSpPr>
            <p:spPr bwMode="auto">
              <a:xfrm>
                <a:off x="915" y="921"/>
                <a:ext cx="2686" cy="10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18288" anchor="b">
                <a:spAutoFit/>
              </a:bodyPr>
              <a:lstStyle/>
              <a:p>
                <a:r>
                  <a:rPr lang="ru-RU" sz="1000" b="1" dirty="0"/>
                  <a:t>Запланированный/фактический эффект</a:t>
                </a:r>
              </a:p>
            </p:txBody>
          </p:sp>
        </p:grpSp>
        <p:grpSp>
          <p:nvGrpSpPr>
            <p:cNvPr id="146" name="Group 125"/>
            <p:cNvGrpSpPr>
              <a:grpSpLocks/>
            </p:cNvGrpSpPr>
            <p:nvPr/>
          </p:nvGrpSpPr>
          <p:grpSpPr bwMode="auto">
            <a:xfrm>
              <a:off x="127014" y="4883313"/>
              <a:ext cx="2355836" cy="173038"/>
              <a:chOff x="915" y="921"/>
              <a:chExt cx="2686" cy="109"/>
            </a:xfrm>
          </p:grpSpPr>
          <p:cxnSp>
            <p:nvCxnSpPr>
              <p:cNvPr id="147" name="AutoShape 249"/>
              <p:cNvCxnSpPr>
                <a:cxnSpLocks noChangeShapeType="1"/>
                <a:stCxn id="148" idx="4"/>
                <a:endCxn id="148" idx="6"/>
              </p:cNvCxnSpPr>
              <p:nvPr/>
            </p:nvCxnSpPr>
            <p:spPr bwMode="auto">
              <a:xfrm>
                <a:off x="915" y="1030"/>
                <a:ext cx="2686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48" name="AutoShape 250"/>
              <p:cNvSpPr>
                <a:spLocks noChangeArrowheads="1"/>
              </p:cNvSpPr>
              <p:nvPr/>
            </p:nvSpPr>
            <p:spPr bwMode="auto">
              <a:xfrm>
                <a:off x="915" y="921"/>
                <a:ext cx="2686" cy="10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18288" anchor="b">
                <a:spAutoFit/>
              </a:bodyPr>
              <a:lstStyle/>
              <a:p>
                <a:r>
                  <a:rPr lang="ru-RU" sz="1000" b="1" dirty="0"/>
                  <a:t>Эффект</a:t>
                </a: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127014" y="1211521"/>
            <a:ext cx="8700463" cy="738347"/>
            <a:chOff x="127014" y="1211521"/>
            <a:chExt cx="8700463" cy="738347"/>
          </a:xfrm>
        </p:grpSpPr>
        <p:sp>
          <p:nvSpPr>
            <p:cNvPr id="114" name="Прямоугольник 68"/>
            <p:cNvSpPr>
              <a:spLocks/>
            </p:cNvSpPr>
            <p:nvPr/>
          </p:nvSpPr>
          <p:spPr>
            <a:xfrm>
              <a:off x="6720334" y="1455846"/>
              <a:ext cx="2107143" cy="494022"/>
            </a:xfrm>
            <a:prstGeom prst="rect">
              <a:avLst/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542" tIns="42771" rIns="85542" bIns="42771" rtlCol="0" anchor="ctr">
              <a:noAutofit/>
            </a:bodyPr>
            <a:lstStyle/>
            <a:p>
              <a:pPr algn="ctr"/>
              <a:endParaRPr lang="ru-RU" sz="10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30" name="TextBox 129"/>
            <p:cNvSpPr txBox="1">
              <a:spLocks/>
            </p:cNvSpPr>
            <p:nvPr/>
          </p:nvSpPr>
          <p:spPr>
            <a:xfrm>
              <a:off x="2946686" y="1595611"/>
              <a:ext cx="1521464" cy="240266"/>
            </a:xfrm>
            <a:prstGeom prst="rect">
              <a:avLst/>
            </a:prstGeom>
            <a:noFill/>
          </p:spPr>
          <p:txBody>
            <a:bodyPr wrap="square" lIns="85542" tIns="42771" rIns="85542" bIns="42771" rtlCol="0">
              <a:spAutoFit/>
            </a:bodyPr>
            <a:lstStyle/>
            <a:p>
              <a:r>
                <a:rPr lang="ru-RU" sz="1000" dirty="0" smtClean="0"/>
                <a:t>01.01.2014</a:t>
              </a:r>
              <a:r>
                <a:rPr lang="en-US" sz="1000" dirty="0" smtClean="0"/>
                <a:t> </a:t>
              </a:r>
              <a:r>
                <a:rPr lang="ru-RU" sz="1000" dirty="0" smtClean="0"/>
                <a:t>г.</a:t>
              </a:r>
              <a:endParaRPr lang="ru-RU" sz="1000" dirty="0"/>
            </a:p>
          </p:txBody>
        </p:sp>
        <p:sp>
          <p:nvSpPr>
            <p:cNvPr id="154" name="TextBox 153"/>
            <p:cNvSpPr txBox="1"/>
            <p:nvPr/>
          </p:nvSpPr>
          <p:spPr>
            <a:xfrm>
              <a:off x="194987" y="1595611"/>
              <a:ext cx="2107144" cy="240266"/>
            </a:xfrm>
            <a:prstGeom prst="rect">
              <a:avLst/>
            </a:prstGeom>
            <a:noFill/>
          </p:spPr>
          <p:txBody>
            <a:bodyPr wrap="square" lIns="85542" tIns="42771" rIns="85542" bIns="42771" rtlCol="0">
              <a:spAutoFit/>
            </a:bodyPr>
            <a:lstStyle/>
            <a:p>
              <a:r>
                <a:rPr lang="ru-RU" sz="1000" dirty="0">
                  <a:solidFill>
                    <a:prstClr val="black"/>
                  </a:solidFill>
                </a:rPr>
                <a:t>0. Сроки реализации </a:t>
              </a:r>
              <a:r>
                <a:rPr lang="ru-RU" sz="1000" dirty="0" smtClean="0">
                  <a:solidFill>
                    <a:prstClr val="black"/>
                  </a:solidFill>
                </a:rPr>
                <a:t>проекта</a:t>
              </a:r>
              <a:endParaRPr lang="ru-RU" sz="1000" dirty="0">
                <a:solidFill>
                  <a:prstClr val="black"/>
                </a:solidFill>
              </a:endParaRPr>
            </a:p>
          </p:txBody>
        </p:sp>
        <p:sp>
          <p:nvSpPr>
            <p:cNvPr id="85" name="TextBox 84"/>
            <p:cNvSpPr txBox="1">
              <a:spLocks/>
            </p:cNvSpPr>
            <p:nvPr/>
          </p:nvSpPr>
          <p:spPr>
            <a:xfrm>
              <a:off x="6757068" y="1582724"/>
              <a:ext cx="1521464" cy="240266"/>
            </a:xfrm>
            <a:prstGeom prst="rect">
              <a:avLst/>
            </a:prstGeom>
            <a:noFill/>
          </p:spPr>
          <p:txBody>
            <a:bodyPr wrap="square" lIns="85542" tIns="42771" rIns="85542" bIns="42771" rtlCol="0">
              <a:spAutoFit/>
            </a:bodyPr>
            <a:lstStyle/>
            <a:p>
              <a:r>
                <a:rPr lang="ru-RU" sz="1000" dirty="0" smtClean="0"/>
                <a:t>01.01.2014 г.</a:t>
              </a:r>
              <a:endParaRPr lang="ru-RU" sz="1000" dirty="0"/>
            </a:p>
          </p:txBody>
        </p:sp>
        <p:grpSp>
          <p:nvGrpSpPr>
            <p:cNvPr id="113" name="Group 125"/>
            <p:cNvGrpSpPr>
              <a:grpSpLocks/>
            </p:cNvGrpSpPr>
            <p:nvPr/>
          </p:nvGrpSpPr>
          <p:grpSpPr bwMode="auto">
            <a:xfrm>
              <a:off x="6720334" y="1211521"/>
              <a:ext cx="2107143" cy="173038"/>
              <a:chOff x="915" y="921"/>
              <a:chExt cx="2686" cy="109"/>
            </a:xfrm>
          </p:grpSpPr>
          <p:cxnSp>
            <p:nvCxnSpPr>
              <p:cNvPr id="115" name="AutoShape 249"/>
              <p:cNvCxnSpPr>
                <a:cxnSpLocks noChangeShapeType="1"/>
                <a:stCxn id="116" idx="4"/>
                <a:endCxn id="116" idx="6"/>
              </p:cNvCxnSpPr>
              <p:nvPr/>
            </p:nvCxnSpPr>
            <p:spPr bwMode="auto">
              <a:xfrm>
                <a:off x="915" y="1030"/>
                <a:ext cx="2686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16" name="AutoShape 250"/>
              <p:cNvSpPr>
                <a:spLocks noChangeArrowheads="1"/>
              </p:cNvSpPr>
              <p:nvPr/>
            </p:nvSpPr>
            <p:spPr bwMode="auto">
              <a:xfrm>
                <a:off x="915" y="921"/>
                <a:ext cx="2686" cy="10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18288" anchor="b">
                <a:spAutoFit/>
              </a:bodyPr>
              <a:lstStyle/>
              <a:p>
                <a:r>
                  <a:rPr lang="ru-RU" sz="1000" b="1" dirty="0"/>
                  <a:t>Окончание</a:t>
                </a:r>
              </a:p>
            </p:txBody>
          </p:sp>
        </p:grpSp>
        <p:grpSp>
          <p:nvGrpSpPr>
            <p:cNvPr id="117" name="Group 125"/>
            <p:cNvGrpSpPr>
              <a:grpSpLocks/>
            </p:cNvGrpSpPr>
            <p:nvPr/>
          </p:nvGrpSpPr>
          <p:grpSpPr bwMode="auto">
            <a:xfrm>
              <a:off x="2913881" y="1211521"/>
              <a:ext cx="3466591" cy="173038"/>
              <a:chOff x="915" y="921"/>
              <a:chExt cx="2686" cy="109"/>
            </a:xfrm>
          </p:grpSpPr>
          <p:cxnSp>
            <p:nvCxnSpPr>
              <p:cNvPr id="118" name="AutoShape 249"/>
              <p:cNvCxnSpPr>
                <a:cxnSpLocks noChangeShapeType="1"/>
                <a:stCxn id="131" idx="4"/>
                <a:endCxn id="131" idx="6"/>
              </p:cNvCxnSpPr>
              <p:nvPr/>
            </p:nvCxnSpPr>
            <p:spPr bwMode="auto">
              <a:xfrm>
                <a:off x="915" y="1030"/>
                <a:ext cx="2686" cy="0"/>
              </a:xfrm>
              <a:prstGeom prst="straightConnector1">
                <a:avLst/>
              </a:prstGeom>
              <a:noFill/>
              <a:ln w="9525">
                <a:solidFill>
                  <a:srgbClr val="80808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31" name="AutoShape 250"/>
              <p:cNvSpPr>
                <a:spLocks noChangeArrowheads="1"/>
              </p:cNvSpPr>
              <p:nvPr/>
            </p:nvSpPr>
            <p:spPr bwMode="auto">
              <a:xfrm>
                <a:off x="915" y="921"/>
                <a:ext cx="2686" cy="109"/>
              </a:xfrm>
              <a:prstGeom prst="leftRightArrow">
                <a:avLst>
                  <a:gd name="adj1" fmla="val 100000"/>
                  <a:gd name="adj2" fmla="val 0"/>
                </a:avLst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lIns="0" tIns="0" rIns="0" bIns="18288" anchor="b">
                <a:spAutoFit/>
              </a:bodyPr>
              <a:lstStyle/>
              <a:p>
                <a:r>
                  <a:rPr lang="ru-RU" sz="1000" b="1" dirty="0"/>
                  <a:t>Начало</a:t>
                </a:r>
              </a:p>
            </p:txBody>
          </p:sp>
        </p:grpSp>
        <p:sp>
          <p:nvSpPr>
            <p:cNvPr id="149" name="Пятиугольник 4"/>
            <p:cNvSpPr/>
            <p:nvPr/>
          </p:nvSpPr>
          <p:spPr>
            <a:xfrm>
              <a:off x="127014" y="1455846"/>
              <a:ext cx="2447006" cy="494022"/>
            </a:xfrm>
            <a:prstGeom prst="homePlate">
              <a:avLst>
                <a:gd name="adj" fmla="val 21925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542" tIns="42771" rIns="85542" bIns="42771" rtlCol="0" anchor="ctr"/>
            <a:lstStyle/>
            <a:p>
              <a:pPr algn="ctr"/>
              <a:endParaRPr lang="ru-RU" sz="10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150" name="Пятиугольник 4"/>
            <p:cNvSpPr>
              <a:spLocks/>
            </p:cNvSpPr>
            <p:nvPr/>
          </p:nvSpPr>
          <p:spPr>
            <a:xfrm>
              <a:off x="2911106" y="1455846"/>
              <a:ext cx="3573514" cy="494022"/>
            </a:xfrm>
            <a:prstGeom prst="homePlate">
              <a:avLst>
                <a:gd name="adj" fmla="val 21925"/>
              </a:avLst>
            </a:prstGeom>
            <a:noFill/>
            <a:ln>
              <a:solidFill>
                <a:schemeClr val="tx2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85542" tIns="42771" rIns="85542" bIns="42771" rtlCol="0" anchor="ctr"/>
            <a:lstStyle/>
            <a:p>
              <a:pPr algn="ctr"/>
              <a:endParaRPr lang="ru-RU" sz="1000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</p:grpSp>
      <p:grpSp>
        <p:nvGrpSpPr>
          <p:cNvPr id="89" name="Group 186"/>
          <p:cNvGrpSpPr/>
          <p:nvPr>
            <p:custDataLst>
              <p:tags r:id="rId1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90" name="Freeform 187"/>
            <p:cNvSpPr/>
            <p:nvPr>
              <p:custDataLst>
                <p:tags r:id="rId11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1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Открытие и подготовка ПСР-проекта</a:t>
              </a:r>
              <a:endParaRPr lang="ru-RU" sz="700" b="1" dirty="0"/>
            </a:p>
          </p:txBody>
        </p:sp>
      </p:grpSp>
      <p:grpSp>
        <p:nvGrpSpPr>
          <p:cNvPr id="92" name="Group 189"/>
          <p:cNvGrpSpPr/>
          <p:nvPr>
            <p:custDataLst>
              <p:tags r:id="rId2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94" name="Freeform 190"/>
            <p:cNvSpPr/>
            <p:nvPr>
              <p:custDataLst>
                <p:tags r:id="rId9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5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107" name="Group 192"/>
          <p:cNvGrpSpPr/>
          <p:nvPr>
            <p:custDataLst>
              <p:tags r:id="rId3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108" name="Freeform 193"/>
            <p:cNvSpPr/>
            <p:nvPr>
              <p:custDataLst>
                <p:tags r:id="rId7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09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110" name="Group 195"/>
          <p:cNvGrpSpPr/>
          <p:nvPr>
            <p:custDataLst>
              <p:tags r:id="rId4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111" name="Freeform 196"/>
            <p:cNvSpPr/>
            <p:nvPr>
              <p:custDataLst>
                <p:tags r:id="rId5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8" name="Rectangle 25"/>
            <p:cNvSpPr txBox="1"/>
            <p:nvPr>
              <p:custDataLst>
                <p:tags r:id="rId6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Закрепление результатов и закрытие ПСР-проекта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129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32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33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51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616896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8772" y="325243"/>
            <a:ext cx="6650505" cy="292388"/>
          </a:xfrm>
        </p:spPr>
        <p:txBody>
          <a:bodyPr/>
          <a:lstStyle/>
          <a:p>
            <a:r>
              <a:rPr lang="ru-RU" dirty="0" smtClean="0"/>
              <a:t>Обратная связь и поощрение</a:t>
            </a:r>
            <a:endParaRPr lang="ru-RU" dirty="0"/>
          </a:p>
        </p:txBody>
      </p:sp>
      <p:sp>
        <p:nvSpPr>
          <p:cNvPr id="21" name="McK 1. On-page tracker"/>
          <p:cNvSpPr>
            <a:spLocks noChangeArrowheads="1"/>
          </p:cNvSpPr>
          <p:nvPr/>
        </p:nvSpPr>
        <p:spPr bwMode="auto">
          <a:xfrm>
            <a:off x="1231900" y="26988"/>
            <a:ext cx="2762423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ru-RU" sz="1400" dirty="0" smtClean="0">
                <a:solidFill>
                  <a:srgbClr val="808080"/>
                </a:solidFill>
                <a:latin typeface="+mn-lt"/>
              </a:rPr>
              <a:t>4.4 Обратная связь и поощрение</a:t>
            </a:r>
            <a:endParaRPr lang="ru-RU" sz="1400" dirty="0">
              <a:solidFill>
                <a:srgbClr val="808080"/>
              </a:solidFill>
              <a:latin typeface="+mn-lt"/>
            </a:endParaRPr>
          </a:p>
        </p:txBody>
      </p:sp>
      <p:sp>
        <p:nvSpPr>
          <p:cNvPr id="43" name="Rectangle 42"/>
          <p:cNvSpPr>
            <a:spLocks/>
          </p:cNvSpPr>
          <p:nvPr/>
        </p:nvSpPr>
        <p:spPr>
          <a:xfrm>
            <a:off x="127014" y="1157291"/>
            <a:ext cx="8650287" cy="4812689"/>
          </a:xfrm>
          <a:prstGeom prst="rect">
            <a:avLst/>
          </a:prstGeom>
          <a:noFill/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>
            <a:spLocks/>
          </p:cNvSpPr>
          <p:nvPr/>
        </p:nvSpPr>
        <p:spPr>
          <a:xfrm>
            <a:off x="127014" y="1157292"/>
            <a:ext cx="8650287" cy="389059"/>
          </a:xfrm>
          <a:prstGeom prst="rect">
            <a:avLst/>
          </a:pr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 smtClean="0">
              <a:solidFill>
                <a:schemeClr val="tx1"/>
              </a:solidFill>
            </a:endParaRPr>
          </a:p>
        </p:txBody>
      </p:sp>
      <p:sp>
        <p:nvSpPr>
          <p:cNvPr id="45" name="AutoShape 250"/>
          <p:cNvSpPr>
            <a:spLocks noChangeArrowheads="1"/>
          </p:cNvSpPr>
          <p:nvPr/>
        </p:nvSpPr>
        <p:spPr bwMode="auto">
          <a:xfrm>
            <a:off x="203463" y="1250255"/>
            <a:ext cx="4264025" cy="203133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200" b="1" dirty="0" smtClean="0"/>
              <a:t>Список мероприятий по завершении проекта</a:t>
            </a:r>
            <a:endParaRPr lang="ru-RU" sz="1200" dirty="0">
              <a:solidFill>
                <a:srgbClr val="808080"/>
              </a:solidFill>
            </a:endParaRPr>
          </a:p>
        </p:txBody>
      </p:sp>
      <p:cxnSp>
        <p:nvCxnSpPr>
          <p:cNvPr id="46" name="Straight Connector 45"/>
          <p:cNvCxnSpPr>
            <a:cxnSpLocks/>
          </p:cNvCxnSpPr>
          <p:nvPr/>
        </p:nvCxnSpPr>
        <p:spPr>
          <a:xfrm>
            <a:off x="203463" y="2922272"/>
            <a:ext cx="84973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AutoShape 249"/>
          <p:cNvCxnSpPr>
            <a:cxnSpLocks noChangeShapeType="1"/>
            <a:stCxn id="52" idx="4"/>
            <a:endCxn id="52" idx="6"/>
          </p:cNvCxnSpPr>
          <p:nvPr/>
        </p:nvCxnSpPr>
        <p:spPr bwMode="auto">
          <a:xfrm>
            <a:off x="202407" y="1896900"/>
            <a:ext cx="1567713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2" name="AutoShape 250"/>
          <p:cNvSpPr>
            <a:spLocks noChangeArrowheads="1"/>
          </p:cNvSpPr>
          <p:nvPr/>
        </p:nvSpPr>
        <p:spPr bwMode="auto">
          <a:xfrm>
            <a:off x="202407" y="1693699"/>
            <a:ext cx="1567713" cy="20320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200" b="1" dirty="0" smtClean="0"/>
              <a:t>Мероприятие</a:t>
            </a:r>
            <a:endParaRPr lang="ru-RU" sz="1200" dirty="0">
              <a:solidFill>
                <a:srgbClr val="808080"/>
              </a:solidFill>
            </a:endParaRPr>
          </a:p>
        </p:txBody>
      </p:sp>
      <p:sp>
        <p:nvSpPr>
          <p:cNvPr id="67" name="Rectangle 7"/>
          <p:cNvSpPr txBox="1">
            <a:spLocks/>
          </p:cNvSpPr>
          <p:nvPr/>
        </p:nvSpPr>
        <p:spPr>
          <a:xfrm>
            <a:off x="202407" y="2012530"/>
            <a:ext cx="1567713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 smtClean="0"/>
              <a:t>Общее собрание для благодарности и вручения грамот проектной команде</a:t>
            </a:r>
            <a:endParaRPr lang="ru-RU" sz="1200" dirty="0"/>
          </a:p>
        </p:txBody>
      </p:sp>
      <p:sp>
        <p:nvSpPr>
          <p:cNvPr id="74" name="Rectangle 7"/>
          <p:cNvSpPr txBox="1">
            <a:spLocks/>
          </p:cNvSpPr>
          <p:nvPr/>
        </p:nvSpPr>
        <p:spPr>
          <a:xfrm>
            <a:off x="202407" y="3053362"/>
            <a:ext cx="170952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 smtClean="0"/>
              <a:t>Личная обратная связь каждому участнику проектной команды (акцент на сильные стороны)</a:t>
            </a:r>
            <a:endParaRPr lang="en-US" sz="1200" dirty="0"/>
          </a:p>
        </p:txBody>
      </p:sp>
      <p:cxnSp>
        <p:nvCxnSpPr>
          <p:cNvPr id="54" name="AutoShape 249"/>
          <p:cNvCxnSpPr>
            <a:cxnSpLocks noChangeShapeType="1"/>
            <a:stCxn id="55" idx="4"/>
            <a:endCxn id="55" idx="6"/>
          </p:cNvCxnSpPr>
          <p:nvPr/>
        </p:nvCxnSpPr>
        <p:spPr bwMode="auto">
          <a:xfrm>
            <a:off x="2091149" y="1896897"/>
            <a:ext cx="1567713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AutoShape 250"/>
          <p:cNvSpPr>
            <a:spLocks noChangeArrowheads="1"/>
          </p:cNvSpPr>
          <p:nvPr/>
        </p:nvSpPr>
        <p:spPr bwMode="auto">
          <a:xfrm>
            <a:off x="2091149" y="1693696"/>
            <a:ext cx="1567713" cy="20320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200" b="1" dirty="0"/>
              <a:t>Участники</a:t>
            </a:r>
            <a:endParaRPr lang="ru-RU" sz="1200" dirty="0">
              <a:solidFill>
                <a:srgbClr val="808080"/>
              </a:solidFill>
            </a:endParaRPr>
          </a:p>
        </p:txBody>
      </p:sp>
      <p:sp>
        <p:nvSpPr>
          <p:cNvPr id="68" name="Rectangle 7"/>
          <p:cNvSpPr txBox="1">
            <a:spLocks/>
          </p:cNvSpPr>
          <p:nvPr/>
        </p:nvSpPr>
        <p:spPr>
          <a:xfrm>
            <a:off x="2091149" y="2012530"/>
            <a:ext cx="15677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 smtClean="0"/>
              <a:t>Все участники проектной команды</a:t>
            </a:r>
            <a:endParaRPr lang="en-US" sz="1200" dirty="0"/>
          </a:p>
        </p:txBody>
      </p:sp>
      <p:sp>
        <p:nvSpPr>
          <p:cNvPr id="75" name="Rectangle 7"/>
          <p:cNvSpPr txBox="1">
            <a:spLocks/>
          </p:cNvSpPr>
          <p:nvPr/>
        </p:nvSpPr>
        <p:spPr>
          <a:xfrm>
            <a:off x="2091149" y="3053362"/>
            <a:ext cx="156771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 smtClean="0"/>
              <a:t>Все участники проектной команды</a:t>
            </a:r>
            <a:endParaRPr lang="en-US" sz="1200" dirty="0"/>
          </a:p>
        </p:txBody>
      </p:sp>
      <p:cxnSp>
        <p:nvCxnSpPr>
          <p:cNvPr id="57" name="AutoShape 249"/>
          <p:cNvCxnSpPr>
            <a:cxnSpLocks noChangeShapeType="1"/>
            <a:stCxn id="58" idx="4"/>
            <a:endCxn id="58" idx="6"/>
          </p:cNvCxnSpPr>
          <p:nvPr/>
        </p:nvCxnSpPr>
        <p:spPr bwMode="auto">
          <a:xfrm>
            <a:off x="3979891" y="1896897"/>
            <a:ext cx="1376180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8" name="AutoShape 250"/>
          <p:cNvSpPr>
            <a:spLocks noChangeArrowheads="1"/>
          </p:cNvSpPr>
          <p:nvPr/>
        </p:nvSpPr>
        <p:spPr bwMode="auto">
          <a:xfrm>
            <a:off x="3979891" y="1693696"/>
            <a:ext cx="1376180" cy="20320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200" b="1" dirty="0"/>
              <a:t>Ответственный</a:t>
            </a:r>
            <a:endParaRPr lang="ru-RU" sz="1200" dirty="0">
              <a:solidFill>
                <a:srgbClr val="808080"/>
              </a:solidFill>
            </a:endParaRPr>
          </a:p>
        </p:txBody>
      </p:sp>
      <p:sp>
        <p:nvSpPr>
          <p:cNvPr id="69" name="Rectangle 7"/>
          <p:cNvSpPr txBox="1">
            <a:spLocks/>
          </p:cNvSpPr>
          <p:nvPr/>
        </p:nvSpPr>
        <p:spPr>
          <a:xfrm>
            <a:off x="3979891" y="2012530"/>
            <a:ext cx="1376180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 smtClean="0"/>
              <a:t>Владелец процесса/руководитель проекта</a:t>
            </a:r>
            <a:endParaRPr lang="en-US" sz="1200" dirty="0"/>
          </a:p>
        </p:txBody>
      </p:sp>
      <p:sp>
        <p:nvSpPr>
          <p:cNvPr id="76" name="Rectangle 7"/>
          <p:cNvSpPr txBox="1">
            <a:spLocks/>
          </p:cNvSpPr>
          <p:nvPr/>
        </p:nvSpPr>
        <p:spPr>
          <a:xfrm>
            <a:off x="3979891" y="3053362"/>
            <a:ext cx="1376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 smtClean="0"/>
              <a:t>Руководитель проекта</a:t>
            </a:r>
            <a:endParaRPr lang="en-US" sz="1200" dirty="0"/>
          </a:p>
        </p:txBody>
      </p:sp>
      <p:cxnSp>
        <p:nvCxnSpPr>
          <p:cNvPr id="63" name="AutoShape 249"/>
          <p:cNvCxnSpPr>
            <a:cxnSpLocks noChangeShapeType="1"/>
            <a:stCxn id="64" idx="4"/>
            <a:endCxn id="64" idx="6"/>
          </p:cNvCxnSpPr>
          <p:nvPr/>
        </p:nvCxnSpPr>
        <p:spPr bwMode="auto">
          <a:xfrm>
            <a:off x="7003729" y="1896897"/>
            <a:ext cx="1082048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4" name="AutoShape 250"/>
          <p:cNvSpPr>
            <a:spLocks noChangeArrowheads="1"/>
          </p:cNvSpPr>
          <p:nvPr/>
        </p:nvSpPr>
        <p:spPr bwMode="auto">
          <a:xfrm>
            <a:off x="7003729" y="1693696"/>
            <a:ext cx="1082048" cy="20320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200" b="1" dirty="0"/>
              <a:t>Дата и время</a:t>
            </a:r>
            <a:endParaRPr lang="ru-RU" sz="1200" dirty="0">
              <a:solidFill>
                <a:srgbClr val="808080"/>
              </a:solidFill>
            </a:endParaRPr>
          </a:p>
        </p:txBody>
      </p:sp>
      <p:sp>
        <p:nvSpPr>
          <p:cNvPr id="70" name="Rectangle 7"/>
          <p:cNvSpPr txBox="1">
            <a:spLocks/>
          </p:cNvSpPr>
          <p:nvPr/>
        </p:nvSpPr>
        <p:spPr>
          <a:xfrm>
            <a:off x="7003729" y="2012530"/>
            <a:ext cx="10820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 smtClean="0"/>
              <a:t>11.01.2014 г.</a:t>
            </a:r>
            <a:endParaRPr lang="en-US" sz="1200" dirty="0"/>
          </a:p>
        </p:txBody>
      </p:sp>
      <p:sp>
        <p:nvSpPr>
          <p:cNvPr id="77" name="Rectangle 7"/>
          <p:cNvSpPr txBox="1">
            <a:spLocks/>
          </p:cNvSpPr>
          <p:nvPr/>
        </p:nvSpPr>
        <p:spPr>
          <a:xfrm>
            <a:off x="7003729" y="3053362"/>
            <a:ext cx="10820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 smtClean="0"/>
              <a:t>…</a:t>
            </a:r>
            <a:endParaRPr lang="en-US" sz="1200" dirty="0"/>
          </a:p>
        </p:txBody>
      </p:sp>
      <p:cxnSp>
        <p:nvCxnSpPr>
          <p:cNvPr id="60" name="AutoShape 249"/>
          <p:cNvCxnSpPr>
            <a:cxnSpLocks noChangeShapeType="1"/>
            <a:stCxn id="61" idx="4"/>
            <a:endCxn id="61" idx="6"/>
          </p:cNvCxnSpPr>
          <p:nvPr/>
        </p:nvCxnSpPr>
        <p:spPr bwMode="auto">
          <a:xfrm>
            <a:off x="5677100" y="1896897"/>
            <a:ext cx="1005598" cy="0"/>
          </a:xfrm>
          <a:prstGeom prst="straightConnector1">
            <a:avLst/>
          </a:prstGeom>
          <a:noFill/>
          <a:ln w="9525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1" name="AutoShape 250"/>
          <p:cNvSpPr>
            <a:spLocks noChangeArrowheads="1"/>
          </p:cNvSpPr>
          <p:nvPr/>
        </p:nvSpPr>
        <p:spPr bwMode="auto">
          <a:xfrm>
            <a:off x="5677100" y="1693696"/>
            <a:ext cx="1005598" cy="203201"/>
          </a:xfrm>
          <a:prstGeom prst="leftRightArrow">
            <a:avLst>
              <a:gd name="adj1" fmla="val 100000"/>
              <a:gd name="adj2" fmla="val 0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18288" anchor="b">
            <a:spAutoFit/>
          </a:bodyPr>
          <a:lstStyle/>
          <a:p>
            <a:r>
              <a:rPr lang="ru-RU" sz="1200" b="1" dirty="0"/>
              <a:t>Место</a:t>
            </a:r>
            <a:endParaRPr lang="ru-RU" sz="1200" dirty="0">
              <a:solidFill>
                <a:srgbClr val="808080"/>
              </a:solidFill>
            </a:endParaRPr>
          </a:p>
        </p:txBody>
      </p:sp>
      <p:sp>
        <p:nvSpPr>
          <p:cNvPr id="71" name="Rectangle 7"/>
          <p:cNvSpPr txBox="1">
            <a:spLocks/>
          </p:cNvSpPr>
          <p:nvPr/>
        </p:nvSpPr>
        <p:spPr>
          <a:xfrm>
            <a:off x="5677100" y="2012530"/>
            <a:ext cx="1005598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 smtClean="0"/>
              <a:t>Кабинет подразделения</a:t>
            </a:r>
            <a:endParaRPr lang="en-US" sz="1200" dirty="0"/>
          </a:p>
        </p:txBody>
      </p:sp>
      <p:sp>
        <p:nvSpPr>
          <p:cNvPr id="78" name="Rectangle 7"/>
          <p:cNvSpPr txBox="1">
            <a:spLocks/>
          </p:cNvSpPr>
          <p:nvPr/>
        </p:nvSpPr>
        <p:spPr>
          <a:xfrm>
            <a:off x="5677100" y="3053362"/>
            <a:ext cx="10055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 smtClean="0"/>
              <a:t>…</a:t>
            </a:r>
            <a:endParaRPr lang="en-US" sz="1200" dirty="0"/>
          </a:p>
        </p:txBody>
      </p:sp>
      <p:cxnSp>
        <p:nvCxnSpPr>
          <p:cNvPr id="95" name="Straight Connector 94"/>
          <p:cNvCxnSpPr>
            <a:cxnSpLocks/>
          </p:cNvCxnSpPr>
          <p:nvPr/>
        </p:nvCxnSpPr>
        <p:spPr>
          <a:xfrm>
            <a:off x="203463" y="4109804"/>
            <a:ext cx="84973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ectangle 7"/>
          <p:cNvSpPr txBox="1">
            <a:spLocks/>
          </p:cNvSpPr>
          <p:nvPr/>
        </p:nvSpPr>
        <p:spPr>
          <a:xfrm>
            <a:off x="202407" y="4240894"/>
            <a:ext cx="17095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 smtClean="0"/>
              <a:t>Номинация наиболее успешных членов команды в кадровый резерв</a:t>
            </a:r>
            <a:endParaRPr lang="en-US" sz="1200" dirty="0"/>
          </a:p>
        </p:txBody>
      </p:sp>
      <p:sp>
        <p:nvSpPr>
          <p:cNvPr id="97" name="Rectangle 7"/>
          <p:cNvSpPr txBox="1">
            <a:spLocks/>
          </p:cNvSpPr>
          <p:nvPr/>
        </p:nvSpPr>
        <p:spPr>
          <a:xfrm>
            <a:off x="2091149" y="4240894"/>
            <a:ext cx="15677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 smtClean="0"/>
              <a:t>…</a:t>
            </a:r>
            <a:endParaRPr lang="en-US" sz="1200" dirty="0"/>
          </a:p>
        </p:txBody>
      </p:sp>
      <p:sp>
        <p:nvSpPr>
          <p:cNvPr id="98" name="Rectangle 7"/>
          <p:cNvSpPr txBox="1">
            <a:spLocks/>
          </p:cNvSpPr>
          <p:nvPr/>
        </p:nvSpPr>
        <p:spPr>
          <a:xfrm>
            <a:off x="3979891" y="4240894"/>
            <a:ext cx="1376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 smtClean="0"/>
              <a:t>Руководитель проекта</a:t>
            </a:r>
            <a:endParaRPr lang="en-US" sz="1200" dirty="0"/>
          </a:p>
        </p:txBody>
      </p:sp>
      <p:sp>
        <p:nvSpPr>
          <p:cNvPr id="99" name="Rectangle 7"/>
          <p:cNvSpPr txBox="1">
            <a:spLocks/>
          </p:cNvSpPr>
          <p:nvPr/>
        </p:nvSpPr>
        <p:spPr>
          <a:xfrm>
            <a:off x="7003729" y="4240894"/>
            <a:ext cx="10820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 smtClean="0"/>
              <a:t>…</a:t>
            </a:r>
            <a:endParaRPr lang="en-US" sz="1200" dirty="0"/>
          </a:p>
        </p:txBody>
      </p:sp>
      <p:sp>
        <p:nvSpPr>
          <p:cNvPr id="100" name="Rectangle 7"/>
          <p:cNvSpPr txBox="1">
            <a:spLocks/>
          </p:cNvSpPr>
          <p:nvPr/>
        </p:nvSpPr>
        <p:spPr>
          <a:xfrm>
            <a:off x="5677100" y="4240894"/>
            <a:ext cx="10055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 smtClean="0"/>
              <a:t>…</a:t>
            </a:r>
            <a:endParaRPr lang="en-US" sz="1200" dirty="0"/>
          </a:p>
        </p:txBody>
      </p:sp>
      <p:cxnSp>
        <p:nvCxnSpPr>
          <p:cNvPr id="101" name="Straight Connector 100"/>
          <p:cNvCxnSpPr>
            <a:cxnSpLocks/>
          </p:cNvCxnSpPr>
          <p:nvPr/>
        </p:nvCxnSpPr>
        <p:spPr>
          <a:xfrm>
            <a:off x="203463" y="5065542"/>
            <a:ext cx="8497388" cy="0"/>
          </a:xfrm>
          <a:prstGeom prst="line">
            <a:avLst/>
          </a:prstGeom>
          <a:ln>
            <a:solidFill>
              <a:schemeClr val="accent6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Rectangle 7"/>
          <p:cNvSpPr txBox="1">
            <a:spLocks/>
          </p:cNvSpPr>
          <p:nvPr/>
        </p:nvSpPr>
        <p:spPr>
          <a:xfrm>
            <a:off x="202407" y="5196632"/>
            <a:ext cx="170952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 smtClean="0"/>
              <a:t>Освещение результатов проекта в корпоративных СМИ</a:t>
            </a:r>
            <a:endParaRPr lang="en-US" sz="1200" dirty="0"/>
          </a:p>
        </p:txBody>
      </p:sp>
      <p:sp>
        <p:nvSpPr>
          <p:cNvPr id="103" name="Rectangle 7"/>
          <p:cNvSpPr txBox="1">
            <a:spLocks/>
          </p:cNvSpPr>
          <p:nvPr/>
        </p:nvSpPr>
        <p:spPr>
          <a:xfrm>
            <a:off x="2091149" y="5196632"/>
            <a:ext cx="156771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 smtClean="0"/>
              <a:t>…</a:t>
            </a:r>
            <a:endParaRPr lang="en-US" sz="1200" dirty="0"/>
          </a:p>
        </p:txBody>
      </p:sp>
      <p:sp>
        <p:nvSpPr>
          <p:cNvPr id="104" name="Rectangle 7"/>
          <p:cNvSpPr txBox="1">
            <a:spLocks/>
          </p:cNvSpPr>
          <p:nvPr/>
        </p:nvSpPr>
        <p:spPr>
          <a:xfrm>
            <a:off x="3979891" y="5196632"/>
            <a:ext cx="137618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 smtClean="0"/>
              <a:t>Руководитель проекта</a:t>
            </a:r>
            <a:endParaRPr lang="en-US" sz="1200" dirty="0"/>
          </a:p>
        </p:txBody>
      </p:sp>
      <p:sp>
        <p:nvSpPr>
          <p:cNvPr id="105" name="Rectangle 7"/>
          <p:cNvSpPr txBox="1">
            <a:spLocks/>
          </p:cNvSpPr>
          <p:nvPr/>
        </p:nvSpPr>
        <p:spPr>
          <a:xfrm>
            <a:off x="7003729" y="5196632"/>
            <a:ext cx="108204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 smtClean="0"/>
              <a:t>…</a:t>
            </a:r>
            <a:endParaRPr lang="en-US" sz="1200" dirty="0"/>
          </a:p>
        </p:txBody>
      </p:sp>
      <p:sp>
        <p:nvSpPr>
          <p:cNvPr id="106" name="Rectangle 7"/>
          <p:cNvSpPr txBox="1">
            <a:spLocks/>
          </p:cNvSpPr>
          <p:nvPr/>
        </p:nvSpPr>
        <p:spPr>
          <a:xfrm>
            <a:off x="5677100" y="5196632"/>
            <a:ext cx="100559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200" dirty="0" smtClean="0"/>
              <a:t>…</a:t>
            </a:r>
            <a:endParaRPr lang="en-US" sz="1200" dirty="0"/>
          </a:p>
        </p:txBody>
      </p:sp>
      <p:grpSp>
        <p:nvGrpSpPr>
          <p:cNvPr id="56" name="Group 186"/>
          <p:cNvGrpSpPr/>
          <p:nvPr>
            <p:custDataLst>
              <p:tags r:id="rId1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59" name="Freeform 187"/>
            <p:cNvSpPr/>
            <p:nvPr>
              <p:custDataLst>
                <p:tags r:id="rId11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62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Открытие и подготовка ПСР-проекта</a:t>
              </a:r>
              <a:endParaRPr lang="ru-RU" sz="700" b="1" dirty="0"/>
            </a:p>
          </p:txBody>
        </p:sp>
      </p:grpSp>
      <p:grpSp>
        <p:nvGrpSpPr>
          <p:cNvPr id="65" name="Group 189"/>
          <p:cNvGrpSpPr/>
          <p:nvPr>
            <p:custDataLst>
              <p:tags r:id="rId2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66" name="Freeform 190"/>
            <p:cNvSpPr/>
            <p:nvPr>
              <p:custDataLst>
                <p:tags r:id="rId9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72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73" name="Group 192"/>
          <p:cNvGrpSpPr/>
          <p:nvPr>
            <p:custDataLst>
              <p:tags r:id="rId3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bg1">
              <a:lumMod val="95000"/>
            </a:schemeClr>
          </a:solidFill>
        </p:grpSpPr>
        <p:sp>
          <p:nvSpPr>
            <p:cNvPr id="79" name="Freeform 193"/>
            <p:cNvSpPr/>
            <p:nvPr>
              <p:custDataLst>
                <p:tags r:id="rId7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0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81" name="Group 195"/>
          <p:cNvGrpSpPr/>
          <p:nvPr>
            <p:custDataLst>
              <p:tags r:id="rId4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82" name="Freeform 196"/>
            <p:cNvSpPr/>
            <p:nvPr>
              <p:custDataLst>
                <p:tags r:id="rId5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83" name="Rectangle 25"/>
            <p:cNvSpPr txBox="1"/>
            <p:nvPr>
              <p:custDataLst>
                <p:tags r:id="rId6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Закрепление результатов и закрытие ПСР-проекта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4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85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86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87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916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Rectangle 222"/>
          <p:cNvSpPr>
            <a:spLocks/>
          </p:cNvSpPr>
          <p:nvPr/>
        </p:nvSpPr>
        <p:spPr>
          <a:xfrm>
            <a:off x="2610606" y="1942559"/>
            <a:ext cx="2017886" cy="4034682"/>
          </a:xfrm>
          <a:prstGeom prst="rect">
            <a:avLst/>
          </a:prstGeom>
          <a:solidFill>
            <a:srgbClr val="F5F7F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graphicFrame>
        <p:nvGraphicFramePr>
          <p:cNvPr id="56" name="Object 55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832013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1285" name="think-cell Slide" r:id="rId12" imgW="360" imgH="360" progId="">
                  <p:embed/>
                </p:oleObj>
              </mc:Choice>
              <mc:Fallback>
                <p:oleObj name="think-cell Slide" r:id="rId12" imgW="360" imgH="36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1" name="Straight Arrow Connector 60"/>
          <p:cNvCxnSpPr>
            <a:cxnSpLocks/>
          </p:cNvCxnSpPr>
          <p:nvPr/>
        </p:nvCxnSpPr>
        <p:spPr>
          <a:xfrm>
            <a:off x="526952" y="1860302"/>
            <a:ext cx="2017886" cy="0"/>
          </a:xfrm>
          <a:prstGeom prst="straightConnector1">
            <a:avLst/>
          </a:prstGeom>
          <a:ln>
            <a:solidFill>
              <a:srgbClr val="80808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Rectangle 67"/>
          <p:cNvSpPr txBox="1"/>
          <p:nvPr/>
        </p:nvSpPr>
        <p:spPr>
          <a:xfrm>
            <a:off x="1103544" y="1767969"/>
            <a:ext cx="864703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120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dirty="0"/>
              <a:t>2</a:t>
            </a:r>
            <a:r>
              <a:rPr lang="en-US" dirty="0" smtClean="0"/>
              <a:t> </a:t>
            </a:r>
            <a:r>
              <a:rPr lang="ru-RU" dirty="0" smtClean="0"/>
              <a:t>недели</a:t>
            </a:r>
            <a:r>
              <a:rPr lang="ru-RU" baseline="30000" dirty="0"/>
              <a:t>1</a:t>
            </a:r>
            <a:endParaRPr lang="ru-RU" dirty="0"/>
          </a:p>
        </p:txBody>
      </p:sp>
      <p:cxnSp>
        <p:nvCxnSpPr>
          <p:cNvPr id="145" name="Straight Arrow Connector 144"/>
          <p:cNvCxnSpPr>
            <a:cxnSpLocks/>
          </p:cNvCxnSpPr>
          <p:nvPr/>
        </p:nvCxnSpPr>
        <p:spPr>
          <a:xfrm>
            <a:off x="2605552" y="1860302"/>
            <a:ext cx="2017886" cy="0"/>
          </a:xfrm>
          <a:prstGeom prst="straightConnector1">
            <a:avLst/>
          </a:prstGeom>
          <a:ln>
            <a:solidFill>
              <a:srgbClr val="80808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Straight Arrow Connector 146"/>
          <p:cNvCxnSpPr>
            <a:cxnSpLocks/>
          </p:cNvCxnSpPr>
          <p:nvPr/>
        </p:nvCxnSpPr>
        <p:spPr>
          <a:xfrm>
            <a:off x="4684152" y="1860302"/>
            <a:ext cx="2017886" cy="0"/>
          </a:xfrm>
          <a:prstGeom prst="straightConnector1">
            <a:avLst/>
          </a:prstGeom>
          <a:ln>
            <a:solidFill>
              <a:srgbClr val="80808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3" name="Rectangle 67"/>
          <p:cNvSpPr txBox="1"/>
          <p:nvPr/>
        </p:nvSpPr>
        <p:spPr>
          <a:xfrm>
            <a:off x="3182144" y="1767969"/>
            <a:ext cx="864703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200" dirty="0"/>
              <a:t>5</a:t>
            </a:r>
            <a:r>
              <a:rPr lang="en-US" sz="1200" dirty="0" smtClean="0"/>
              <a:t> </a:t>
            </a:r>
            <a:r>
              <a:rPr lang="ru-RU" sz="1200" dirty="0" smtClean="0"/>
              <a:t>недель</a:t>
            </a:r>
            <a:r>
              <a:rPr lang="ru-RU" sz="1200" baseline="30000" dirty="0"/>
              <a:t>1</a:t>
            </a:r>
            <a:endParaRPr lang="ru-RU" sz="1200" dirty="0"/>
          </a:p>
        </p:txBody>
      </p:sp>
      <p:sp>
        <p:nvSpPr>
          <p:cNvPr id="174" name="Rectangle 67"/>
          <p:cNvSpPr txBox="1"/>
          <p:nvPr/>
        </p:nvSpPr>
        <p:spPr>
          <a:xfrm>
            <a:off x="5217542" y="1767969"/>
            <a:ext cx="951106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/>
            <a:r>
              <a:rPr lang="ru-RU" sz="1200" dirty="0" smtClean="0"/>
              <a:t>10</a:t>
            </a:r>
            <a:r>
              <a:rPr lang="en-US" sz="1200" dirty="0" smtClean="0"/>
              <a:t> </a:t>
            </a:r>
            <a:r>
              <a:rPr lang="ru-RU" sz="1200" dirty="0" smtClean="0"/>
              <a:t>недель</a:t>
            </a:r>
            <a:r>
              <a:rPr lang="ru-RU" sz="1200" baseline="30000" dirty="0"/>
              <a:t>1</a:t>
            </a:r>
            <a:endParaRPr lang="ru-RU" sz="1200" dirty="0"/>
          </a:p>
        </p:txBody>
      </p:sp>
      <p:sp>
        <p:nvSpPr>
          <p:cNvPr id="113" name="Freeform 112"/>
          <p:cNvSpPr/>
          <p:nvPr>
            <p:custDataLst>
              <p:tags r:id="rId3"/>
            </p:custDataLst>
          </p:nvPr>
        </p:nvSpPr>
        <p:spPr>
          <a:xfrm>
            <a:off x="2605552" y="1084474"/>
            <a:ext cx="2137274" cy="663264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05495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05495 w 1828800"/>
              <a:gd name="connsiteY1" fmla="*/ 0 h 914400"/>
              <a:gd name="connsiteX2" fmla="*/ 1828800 w 1828800"/>
              <a:gd name="connsiteY2" fmla="*/ 457200 h 914400"/>
              <a:gd name="connsiteX3" fmla="*/ 170549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05495 w 1828800"/>
              <a:gd name="connsiteY1" fmla="*/ 0 h 914400"/>
              <a:gd name="connsiteX2" fmla="*/ 1828800 w 1828800"/>
              <a:gd name="connsiteY2" fmla="*/ 457200 h 914400"/>
              <a:gd name="connsiteX3" fmla="*/ 170549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5147 w 1828800"/>
              <a:gd name="connsiteY1" fmla="*/ 0 h 914400"/>
              <a:gd name="connsiteX2" fmla="*/ 1828800 w 1828800"/>
              <a:gd name="connsiteY2" fmla="*/ 457200 h 914400"/>
              <a:gd name="connsiteX3" fmla="*/ 170549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5147 w 1828800"/>
              <a:gd name="connsiteY1" fmla="*/ 0 h 914400"/>
              <a:gd name="connsiteX2" fmla="*/ 1828800 w 1828800"/>
              <a:gd name="connsiteY2" fmla="*/ 457200 h 914400"/>
              <a:gd name="connsiteX3" fmla="*/ 17251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5147 w 1828800"/>
              <a:gd name="connsiteY1" fmla="*/ 0 h 914400"/>
              <a:gd name="connsiteX2" fmla="*/ 1828800 w 1828800"/>
              <a:gd name="connsiteY2" fmla="*/ 457200 h 914400"/>
              <a:gd name="connsiteX3" fmla="*/ 1725147 w 1828800"/>
              <a:gd name="connsiteY3" fmla="*/ 914400 h 914400"/>
              <a:gd name="connsiteX4" fmla="*/ 0 w 1828800"/>
              <a:gd name="connsiteY4" fmla="*/ 914400 h 914400"/>
              <a:gd name="connsiteX5" fmla="*/ 103653 w 1828800"/>
              <a:gd name="connsiteY5" fmla="*/ 457200 h 914400"/>
              <a:gd name="connsiteX0" fmla="*/ 0 w 1828800"/>
              <a:gd name="connsiteY0" fmla="*/ 0 h 914400"/>
              <a:gd name="connsiteX1" fmla="*/ 1725147 w 1828800"/>
              <a:gd name="connsiteY1" fmla="*/ 0 h 914400"/>
              <a:gd name="connsiteX2" fmla="*/ 1828800 w 1828800"/>
              <a:gd name="connsiteY2" fmla="*/ 457200 h 914400"/>
              <a:gd name="connsiteX3" fmla="*/ 1725147 w 1828800"/>
              <a:gd name="connsiteY3" fmla="*/ 914400 h 914400"/>
              <a:gd name="connsiteX4" fmla="*/ 0 w 1828800"/>
              <a:gd name="connsiteY4" fmla="*/ 914400 h 914400"/>
              <a:gd name="connsiteX5" fmla="*/ 103653 w 1828800"/>
              <a:gd name="connsiteY5" fmla="*/ 457200 h 914400"/>
              <a:gd name="connsiteX0" fmla="*/ 0 w 1828800"/>
              <a:gd name="connsiteY0" fmla="*/ 0 h 914400"/>
              <a:gd name="connsiteX1" fmla="*/ 1725147 w 1828800"/>
              <a:gd name="connsiteY1" fmla="*/ 0 h 914400"/>
              <a:gd name="connsiteX2" fmla="*/ 1828800 w 1828800"/>
              <a:gd name="connsiteY2" fmla="*/ 457200 h 914400"/>
              <a:gd name="connsiteX3" fmla="*/ 1725147 w 1828800"/>
              <a:gd name="connsiteY3" fmla="*/ 914400 h 914400"/>
              <a:gd name="connsiteX4" fmla="*/ 0 w 1828800"/>
              <a:gd name="connsiteY4" fmla="*/ 914400 h 914400"/>
              <a:gd name="connsiteX5" fmla="*/ 103653 w 1828800"/>
              <a:gd name="connsiteY5" fmla="*/ 457200 h 914400"/>
              <a:gd name="connsiteX0" fmla="*/ 0 w 1828800"/>
              <a:gd name="connsiteY0" fmla="*/ 0 h 914400"/>
              <a:gd name="connsiteX1" fmla="*/ 1725147 w 1828800"/>
              <a:gd name="connsiteY1" fmla="*/ 0 h 914400"/>
              <a:gd name="connsiteX2" fmla="*/ 1828800 w 1828800"/>
              <a:gd name="connsiteY2" fmla="*/ 457200 h 914400"/>
              <a:gd name="connsiteX3" fmla="*/ 17251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43 w 1828800"/>
              <a:gd name="connsiteY1" fmla="*/ 0 h 914400"/>
              <a:gd name="connsiteX2" fmla="*/ 1828800 w 1828800"/>
              <a:gd name="connsiteY2" fmla="*/ 457200 h 914400"/>
              <a:gd name="connsiteX3" fmla="*/ 17251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43 w 1828800"/>
              <a:gd name="connsiteY1" fmla="*/ 0 h 914400"/>
              <a:gd name="connsiteX2" fmla="*/ 1828800 w 1828800"/>
              <a:gd name="connsiteY2" fmla="*/ 457200 h 914400"/>
              <a:gd name="connsiteX3" fmla="*/ 172664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43 w 1828800"/>
              <a:gd name="connsiteY1" fmla="*/ 0 h 914400"/>
              <a:gd name="connsiteX2" fmla="*/ 1828800 w 1828800"/>
              <a:gd name="connsiteY2" fmla="*/ 457200 h 914400"/>
              <a:gd name="connsiteX3" fmla="*/ 1726643 w 1828800"/>
              <a:gd name="connsiteY3" fmla="*/ 914400 h 914400"/>
              <a:gd name="connsiteX4" fmla="*/ 0 w 1828800"/>
              <a:gd name="connsiteY4" fmla="*/ 914400 h 914400"/>
              <a:gd name="connsiteX5" fmla="*/ 102156 w 1828800"/>
              <a:gd name="connsiteY5" fmla="*/ 457200 h 914400"/>
              <a:gd name="connsiteX0" fmla="*/ 0 w 1828800"/>
              <a:gd name="connsiteY0" fmla="*/ 0 h 914400"/>
              <a:gd name="connsiteX1" fmla="*/ 1726643 w 1828800"/>
              <a:gd name="connsiteY1" fmla="*/ 0 h 914400"/>
              <a:gd name="connsiteX2" fmla="*/ 1828800 w 1828800"/>
              <a:gd name="connsiteY2" fmla="*/ 457200 h 914400"/>
              <a:gd name="connsiteX3" fmla="*/ 1726643 w 1828800"/>
              <a:gd name="connsiteY3" fmla="*/ 914400 h 914400"/>
              <a:gd name="connsiteX4" fmla="*/ 0 w 1828800"/>
              <a:gd name="connsiteY4" fmla="*/ 914400 h 914400"/>
              <a:gd name="connsiteX5" fmla="*/ 102156 w 1828800"/>
              <a:gd name="connsiteY5" fmla="*/ 457200 h 914400"/>
              <a:gd name="connsiteX0" fmla="*/ 0 w 1828800"/>
              <a:gd name="connsiteY0" fmla="*/ 0 h 914400"/>
              <a:gd name="connsiteX1" fmla="*/ 1726643 w 1828800"/>
              <a:gd name="connsiteY1" fmla="*/ 0 h 914400"/>
              <a:gd name="connsiteX2" fmla="*/ 1828800 w 1828800"/>
              <a:gd name="connsiteY2" fmla="*/ 457200 h 914400"/>
              <a:gd name="connsiteX3" fmla="*/ 1726643 w 1828800"/>
              <a:gd name="connsiteY3" fmla="*/ 914400 h 914400"/>
              <a:gd name="connsiteX4" fmla="*/ 0 w 1828800"/>
              <a:gd name="connsiteY4" fmla="*/ 914400 h 914400"/>
              <a:gd name="connsiteX5" fmla="*/ 102156 w 1828800"/>
              <a:gd name="connsiteY5" fmla="*/ 457200 h 914400"/>
              <a:gd name="connsiteX0" fmla="*/ 0 w 1828800"/>
              <a:gd name="connsiteY0" fmla="*/ 0 h 914400"/>
              <a:gd name="connsiteX1" fmla="*/ 1726643 w 1828800"/>
              <a:gd name="connsiteY1" fmla="*/ 0 h 914400"/>
              <a:gd name="connsiteX2" fmla="*/ 1828800 w 1828800"/>
              <a:gd name="connsiteY2" fmla="*/ 457200 h 914400"/>
              <a:gd name="connsiteX3" fmla="*/ 172664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43 w 1828800"/>
              <a:gd name="connsiteY1" fmla="*/ 0 h 914400"/>
              <a:gd name="connsiteX2" fmla="*/ 1828800 w 1828800"/>
              <a:gd name="connsiteY2" fmla="*/ 457200 h 914400"/>
              <a:gd name="connsiteX3" fmla="*/ 172664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43 w 1828800"/>
              <a:gd name="connsiteY1" fmla="*/ 0 h 914400"/>
              <a:gd name="connsiteX2" fmla="*/ 1828800 w 1828800"/>
              <a:gd name="connsiteY2" fmla="*/ 457200 h 914400"/>
              <a:gd name="connsiteX3" fmla="*/ 172664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43 w 1828800"/>
              <a:gd name="connsiteY1" fmla="*/ 0 h 914400"/>
              <a:gd name="connsiteX2" fmla="*/ 1828800 w 1828800"/>
              <a:gd name="connsiteY2" fmla="*/ 457200 h 914400"/>
              <a:gd name="connsiteX3" fmla="*/ 1726643 w 1828800"/>
              <a:gd name="connsiteY3" fmla="*/ 914400 h 914400"/>
              <a:gd name="connsiteX4" fmla="*/ 0 w 1828800"/>
              <a:gd name="connsiteY4" fmla="*/ 914400 h 914400"/>
              <a:gd name="connsiteX5" fmla="*/ 102157 w 1828800"/>
              <a:gd name="connsiteY5" fmla="*/ 457200 h 914400"/>
              <a:gd name="connsiteX0" fmla="*/ 0 w 1828800"/>
              <a:gd name="connsiteY0" fmla="*/ 0 h 914400"/>
              <a:gd name="connsiteX1" fmla="*/ 1726643 w 1828800"/>
              <a:gd name="connsiteY1" fmla="*/ 0 h 914400"/>
              <a:gd name="connsiteX2" fmla="*/ 1828800 w 1828800"/>
              <a:gd name="connsiteY2" fmla="*/ 457200 h 914400"/>
              <a:gd name="connsiteX3" fmla="*/ 1726643 w 1828800"/>
              <a:gd name="connsiteY3" fmla="*/ 914400 h 914400"/>
              <a:gd name="connsiteX4" fmla="*/ 0 w 1828800"/>
              <a:gd name="connsiteY4" fmla="*/ 914400 h 914400"/>
              <a:gd name="connsiteX5" fmla="*/ 102157 w 1828800"/>
              <a:gd name="connsiteY5" fmla="*/ 457200 h 914400"/>
              <a:gd name="connsiteX0" fmla="*/ 0 w 1828800"/>
              <a:gd name="connsiteY0" fmla="*/ 0 h 914400"/>
              <a:gd name="connsiteX1" fmla="*/ 1726643 w 1828800"/>
              <a:gd name="connsiteY1" fmla="*/ 0 h 914400"/>
              <a:gd name="connsiteX2" fmla="*/ 1828800 w 1828800"/>
              <a:gd name="connsiteY2" fmla="*/ 457200 h 914400"/>
              <a:gd name="connsiteX3" fmla="*/ 1726643 w 1828800"/>
              <a:gd name="connsiteY3" fmla="*/ 914400 h 914400"/>
              <a:gd name="connsiteX4" fmla="*/ 0 w 1828800"/>
              <a:gd name="connsiteY4" fmla="*/ 914400 h 914400"/>
              <a:gd name="connsiteX5" fmla="*/ 102157 w 1828800"/>
              <a:gd name="connsiteY5" fmla="*/ 457200 h 914400"/>
              <a:gd name="connsiteX0" fmla="*/ 0 w 1828800"/>
              <a:gd name="connsiteY0" fmla="*/ 0 h 914400"/>
              <a:gd name="connsiteX1" fmla="*/ 1726643 w 1828800"/>
              <a:gd name="connsiteY1" fmla="*/ 0 h 914400"/>
              <a:gd name="connsiteX2" fmla="*/ 1828800 w 1828800"/>
              <a:gd name="connsiteY2" fmla="*/ 457200 h 914400"/>
              <a:gd name="connsiteX3" fmla="*/ 172664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43 w 1828800"/>
              <a:gd name="connsiteY1" fmla="*/ 0 h 914400"/>
              <a:gd name="connsiteX2" fmla="*/ 1828800 w 1828800"/>
              <a:gd name="connsiteY2" fmla="*/ 457200 h 914400"/>
              <a:gd name="connsiteX3" fmla="*/ 172664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43 w 1828800"/>
              <a:gd name="connsiteY1" fmla="*/ 0 h 914400"/>
              <a:gd name="connsiteX2" fmla="*/ 1828800 w 1828800"/>
              <a:gd name="connsiteY2" fmla="*/ 457200 h 914400"/>
              <a:gd name="connsiteX3" fmla="*/ 172664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43 w 1828800"/>
              <a:gd name="connsiteY1" fmla="*/ 0 h 914400"/>
              <a:gd name="connsiteX2" fmla="*/ 1828800 w 1828800"/>
              <a:gd name="connsiteY2" fmla="*/ 457200 h 914400"/>
              <a:gd name="connsiteX3" fmla="*/ 1726643 w 1828800"/>
              <a:gd name="connsiteY3" fmla="*/ 914400 h 914400"/>
              <a:gd name="connsiteX4" fmla="*/ 0 w 1828800"/>
              <a:gd name="connsiteY4" fmla="*/ 914400 h 914400"/>
              <a:gd name="connsiteX5" fmla="*/ 102156 w 1828800"/>
              <a:gd name="connsiteY5" fmla="*/ 457200 h 914400"/>
              <a:gd name="connsiteX0" fmla="*/ 0 w 1828800"/>
              <a:gd name="connsiteY0" fmla="*/ 0 h 914400"/>
              <a:gd name="connsiteX1" fmla="*/ 1726643 w 1828800"/>
              <a:gd name="connsiteY1" fmla="*/ 0 h 914400"/>
              <a:gd name="connsiteX2" fmla="*/ 1828800 w 1828800"/>
              <a:gd name="connsiteY2" fmla="*/ 457200 h 914400"/>
              <a:gd name="connsiteX3" fmla="*/ 1726643 w 1828800"/>
              <a:gd name="connsiteY3" fmla="*/ 914400 h 914400"/>
              <a:gd name="connsiteX4" fmla="*/ 0 w 1828800"/>
              <a:gd name="connsiteY4" fmla="*/ 914400 h 914400"/>
              <a:gd name="connsiteX5" fmla="*/ 102156 w 1828800"/>
              <a:gd name="connsiteY5" fmla="*/ 457200 h 914400"/>
              <a:gd name="connsiteX0" fmla="*/ 0 w 1828800"/>
              <a:gd name="connsiteY0" fmla="*/ 0 h 914400"/>
              <a:gd name="connsiteX1" fmla="*/ 1726643 w 1828800"/>
              <a:gd name="connsiteY1" fmla="*/ 0 h 914400"/>
              <a:gd name="connsiteX2" fmla="*/ 1828800 w 1828800"/>
              <a:gd name="connsiteY2" fmla="*/ 457200 h 914400"/>
              <a:gd name="connsiteX3" fmla="*/ 1726643 w 1828800"/>
              <a:gd name="connsiteY3" fmla="*/ 914400 h 914400"/>
              <a:gd name="connsiteX4" fmla="*/ 0 w 1828800"/>
              <a:gd name="connsiteY4" fmla="*/ 914400 h 914400"/>
              <a:gd name="connsiteX5" fmla="*/ 102156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726643" y="0"/>
                </a:lnTo>
                <a:lnTo>
                  <a:pt x="1828800" y="457200"/>
                </a:lnTo>
                <a:lnTo>
                  <a:pt x="1726643" y="914400"/>
                </a:lnTo>
                <a:lnTo>
                  <a:pt x="0" y="914400"/>
                </a:lnTo>
                <a:lnTo>
                  <a:pt x="102156" y="457200"/>
                </a:lnTo>
                <a:close/>
              </a:path>
            </a:pathLst>
          </a:cu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14" name="Rectangle 6"/>
          <p:cNvSpPr txBox="1"/>
          <p:nvPr>
            <p:custDataLst>
              <p:tags r:id="rId4"/>
            </p:custDataLst>
          </p:nvPr>
        </p:nvSpPr>
        <p:spPr>
          <a:xfrm>
            <a:off x="2775739" y="1130534"/>
            <a:ext cx="1847699" cy="57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/>
              <a:t>Диагностика и целевое состояние</a:t>
            </a:r>
            <a:endParaRPr lang="ru-RU" sz="1200" b="1" dirty="0"/>
          </a:p>
        </p:txBody>
      </p:sp>
      <p:sp>
        <p:nvSpPr>
          <p:cNvPr id="223" name="Rectangle 222"/>
          <p:cNvSpPr>
            <a:spLocks/>
          </p:cNvSpPr>
          <p:nvPr/>
        </p:nvSpPr>
        <p:spPr>
          <a:xfrm>
            <a:off x="4684152" y="1942559"/>
            <a:ext cx="2017886" cy="4034682"/>
          </a:xfrm>
          <a:prstGeom prst="rect">
            <a:avLst/>
          </a:prstGeom>
          <a:solidFill>
            <a:srgbClr val="F5F7F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24" name="Rectangle 223"/>
          <p:cNvSpPr>
            <a:spLocks/>
          </p:cNvSpPr>
          <p:nvPr/>
        </p:nvSpPr>
        <p:spPr>
          <a:xfrm>
            <a:off x="6762751" y="1942559"/>
            <a:ext cx="2017886" cy="4047190"/>
          </a:xfrm>
          <a:prstGeom prst="rect">
            <a:avLst/>
          </a:prstGeom>
          <a:solidFill>
            <a:srgbClr val="F5F7F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78" name="Rectangle 177"/>
          <p:cNvSpPr>
            <a:spLocks/>
          </p:cNvSpPr>
          <p:nvPr/>
        </p:nvSpPr>
        <p:spPr>
          <a:xfrm>
            <a:off x="517098" y="1942560"/>
            <a:ext cx="2017886" cy="4034682"/>
          </a:xfrm>
          <a:prstGeom prst="rect">
            <a:avLst/>
          </a:prstGeom>
          <a:solidFill>
            <a:srgbClr val="F5F7F9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900" y="330438"/>
            <a:ext cx="6681176" cy="2923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Процесс </a:t>
            </a:r>
            <a:r>
              <a:rPr lang="ru-RU" dirty="0"/>
              <a:t>реализации ПСР-проекта</a:t>
            </a:r>
            <a:endParaRPr lang="en-US" dirty="0"/>
          </a:p>
        </p:txBody>
      </p:sp>
      <p:sp>
        <p:nvSpPr>
          <p:cNvPr id="106" name="Rectangle 106"/>
          <p:cNvSpPr txBox="1"/>
          <p:nvPr/>
        </p:nvSpPr>
        <p:spPr>
          <a:xfrm>
            <a:off x="7180220" y="635548"/>
            <a:ext cx="944169" cy="1692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dirty="0" smtClean="0"/>
              <a:t>Номер слайда</a:t>
            </a:r>
            <a:endParaRPr lang="en-US" sz="1100" dirty="0"/>
          </a:p>
        </p:txBody>
      </p:sp>
      <p:sp>
        <p:nvSpPr>
          <p:cNvPr id="122" name="Oval 74"/>
          <p:cNvSpPr>
            <a:spLocks noChangeArrowheads="1"/>
          </p:cNvSpPr>
          <p:nvPr/>
        </p:nvSpPr>
        <p:spPr bwMode="auto">
          <a:xfrm>
            <a:off x="6821426" y="652568"/>
            <a:ext cx="279105" cy="135236"/>
          </a:xfrm>
          <a:prstGeom prst="rect">
            <a:avLst/>
          </a:prstGeom>
          <a:solidFill>
            <a:schemeClr val="accent6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1100" b="1" dirty="0" smtClean="0">
                <a:solidFill>
                  <a:schemeClr val="bg1"/>
                </a:solidFill>
                <a:cs typeface="Arial"/>
              </a:rPr>
              <a:t>ХХ</a:t>
            </a:r>
            <a:endParaRPr lang="ru-RU" sz="11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04" name="Rectangle 4"/>
          <p:cNvSpPr txBox="1">
            <a:spLocks/>
          </p:cNvSpPr>
          <p:nvPr/>
        </p:nvSpPr>
        <p:spPr>
          <a:xfrm rot="16200000">
            <a:off x="-1702733" y="3809822"/>
            <a:ext cx="4004751" cy="33009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sz="1200" b="1" dirty="0" smtClean="0">
                <a:solidFill>
                  <a:schemeClr val="lt1"/>
                </a:solidFill>
              </a:rPr>
              <a:t>Этапы</a:t>
            </a:r>
            <a:endParaRPr lang="en-US" sz="1200" b="1" dirty="0">
              <a:solidFill>
                <a:schemeClr val="lt1"/>
              </a:solidFill>
            </a:endParaRPr>
          </a:p>
        </p:txBody>
      </p:sp>
      <p:sp>
        <p:nvSpPr>
          <p:cNvPr id="5" name="Freeform 4"/>
          <p:cNvSpPr/>
          <p:nvPr>
            <p:custDataLst>
              <p:tags r:id="rId5"/>
            </p:custDataLst>
          </p:nvPr>
        </p:nvSpPr>
        <p:spPr>
          <a:xfrm>
            <a:off x="526952" y="1083861"/>
            <a:ext cx="2137274" cy="663264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05495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05495 w 1828800"/>
              <a:gd name="connsiteY1" fmla="*/ 0 h 914400"/>
              <a:gd name="connsiteX2" fmla="*/ 1828800 w 1828800"/>
              <a:gd name="connsiteY2" fmla="*/ 457200 h 914400"/>
              <a:gd name="connsiteX3" fmla="*/ 170549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05495 w 1828800"/>
              <a:gd name="connsiteY1" fmla="*/ 0 h 914400"/>
              <a:gd name="connsiteX2" fmla="*/ 1828800 w 1828800"/>
              <a:gd name="connsiteY2" fmla="*/ 457200 h 914400"/>
              <a:gd name="connsiteX3" fmla="*/ 170549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5147 w 1828800"/>
              <a:gd name="connsiteY1" fmla="*/ 0 h 914400"/>
              <a:gd name="connsiteX2" fmla="*/ 1828800 w 1828800"/>
              <a:gd name="connsiteY2" fmla="*/ 457200 h 914400"/>
              <a:gd name="connsiteX3" fmla="*/ 170549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5147 w 1828800"/>
              <a:gd name="connsiteY1" fmla="*/ 0 h 914400"/>
              <a:gd name="connsiteX2" fmla="*/ 1828800 w 1828800"/>
              <a:gd name="connsiteY2" fmla="*/ 457200 h 914400"/>
              <a:gd name="connsiteX3" fmla="*/ 17251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5147 w 1828800"/>
              <a:gd name="connsiteY1" fmla="*/ 0 h 914400"/>
              <a:gd name="connsiteX2" fmla="*/ 1828800 w 1828800"/>
              <a:gd name="connsiteY2" fmla="*/ 457200 h 914400"/>
              <a:gd name="connsiteX3" fmla="*/ 1725147 w 1828800"/>
              <a:gd name="connsiteY3" fmla="*/ 914400 h 914400"/>
              <a:gd name="connsiteX4" fmla="*/ 0 w 1828800"/>
              <a:gd name="connsiteY4" fmla="*/ 914400 h 914400"/>
              <a:gd name="connsiteX5" fmla="*/ 102157 w 1828800"/>
              <a:gd name="connsiteY5" fmla="*/ 457200 h 914400"/>
              <a:gd name="connsiteX0" fmla="*/ 0 w 1828800"/>
              <a:gd name="connsiteY0" fmla="*/ 0 h 914400"/>
              <a:gd name="connsiteX1" fmla="*/ 1726644 w 1828800"/>
              <a:gd name="connsiteY1" fmla="*/ 0 h 914400"/>
              <a:gd name="connsiteX2" fmla="*/ 1828800 w 1828800"/>
              <a:gd name="connsiteY2" fmla="*/ 457200 h 914400"/>
              <a:gd name="connsiteX3" fmla="*/ 1725147 w 1828800"/>
              <a:gd name="connsiteY3" fmla="*/ 914400 h 914400"/>
              <a:gd name="connsiteX4" fmla="*/ 0 w 1828800"/>
              <a:gd name="connsiteY4" fmla="*/ 914400 h 914400"/>
              <a:gd name="connsiteX5" fmla="*/ 102157 w 1828800"/>
              <a:gd name="connsiteY5" fmla="*/ 457200 h 914400"/>
              <a:gd name="connsiteX0" fmla="*/ 0 w 1828800"/>
              <a:gd name="connsiteY0" fmla="*/ 0 h 914400"/>
              <a:gd name="connsiteX1" fmla="*/ 1726644 w 1828800"/>
              <a:gd name="connsiteY1" fmla="*/ 0 h 914400"/>
              <a:gd name="connsiteX2" fmla="*/ 1828800 w 1828800"/>
              <a:gd name="connsiteY2" fmla="*/ 457200 h 914400"/>
              <a:gd name="connsiteX3" fmla="*/ 1726644 w 1828800"/>
              <a:gd name="connsiteY3" fmla="*/ 914400 h 914400"/>
              <a:gd name="connsiteX4" fmla="*/ 0 w 1828800"/>
              <a:gd name="connsiteY4" fmla="*/ 914400 h 914400"/>
              <a:gd name="connsiteX5" fmla="*/ 102157 w 1828800"/>
              <a:gd name="connsiteY5" fmla="*/ 457200 h 914400"/>
              <a:gd name="connsiteX0" fmla="*/ 0 w 1828800"/>
              <a:gd name="connsiteY0" fmla="*/ 0 h 914400"/>
              <a:gd name="connsiteX1" fmla="*/ 1726644 w 1828800"/>
              <a:gd name="connsiteY1" fmla="*/ 0 h 914400"/>
              <a:gd name="connsiteX2" fmla="*/ 1828800 w 1828800"/>
              <a:gd name="connsiteY2" fmla="*/ 457200 h 914400"/>
              <a:gd name="connsiteX3" fmla="*/ 172664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44 w 1828800"/>
              <a:gd name="connsiteY1" fmla="*/ 0 h 914400"/>
              <a:gd name="connsiteX2" fmla="*/ 1828800 w 1828800"/>
              <a:gd name="connsiteY2" fmla="*/ 457200 h 914400"/>
              <a:gd name="connsiteX3" fmla="*/ 172664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44 w 1828800"/>
              <a:gd name="connsiteY1" fmla="*/ 0 h 914400"/>
              <a:gd name="connsiteX2" fmla="*/ 1828800 w 1828800"/>
              <a:gd name="connsiteY2" fmla="*/ 457200 h 914400"/>
              <a:gd name="connsiteX3" fmla="*/ 172664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44 w 1828800"/>
              <a:gd name="connsiteY1" fmla="*/ 0 h 914400"/>
              <a:gd name="connsiteX2" fmla="*/ 1828800 w 1828800"/>
              <a:gd name="connsiteY2" fmla="*/ 457200 h 914400"/>
              <a:gd name="connsiteX3" fmla="*/ 1726644 w 1828800"/>
              <a:gd name="connsiteY3" fmla="*/ 914400 h 914400"/>
              <a:gd name="connsiteX4" fmla="*/ 0 w 1828800"/>
              <a:gd name="connsiteY4" fmla="*/ 914400 h 914400"/>
              <a:gd name="connsiteX5" fmla="*/ 102157 w 1828800"/>
              <a:gd name="connsiteY5" fmla="*/ 457200 h 914400"/>
              <a:gd name="connsiteX0" fmla="*/ 0 w 1828800"/>
              <a:gd name="connsiteY0" fmla="*/ 0 h 914400"/>
              <a:gd name="connsiteX1" fmla="*/ 1726643 w 1828800"/>
              <a:gd name="connsiteY1" fmla="*/ 0 h 914400"/>
              <a:gd name="connsiteX2" fmla="*/ 1828800 w 1828800"/>
              <a:gd name="connsiteY2" fmla="*/ 457200 h 914400"/>
              <a:gd name="connsiteX3" fmla="*/ 1726644 w 1828800"/>
              <a:gd name="connsiteY3" fmla="*/ 914400 h 914400"/>
              <a:gd name="connsiteX4" fmla="*/ 0 w 1828800"/>
              <a:gd name="connsiteY4" fmla="*/ 914400 h 914400"/>
              <a:gd name="connsiteX5" fmla="*/ 102157 w 1828800"/>
              <a:gd name="connsiteY5" fmla="*/ 457200 h 914400"/>
              <a:gd name="connsiteX0" fmla="*/ 0 w 1828800"/>
              <a:gd name="connsiteY0" fmla="*/ 0 h 914400"/>
              <a:gd name="connsiteX1" fmla="*/ 1726643 w 1828800"/>
              <a:gd name="connsiteY1" fmla="*/ 0 h 914400"/>
              <a:gd name="connsiteX2" fmla="*/ 1828800 w 1828800"/>
              <a:gd name="connsiteY2" fmla="*/ 457200 h 914400"/>
              <a:gd name="connsiteX3" fmla="*/ 1726643 w 1828800"/>
              <a:gd name="connsiteY3" fmla="*/ 914400 h 914400"/>
              <a:gd name="connsiteX4" fmla="*/ 0 w 1828800"/>
              <a:gd name="connsiteY4" fmla="*/ 914400 h 914400"/>
              <a:gd name="connsiteX5" fmla="*/ 102157 w 1828800"/>
              <a:gd name="connsiteY5" fmla="*/ 457200 h 914400"/>
              <a:gd name="connsiteX0" fmla="*/ 0 w 1828800"/>
              <a:gd name="connsiteY0" fmla="*/ 0 h 914400"/>
              <a:gd name="connsiteX1" fmla="*/ 1726643 w 1828800"/>
              <a:gd name="connsiteY1" fmla="*/ 0 h 914400"/>
              <a:gd name="connsiteX2" fmla="*/ 1828800 w 1828800"/>
              <a:gd name="connsiteY2" fmla="*/ 457200 h 914400"/>
              <a:gd name="connsiteX3" fmla="*/ 172664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43 w 1828800"/>
              <a:gd name="connsiteY1" fmla="*/ 0 h 914400"/>
              <a:gd name="connsiteX2" fmla="*/ 1828800 w 1828800"/>
              <a:gd name="connsiteY2" fmla="*/ 457200 h 914400"/>
              <a:gd name="connsiteX3" fmla="*/ 172664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43 w 1828800"/>
              <a:gd name="connsiteY1" fmla="*/ 0 h 914400"/>
              <a:gd name="connsiteX2" fmla="*/ 1828800 w 1828800"/>
              <a:gd name="connsiteY2" fmla="*/ 457200 h 914400"/>
              <a:gd name="connsiteX3" fmla="*/ 1726643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726643" y="0"/>
                </a:lnTo>
                <a:lnTo>
                  <a:pt x="1828800" y="457200"/>
                </a:lnTo>
                <a:lnTo>
                  <a:pt x="1726643" y="914400"/>
                </a:lnTo>
                <a:lnTo>
                  <a:pt x="0" y="914400"/>
                </a:lnTo>
                <a:lnTo>
                  <a:pt x="0" y="457200"/>
                </a:lnTo>
                <a:close/>
              </a:path>
            </a:pathLst>
          </a:cu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08" name="Rectangle 6"/>
          <p:cNvSpPr txBox="1"/>
          <p:nvPr>
            <p:custDataLst>
              <p:tags r:id="rId6"/>
            </p:custDataLst>
          </p:nvPr>
        </p:nvSpPr>
        <p:spPr>
          <a:xfrm>
            <a:off x="577752" y="1129921"/>
            <a:ext cx="1967087" cy="57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/>
              <a:t>Открытие и подготовка</a:t>
            </a:r>
            <a:r>
              <a:rPr lang="ru-RU" sz="1200" b="1" dirty="0"/>
              <a:t/>
            </a:r>
            <a:br>
              <a:rPr lang="ru-RU" sz="1200" b="1" dirty="0"/>
            </a:br>
            <a:r>
              <a:rPr lang="ru-RU" sz="1200" b="1" dirty="0" smtClean="0"/>
              <a:t>ПСР-проекта</a:t>
            </a:r>
            <a:endParaRPr lang="ru-RU" sz="1200" b="1" baseline="30000" dirty="0"/>
          </a:p>
        </p:txBody>
      </p:sp>
      <p:sp>
        <p:nvSpPr>
          <p:cNvPr id="63" name="Oval 24"/>
          <p:cNvSpPr>
            <a:spLocks noChangeAspect="1" noChangeArrowheads="1"/>
          </p:cNvSpPr>
          <p:nvPr/>
        </p:nvSpPr>
        <p:spPr bwMode="auto">
          <a:xfrm>
            <a:off x="603338" y="911269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12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3" name="Rectangle 4"/>
          <p:cNvSpPr txBox="1">
            <a:spLocks/>
          </p:cNvSpPr>
          <p:nvPr/>
        </p:nvSpPr>
        <p:spPr>
          <a:xfrm rot="16200000">
            <a:off x="-31990" y="1250448"/>
            <a:ext cx="663265" cy="330090"/>
          </a:xfrm>
          <a:prstGeom prst="rect">
            <a:avLst/>
          </a:prstGeom>
          <a:solidFill>
            <a:schemeClr val="accent4"/>
          </a:solidFill>
          <a:ln w="9525">
            <a:solidFill>
              <a:schemeClr val="accent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72009" tIns="72009" rIns="72009" bIns="72009" numCol="1" anchor="ctr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algn="ctr">
              <a:buClr>
                <a:schemeClr val="lt1"/>
              </a:buClr>
            </a:pPr>
            <a:r>
              <a:rPr lang="ru-RU" sz="1200" b="1" dirty="0" smtClean="0">
                <a:solidFill>
                  <a:schemeClr val="lt1"/>
                </a:solidFill>
              </a:rPr>
              <a:t>Фаза</a:t>
            </a:r>
            <a:endParaRPr lang="en-US" sz="1200" b="1" dirty="0">
              <a:solidFill>
                <a:schemeClr val="lt1"/>
              </a:solidFill>
            </a:endParaRPr>
          </a:p>
        </p:txBody>
      </p:sp>
      <p:sp>
        <p:nvSpPr>
          <p:cNvPr id="121" name="Freeform 120"/>
          <p:cNvSpPr/>
          <p:nvPr>
            <p:custDataLst>
              <p:tags r:id="rId7"/>
            </p:custDataLst>
          </p:nvPr>
        </p:nvSpPr>
        <p:spPr>
          <a:xfrm>
            <a:off x="4684152" y="1083861"/>
            <a:ext cx="2137274" cy="663264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05495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05495 w 1828800"/>
              <a:gd name="connsiteY1" fmla="*/ 0 h 914400"/>
              <a:gd name="connsiteX2" fmla="*/ 1828800 w 1828800"/>
              <a:gd name="connsiteY2" fmla="*/ 457200 h 914400"/>
              <a:gd name="connsiteX3" fmla="*/ 170549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05495 w 1828800"/>
              <a:gd name="connsiteY1" fmla="*/ 0 h 914400"/>
              <a:gd name="connsiteX2" fmla="*/ 1828800 w 1828800"/>
              <a:gd name="connsiteY2" fmla="*/ 457200 h 914400"/>
              <a:gd name="connsiteX3" fmla="*/ 170549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5147 w 1828800"/>
              <a:gd name="connsiteY1" fmla="*/ 0 h 914400"/>
              <a:gd name="connsiteX2" fmla="*/ 1828800 w 1828800"/>
              <a:gd name="connsiteY2" fmla="*/ 457200 h 914400"/>
              <a:gd name="connsiteX3" fmla="*/ 170549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5147 w 1828800"/>
              <a:gd name="connsiteY1" fmla="*/ 0 h 914400"/>
              <a:gd name="connsiteX2" fmla="*/ 1828800 w 1828800"/>
              <a:gd name="connsiteY2" fmla="*/ 457200 h 914400"/>
              <a:gd name="connsiteX3" fmla="*/ 17251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5147 w 1828800"/>
              <a:gd name="connsiteY1" fmla="*/ 0 h 914400"/>
              <a:gd name="connsiteX2" fmla="*/ 1828800 w 1828800"/>
              <a:gd name="connsiteY2" fmla="*/ 457200 h 914400"/>
              <a:gd name="connsiteX3" fmla="*/ 1725147 w 1828800"/>
              <a:gd name="connsiteY3" fmla="*/ 914400 h 914400"/>
              <a:gd name="connsiteX4" fmla="*/ 0 w 1828800"/>
              <a:gd name="connsiteY4" fmla="*/ 914400 h 914400"/>
              <a:gd name="connsiteX5" fmla="*/ 103654 w 1828800"/>
              <a:gd name="connsiteY5" fmla="*/ 457200 h 914400"/>
              <a:gd name="connsiteX0" fmla="*/ 0 w 1828800"/>
              <a:gd name="connsiteY0" fmla="*/ 0 h 914400"/>
              <a:gd name="connsiteX1" fmla="*/ 1725147 w 1828800"/>
              <a:gd name="connsiteY1" fmla="*/ 0 h 914400"/>
              <a:gd name="connsiteX2" fmla="*/ 1828800 w 1828800"/>
              <a:gd name="connsiteY2" fmla="*/ 457200 h 914400"/>
              <a:gd name="connsiteX3" fmla="*/ 1725147 w 1828800"/>
              <a:gd name="connsiteY3" fmla="*/ 914400 h 914400"/>
              <a:gd name="connsiteX4" fmla="*/ 0 w 1828800"/>
              <a:gd name="connsiteY4" fmla="*/ 914400 h 914400"/>
              <a:gd name="connsiteX5" fmla="*/ 103654 w 1828800"/>
              <a:gd name="connsiteY5" fmla="*/ 457200 h 914400"/>
              <a:gd name="connsiteX0" fmla="*/ 0 w 1828800"/>
              <a:gd name="connsiteY0" fmla="*/ 0 h 914400"/>
              <a:gd name="connsiteX1" fmla="*/ 1725147 w 1828800"/>
              <a:gd name="connsiteY1" fmla="*/ 0 h 914400"/>
              <a:gd name="connsiteX2" fmla="*/ 1828800 w 1828800"/>
              <a:gd name="connsiteY2" fmla="*/ 457200 h 914400"/>
              <a:gd name="connsiteX3" fmla="*/ 1725147 w 1828800"/>
              <a:gd name="connsiteY3" fmla="*/ 914400 h 914400"/>
              <a:gd name="connsiteX4" fmla="*/ 0 w 1828800"/>
              <a:gd name="connsiteY4" fmla="*/ 914400 h 914400"/>
              <a:gd name="connsiteX5" fmla="*/ 103654 w 1828800"/>
              <a:gd name="connsiteY5" fmla="*/ 457200 h 914400"/>
              <a:gd name="connsiteX0" fmla="*/ 0 w 1828800"/>
              <a:gd name="connsiteY0" fmla="*/ 0 h 914400"/>
              <a:gd name="connsiteX1" fmla="*/ 1725147 w 1828800"/>
              <a:gd name="connsiteY1" fmla="*/ 0 h 914400"/>
              <a:gd name="connsiteX2" fmla="*/ 1828800 w 1828800"/>
              <a:gd name="connsiteY2" fmla="*/ 457200 h 914400"/>
              <a:gd name="connsiteX3" fmla="*/ 17251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44 w 1828800"/>
              <a:gd name="connsiteY1" fmla="*/ 0 h 914400"/>
              <a:gd name="connsiteX2" fmla="*/ 1828800 w 1828800"/>
              <a:gd name="connsiteY2" fmla="*/ 457200 h 914400"/>
              <a:gd name="connsiteX3" fmla="*/ 17251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44 w 1828800"/>
              <a:gd name="connsiteY1" fmla="*/ 0 h 914400"/>
              <a:gd name="connsiteX2" fmla="*/ 1828800 w 1828800"/>
              <a:gd name="connsiteY2" fmla="*/ 457200 h 914400"/>
              <a:gd name="connsiteX3" fmla="*/ 172664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44 w 1828800"/>
              <a:gd name="connsiteY1" fmla="*/ 0 h 914400"/>
              <a:gd name="connsiteX2" fmla="*/ 1828800 w 1828800"/>
              <a:gd name="connsiteY2" fmla="*/ 457200 h 914400"/>
              <a:gd name="connsiteX3" fmla="*/ 1726644 w 1828800"/>
              <a:gd name="connsiteY3" fmla="*/ 914400 h 914400"/>
              <a:gd name="connsiteX4" fmla="*/ 0 w 1828800"/>
              <a:gd name="connsiteY4" fmla="*/ 914400 h 914400"/>
              <a:gd name="connsiteX5" fmla="*/ 102157 w 1828800"/>
              <a:gd name="connsiteY5" fmla="*/ 457200 h 914400"/>
              <a:gd name="connsiteX0" fmla="*/ 0 w 1828800"/>
              <a:gd name="connsiteY0" fmla="*/ 0 h 914400"/>
              <a:gd name="connsiteX1" fmla="*/ 1726644 w 1828800"/>
              <a:gd name="connsiteY1" fmla="*/ 0 h 914400"/>
              <a:gd name="connsiteX2" fmla="*/ 1828800 w 1828800"/>
              <a:gd name="connsiteY2" fmla="*/ 457200 h 914400"/>
              <a:gd name="connsiteX3" fmla="*/ 1726644 w 1828800"/>
              <a:gd name="connsiteY3" fmla="*/ 914400 h 914400"/>
              <a:gd name="connsiteX4" fmla="*/ 0 w 1828800"/>
              <a:gd name="connsiteY4" fmla="*/ 914400 h 914400"/>
              <a:gd name="connsiteX5" fmla="*/ 102157 w 1828800"/>
              <a:gd name="connsiteY5" fmla="*/ 457200 h 914400"/>
              <a:gd name="connsiteX0" fmla="*/ 0 w 1828800"/>
              <a:gd name="connsiteY0" fmla="*/ 0 h 914400"/>
              <a:gd name="connsiteX1" fmla="*/ 1726644 w 1828800"/>
              <a:gd name="connsiteY1" fmla="*/ 0 h 914400"/>
              <a:gd name="connsiteX2" fmla="*/ 1828800 w 1828800"/>
              <a:gd name="connsiteY2" fmla="*/ 457200 h 914400"/>
              <a:gd name="connsiteX3" fmla="*/ 1726644 w 1828800"/>
              <a:gd name="connsiteY3" fmla="*/ 914400 h 914400"/>
              <a:gd name="connsiteX4" fmla="*/ 0 w 1828800"/>
              <a:gd name="connsiteY4" fmla="*/ 914400 h 914400"/>
              <a:gd name="connsiteX5" fmla="*/ 102157 w 1828800"/>
              <a:gd name="connsiteY5" fmla="*/ 457200 h 914400"/>
              <a:gd name="connsiteX0" fmla="*/ 0 w 1828800"/>
              <a:gd name="connsiteY0" fmla="*/ 0 h 914400"/>
              <a:gd name="connsiteX1" fmla="*/ 1726644 w 1828800"/>
              <a:gd name="connsiteY1" fmla="*/ 0 h 914400"/>
              <a:gd name="connsiteX2" fmla="*/ 1828800 w 1828800"/>
              <a:gd name="connsiteY2" fmla="*/ 457200 h 914400"/>
              <a:gd name="connsiteX3" fmla="*/ 172664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44 w 1828800"/>
              <a:gd name="connsiteY1" fmla="*/ 0 h 914400"/>
              <a:gd name="connsiteX2" fmla="*/ 1828800 w 1828800"/>
              <a:gd name="connsiteY2" fmla="*/ 457200 h 914400"/>
              <a:gd name="connsiteX3" fmla="*/ 172664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44 w 1828800"/>
              <a:gd name="connsiteY1" fmla="*/ 0 h 914400"/>
              <a:gd name="connsiteX2" fmla="*/ 1828800 w 1828800"/>
              <a:gd name="connsiteY2" fmla="*/ 457200 h 914400"/>
              <a:gd name="connsiteX3" fmla="*/ 172664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44 w 1828800"/>
              <a:gd name="connsiteY1" fmla="*/ 0 h 914400"/>
              <a:gd name="connsiteX2" fmla="*/ 1828800 w 1828800"/>
              <a:gd name="connsiteY2" fmla="*/ 457200 h 914400"/>
              <a:gd name="connsiteX3" fmla="*/ 1726644 w 1828800"/>
              <a:gd name="connsiteY3" fmla="*/ 914400 h 914400"/>
              <a:gd name="connsiteX4" fmla="*/ 0 w 1828800"/>
              <a:gd name="connsiteY4" fmla="*/ 914400 h 914400"/>
              <a:gd name="connsiteX5" fmla="*/ 102157 w 1828800"/>
              <a:gd name="connsiteY5" fmla="*/ 457200 h 914400"/>
              <a:gd name="connsiteX0" fmla="*/ 0 w 1828800"/>
              <a:gd name="connsiteY0" fmla="*/ 0 h 914400"/>
              <a:gd name="connsiteX1" fmla="*/ 1726644 w 1828800"/>
              <a:gd name="connsiteY1" fmla="*/ 0 h 914400"/>
              <a:gd name="connsiteX2" fmla="*/ 1828800 w 1828800"/>
              <a:gd name="connsiteY2" fmla="*/ 457200 h 914400"/>
              <a:gd name="connsiteX3" fmla="*/ 1726644 w 1828800"/>
              <a:gd name="connsiteY3" fmla="*/ 914400 h 914400"/>
              <a:gd name="connsiteX4" fmla="*/ 0 w 1828800"/>
              <a:gd name="connsiteY4" fmla="*/ 914400 h 914400"/>
              <a:gd name="connsiteX5" fmla="*/ 102157 w 1828800"/>
              <a:gd name="connsiteY5" fmla="*/ 457200 h 914400"/>
              <a:gd name="connsiteX0" fmla="*/ 0 w 1828800"/>
              <a:gd name="connsiteY0" fmla="*/ 0 h 914400"/>
              <a:gd name="connsiteX1" fmla="*/ 1726644 w 1828800"/>
              <a:gd name="connsiteY1" fmla="*/ 0 h 914400"/>
              <a:gd name="connsiteX2" fmla="*/ 1828800 w 1828800"/>
              <a:gd name="connsiteY2" fmla="*/ 457200 h 914400"/>
              <a:gd name="connsiteX3" fmla="*/ 1726644 w 1828800"/>
              <a:gd name="connsiteY3" fmla="*/ 914400 h 914400"/>
              <a:gd name="connsiteX4" fmla="*/ 0 w 1828800"/>
              <a:gd name="connsiteY4" fmla="*/ 914400 h 914400"/>
              <a:gd name="connsiteX5" fmla="*/ 102157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726644" y="0"/>
                </a:lnTo>
                <a:lnTo>
                  <a:pt x="1828800" y="457200"/>
                </a:lnTo>
                <a:lnTo>
                  <a:pt x="1726644" y="914400"/>
                </a:lnTo>
                <a:lnTo>
                  <a:pt x="0" y="914400"/>
                </a:lnTo>
                <a:lnTo>
                  <a:pt x="102157" y="457200"/>
                </a:lnTo>
                <a:close/>
              </a:path>
            </a:pathLst>
          </a:cu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28" name="Rectangle 6"/>
          <p:cNvSpPr txBox="1"/>
          <p:nvPr>
            <p:custDataLst>
              <p:tags r:id="rId8"/>
            </p:custDataLst>
          </p:nvPr>
        </p:nvSpPr>
        <p:spPr>
          <a:xfrm>
            <a:off x="4854340" y="1129921"/>
            <a:ext cx="1847699" cy="57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/>
              <a:t>Внедрение улучшений</a:t>
            </a:r>
            <a:endParaRPr lang="ru-RU" sz="1200" b="1" dirty="0"/>
          </a:p>
        </p:txBody>
      </p:sp>
      <p:sp>
        <p:nvSpPr>
          <p:cNvPr id="132" name="Freeform 131"/>
          <p:cNvSpPr/>
          <p:nvPr>
            <p:custDataLst>
              <p:tags r:id="rId9"/>
            </p:custDataLst>
          </p:nvPr>
        </p:nvSpPr>
        <p:spPr>
          <a:xfrm>
            <a:off x="6762751" y="1083861"/>
            <a:ext cx="2017886" cy="663264"/>
          </a:xfrm>
          <a:custGeom>
            <a:avLst/>
            <a:gdLst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664208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05495 w 1828800"/>
              <a:gd name="connsiteY1" fmla="*/ 0 h 914400"/>
              <a:gd name="connsiteX2" fmla="*/ 1828800 w 1828800"/>
              <a:gd name="connsiteY2" fmla="*/ 457200 h 914400"/>
              <a:gd name="connsiteX3" fmla="*/ 1664208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05495 w 1828800"/>
              <a:gd name="connsiteY1" fmla="*/ 0 h 914400"/>
              <a:gd name="connsiteX2" fmla="*/ 1828800 w 1828800"/>
              <a:gd name="connsiteY2" fmla="*/ 457200 h 914400"/>
              <a:gd name="connsiteX3" fmla="*/ 170549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05495 w 1828800"/>
              <a:gd name="connsiteY1" fmla="*/ 0 h 914400"/>
              <a:gd name="connsiteX2" fmla="*/ 1828800 w 1828800"/>
              <a:gd name="connsiteY2" fmla="*/ 457200 h 914400"/>
              <a:gd name="connsiteX3" fmla="*/ 170549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5147 w 1828800"/>
              <a:gd name="connsiteY1" fmla="*/ 0 h 914400"/>
              <a:gd name="connsiteX2" fmla="*/ 1828800 w 1828800"/>
              <a:gd name="connsiteY2" fmla="*/ 457200 h 914400"/>
              <a:gd name="connsiteX3" fmla="*/ 1705495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5147 w 1828800"/>
              <a:gd name="connsiteY1" fmla="*/ 0 h 914400"/>
              <a:gd name="connsiteX2" fmla="*/ 1828800 w 1828800"/>
              <a:gd name="connsiteY2" fmla="*/ 457200 h 914400"/>
              <a:gd name="connsiteX3" fmla="*/ 17251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5147 w 1828800"/>
              <a:gd name="connsiteY1" fmla="*/ 0 h 914400"/>
              <a:gd name="connsiteX2" fmla="*/ 1828800 w 1828800"/>
              <a:gd name="connsiteY2" fmla="*/ 457200 h 914400"/>
              <a:gd name="connsiteX3" fmla="*/ 1725147 w 1828800"/>
              <a:gd name="connsiteY3" fmla="*/ 914400 h 914400"/>
              <a:gd name="connsiteX4" fmla="*/ 0 w 1828800"/>
              <a:gd name="connsiteY4" fmla="*/ 914400 h 914400"/>
              <a:gd name="connsiteX5" fmla="*/ 103653 w 1828800"/>
              <a:gd name="connsiteY5" fmla="*/ 457200 h 914400"/>
              <a:gd name="connsiteX0" fmla="*/ 0 w 1828800"/>
              <a:gd name="connsiteY0" fmla="*/ 0 h 914400"/>
              <a:gd name="connsiteX1" fmla="*/ 1725147 w 1828800"/>
              <a:gd name="connsiteY1" fmla="*/ 0 h 914400"/>
              <a:gd name="connsiteX2" fmla="*/ 1828800 w 1828800"/>
              <a:gd name="connsiteY2" fmla="*/ 457200 h 914400"/>
              <a:gd name="connsiteX3" fmla="*/ 1725147 w 1828800"/>
              <a:gd name="connsiteY3" fmla="*/ 914400 h 914400"/>
              <a:gd name="connsiteX4" fmla="*/ 0 w 1828800"/>
              <a:gd name="connsiteY4" fmla="*/ 914400 h 914400"/>
              <a:gd name="connsiteX5" fmla="*/ 103653 w 1828800"/>
              <a:gd name="connsiteY5" fmla="*/ 457200 h 914400"/>
              <a:gd name="connsiteX0" fmla="*/ 0 w 1828800"/>
              <a:gd name="connsiteY0" fmla="*/ 0 h 914400"/>
              <a:gd name="connsiteX1" fmla="*/ 1725147 w 1828800"/>
              <a:gd name="connsiteY1" fmla="*/ 0 h 914400"/>
              <a:gd name="connsiteX2" fmla="*/ 1828800 w 1828800"/>
              <a:gd name="connsiteY2" fmla="*/ 457200 h 914400"/>
              <a:gd name="connsiteX3" fmla="*/ 1725147 w 1828800"/>
              <a:gd name="connsiteY3" fmla="*/ 914400 h 914400"/>
              <a:gd name="connsiteX4" fmla="*/ 0 w 1828800"/>
              <a:gd name="connsiteY4" fmla="*/ 914400 h 914400"/>
              <a:gd name="connsiteX5" fmla="*/ 103653 w 1828800"/>
              <a:gd name="connsiteY5" fmla="*/ 457200 h 914400"/>
              <a:gd name="connsiteX0" fmla="*/ 0 w 1828800"/>
              <a:gd name="connsiteY0" fmla="*/ 0 h 914400"/>
              <a:gd name="connsiteX1" fmla="*/ 1725147 w 1828800"/>
              <a:gd name="connsiteY1" fmla="*/ 0 h 914400"/>
              <a:gd name="connsiteX2" fmla="*/ 1828800 w 1828800"/>
              <a:gd name="connsiteY2" fmla="*/ 457200 h 914400"/>
              <a:gd name="connsiteX3" fmla="*/ 17251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44 w 1828800"/>
              <a:gd name="connsiteY1" fmla="*/ 0 h 914400"/>
              <a:gd name="connsiteX2" fmla="*/ 1828800 w 1828800"/>
              <a:gd name="connsiteY2" fmla="*/ 457200 h 914400"/>
              <a:gd name="connsiteX3" fmla="*/ 1725147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44 w 1828800"/>
              <a:gd name="connsiteY1" fmla="*/ 0 h 914400"/>
              <a:gd name="connsiteX2" fmla="*/ 1828800 w 1828800"/>
              <a:gd name="connsiteY2" fmla="*/ 457200 h 914400"/>
              <a:gd name="connsiteX3" fmla="*/ 1726644 w 1828800"/>
              <a:gd name="connsiteY3" fmla="*/ 914400 h 914400"/>
              <a:gd name="connsiteX4" fmla="*/ 0 w 1828800"/>
              <a:gd name="connsiteY4" fmla="*/ 914400 h 914400"/>
              <a:gd name="connsiteX5" fmla="*/ 0 w 1828800"/>
              <a:gd name="connsiteY5" fmla="*/ 457200 h 914400"/>
              <a:gd name="connsiteX0" fmla="*/ 0 w 1828800"/>
              <a:gd name="connsiteY0" fmla="*/ 0 h 914400"/>
              <a:gd name="connsiteX1" fmla="*/ 1726644 w 1828800"/>
              <a:gd name="connsiteY1" fmla="*/ 0 h 914400"/>
              <a:gd name="connsiteX2" fmla="*/ 1828800 w 1828800"/>
              <a:gd name="connsiteY2" fmla="*/ 457200 h 914400"/>
              <a:gd name="connsiteX3" fmla="*/ 1726644 w 1828800"/>
              <a:gd name="connsiteY3" fmla="*/ 914400 h 914400"/>
              <a:gd name="connsiteX4" fmla="*/ 0 w 1828800"/>
              <a:gd name="connsiteY4" fmla="*/ 914400 h 914400"/>
              <a:gd name="connsiteX5" fmla="*/ 102156 w 1828800"/>
              <a:gd name="connsiteY5" fmla="*/ 457200 h 914400"/>
              <a:gd name="connsiteX0" fmla="*/ 0 w 1828800"/>
              <a:gd name="connsiteY0" fmla="*/ 0 h 914400"/>
              <a:gd name="connsiteX1" fmla="*/ 1726644 w 1828800"/>
              <a:gd name="connsiteY1" fmla="*/ 0 h 914400"/>
              <a:gd name="connsiteX2" fmla="*/ 1828800 w 1828800"/>
              <a:gd name="connsiteY2" fmla="*/ 457200 h 914400"/>
              <a:gd name="connsiteX3" fmla="*/ 1726644 w 1828800"/>
              <a:gd name="connsiteY3" fmla="*/ 914400 h 914400"/>
              <a:gd name="connsiteX4" fmla="*/ 0 w 1828800"/>
              <a:gd name="connsiteY4" fmla="*/ 914400 h 914400"/>
              <a:gd name="connsiteX5" fmla="*/ 102156 w 1828800"/>
              <a:gd name="connsiteY5" fmla="*/ 457200 h 914400"/>
              <a:gd name="connsiteX0" fmla="*/ 0 w 1828800"/>
              <a:gd name="connsiteY0" fmla="*/ 0 h 914400"/>
              <a:gd name="connsiteX1" fmla="*/ 1726644 w 1828800"/>
              <a:gd name="connsiteY1" fmla="*/ 0 h 914400"/>
              <a:gd name="connsiteX2" fmla="*/ 1828800 w 1828800"/>
              <a:gd name="connsiteY2" fmla="*/ 457200 h 914400"/>
              <a:gd name="connsiteX3" fmla="*/ 1726644 w 1828800"/>
              <a:gd name="connsiteY3" fmla="*/ 914400 h 914400"/>
              <a:gd name="connsiteX4" fmla="*/ 0 w 1828800"/>
              <a:gd name="connsiteY4" fmla="*/ 914400 h 914400"/>
              <a:gd name="connsiteX5" fmla="*/ 102156 w 1828800"/>
              <a:gd name="connsiteY5" fmla="*/ 4572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828800" h="914400">
                <a:moveTo>
                  <a:pt x="0" y="0"/>
                </a:moveTo>
                <a:lnTo>
                  <a:pt x="1726644" y="0"/>
                </a:lnTo>
                <a:lnTo>
                  <a:pt x="1828800" y="457200"/>
                </a:lnTo>
                <a:lnTo>
                  <a:pt x="1726644" y="914400"/>
                </a:lnTo>
                <a:lnTo>
                  <a:pt x="0" y="914400"/>
                </a:lnTo>
                <a:lnTo>
                  <a:pt x="102156" y="457200"/>
                </a:lnTo>
                <a:close/>
              </a:path>
            </a:pathLst>
          </a:custGeom>
          <a:ln w="9525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dirty="0" smtClean="0">
              <a:solidFill>
                <a:schemeClr val="tx1"/>
              </a:solidFill>
            </a:endParaRPr>
          </a:p>
        </p:txBody>
      </p:sp>
      <p:sp>
        <p:nvSpPr>
          <p:cNvPr id="135" name="Oval 24"/>
          <p:cNvSpPr>
            <a:spLocks noChangeAspect="1" noChangeArrowheads="1"/>
          </p:cNvSpPr>
          <p:nvPr/>
        </p:nvSpPr>
        <p:spPr bwMode="auto">
          <a:xfrm>
            <a:off x="2669189" y="911269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pl-PL" sz="12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12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36" name="Oval 24"/>
          <p:cNvSpPr>
            <a:spLocks noChangeAspect="1" noChangeArrowheads="1"/>
          </p:cNvSpPr>
          <p:nvPr/>
        </p:nvSpPr>
        <p:spPr bwMode="auto">
          <a:xfrm>
            <a:off x="4739272" y="911269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pl-PL" sz="12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12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37" name="Oval 24"/>
          <p:cNvSpPr>
            <a:spLocks noChangeAspect="1" noChangeArrowheads="1"/>
          </p:cNvSpPr>
          <p:nvPr/>
        </p:nvSpPr>
        <p:spPr bwMode="auto">
          <a:xfrm>
            <a:off x="6837875" y="911269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chemeClr val="accent6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pl-PL" sz="12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1200" b="1" dirty="0">
              <a:solidFill>
                <a:schemeClr val="bg2"/>
              </a:solidFill>
              <a:cs typeface="Arial"/>
            </a:endParaRPr>
          </a:p>
        </p:txBody>
      </p:sp>
      <p:cxnSp>
        <p:nvCxnSpPr>
          <p:cNvPr id="209" name="Straight Connector 208"/>
          <p:cNvCxnSpPr>
            <a:cxnSpLocks/>
          </p:cNvCxnSpPr>
          <p:nvPr/>
        </p:nvCxnSpPr>
        <p:spPr>
          <a:xfrm>
            <a:off x="582072" y="2387448"/>
            <a:ext cx="8167685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Connector 214"/>
          <p:cNvCxnSpPr>
            <a:cxnSpLocks/>
          </p:cNvCxnSpPr>
          <p:nvPr/>
        </p:nvCxnSpPr>
        <p:spPr>
          <a:xfrm>
            <a:off x="543969" y="4265319"/>
            <a:ext cx="1896044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9" name="Rectangle 249"/>
          <p:cNvSpPr txBox="1">
            <a:spLocks/>
          </p:cNvSpPr>
          <p:nvPr/>
        </p:nvSpPr>
        <p:spPr>
          <a:xfrm>
            <a:off x="834617" y="3286747"/>
            <a:ext cx="161158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dirty="0" smtClean="0"/>
              <a:t>Разработка карточки ПСР-проекта</a:t>
            </a:r>
            <a:endParaRPr lang="en-US" sz="1000" dirty="0"/>
          </a:p>
        </p:txBody>
      </p:sp>
      <p:sp>
        <p:nvSpPr>
          <p:cNvPr id="253" name="Rectangle 253"/>
          <p:cNvSpPr txBox="1">
            <a:spLocks/>
          </p:cNvSpPr>
          <p:nvPr/>
        </p:nvSpPr>
        <p:spPr>
          <a:xfrm>
            <a:off x="6971367" y="2954601"/>
            <a:ext cx="170145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/>
              <a:t>Оценка результатов проекта и проведение завершающего совещания</a:t>
            </a:r>
            <a:endParaRPr lang="en-US" sz="1000" dirty="0"/>
          </a:p>
        </p:txBody>
      </p:sp>
      <p:sp>
        <p:nvSpPr>
          <p:cNvPr id="280" name="Oval 24"/>
          <p:cNvSpPr>
            <a:spLocks noChangeAspect="1" noChangeArrowheads="1"/>
          </p:cNvSpPr>
          <p:nvPr/>
        </p:nvSpPr>
        <p:spPr bwMode="auto">
          <a:xfrm>
            <a:off x="4708653" y="2948661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cs typeface="Arial"/>
              </a:rPr>
              <a:t>3.3</a:t>
            </a:r>
            <a:endParaRPr lang="ru-RU" sz="12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291" name="Oval 74"/>
          <p:cNvSpPr>
            <a:spLocks noChangeArrowheads="1"/>
          </p:cNvSpPr>
          <p:nvPr/>
        </p:nvSpPr>
        <p:spPr bwMode="auto">
          <a:xfrm>
            <a:off x="2187235" y="5775996"/>
            <a:ext cx="284715" cy="147905"/>
          </a:xfrm>
          <a:prstGeom prst="rect">
            <a:avLst/>
          </a:prstGeom>
          <a:solidFill>
            <a:schemeClr val="accent6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 anchorCtr="1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12</a:t>
            </a:r>
            <a:endParaRPr lang="ru-RU" sz="1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94" name="Oval 74"/>
          <p:cNvSpPr>
            <a:spLocks noChangeArrowheads="1"/>
          </p:cNvSpPr>
          <p:nvPr/>
        </p:nvSpPr>
        <p:spPr bwMode="auto">
          <a:xfrm>
            <a:off x="4297228" y="4963051"/>
            <a:ext cx="284715" cy="147905"/>
          </a:xfrm>
          <a:prstGeom prst="rect">
            <a:avLst/>
          </a:prstGeom>
          <a:solidFill>
            <a:schemeClr val="accent6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 anchorCtr="1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17</a:t>
            </a:r>
            <a:endParaRPr lang="ru-RU" sz="1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01" name="Oval 74"/>
          <p:cNvSpPr>
            <a:spLocks noChangeArrowheads="1"/>
          </p:cNvSpPr>
          <p:nvPr/>
        </p:nvSpPr>
        <p:spPr bwMode="auto">
          <a:xfrm>
            <a:off x="6350602" y="3899836"/>
            <a:ext cx="284715" cy="147905"/>
          </a:xfrm>
          <a:prstGeom prst="rect">
            <a:avLst/>
          </a:prstGeom>
          <a:solidFill>
            <a:schemeClr val="accent6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 anchorCtr="1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19</a:t>
            </a:r>
            <a:endParaRPr lang="ru-RU" sz="1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02" name="Oval 74"/>
          <p:cNvSpPr>
            <a:spLocks noChangeArrowheads="1"/>
          </p:cNvSpPr>
          <p:nvPr/>
        </p:nvSpPr>
        <p:spPr bwMode="auto">
          <a:xfrm>
            <a:off x="8435237" y="4458186"/>
            <a:ext cx="284715" cy="147905"/>
          </a:xfrm>
          <a:prstGeom prst="rect">
            <a:avLst/>
          </a:prstGeom>
          <a:solidFill>
            <a:schemeClr val="accent6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 anchorCtr="1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23</a:t>
            </a:r>
            <a:endParaRPr lang="ru-RU" sz="1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25" name="Rectangle 225"/>
          <p:cNvSpPr txBox="1">
            <a:spLocks/>
          </p:cNvSpPr>
          <p:nvPr/>
        </p:nvSpPr>
        <p:spPr>
          <a:xfrm>
            <a:off x="4830464" y="2458249"/>
            <a:ext cx="1816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/>
              <a:t>Разработка детального плана-графика</a:t>
            </a:r>
          </a:p>
        </p:txBody>
      </p:sp>
      <p:sp>
        <p:nvSpPr>
          <p:cNvPr id="245" name="Rectangle 245"/>
          <p:cNvSpPr txBox="1">
            <a:spLocks/>
          </p:cNvSpPr>
          <p:nvPr/>
        </p:nvSpPr>
        <p:spPr>
          <a:xfrm>
            <a:off x="631700" y="2018080"/>
            <a:ext cx="167409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 smtClean="0"/>
              <a:t>Определение проблемы и выбор темы </a:t>
            </a:r>
            <a:r>
              <a:rPr lang="ru-RU" sz="1000" dirty="0"/>
              <a:t>проекта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29" name="Rectangle 229"/>
          <p:cNvSpPr txBox="1">
            <a:spLocks/>
          </p:cNvSpPr>
          <p:nvPr/>
        </p:nvSpPr>
        <p:spPr>
          <a:xfrm>
            <a:off x="6950627" y="2028471"/>
            <a:ext cx="1816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 smtClean="0">
                <a:solidFill>
                  <a:srgbClr val="000000"/>
                </a:solidFill>
              </a:rPr>
              <a:t>Мониторинг достигнутых результатов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96" name="Oval 24"/>
          <p:cNvSpPr>
            <a:spLocks noChangeAspect="1" noChangeArrowheads="1"/>
          </p:cNvSpPr>
          <p:nvPr/>
        </p:nvSpPr>
        <p:spPr bwMode="auto">
          <a:xfrm>
            <a:off x="6837875" y="2003071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sz="1200" b="1" dirty="0">
                <a:solidFill>
                  <a:schemeClr val="bg2"/>
                </a:solidFill>
                <a:cs typeface="Arial"/>
              </a:rPr>
              <a:t>4</a:t>
            </a:r>
            <a:r>
              <a:rPr lang="ru-RU" sz="1200" b="1" dirty="0" smtClean="0">
                <a:solidFill>
                  <a:schemeClr val="bg2"/>
                </a:solidFill>
                <a:cs typeface="Arial"/>
              </a:rPr>
              <a:t>.</a:t>
            </a:r>
            <a:r>
              <a:rPr lang="en-US" sz="12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12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221" name="Oval 24"/>
          <p:cNvSpPr>
            <a:spLocks noChangeAspect="1" noChangeArrowheads="1"/>
          </p:cNvSpPr>
          <p:nvPr/>
        </p:nvSpPr>
        <p:spPr bwMode="auto">
          <a:xfrm>
            <a:off x="4708653" y="2003071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cs typeface="Arial"/>
              </a:rPr>
              <a:t>3.1</a:t>
            </a:r>
            <a:endParaRPr lang="ru-RU" sz="12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274" name="Oval 24"/>
          <p:cNvSpPr>
            <a:spLocks noChangeAspect="1" noChangeArrowheads="1"/>
          </p:cNvSpPr>
          <p:nvPr/>
        </p:nvSpPr>
        <p:spPr bwMode="auto">
          <a:xfrm>
            <a:off x="537262" y="2003071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cs typeface="Arial"/>
              </a:rPr>
              <a:t>1.1</a:t>
            </a:r>
            <a:endParaRPr lang="ru-RU" sz="12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292" name="Oval 74"/>
          <p:cNvSpPr>
            <a:spLocks noChangeArrowheads="1"/>
          </p:cNvSpPr>
          <p:nvPr/>
        </p:nvSpPr>
        <p:spPr bwMode="auto">
          <a:xfrm>
            <a:off x="4297228" y="2207749"/>
            <a:ext cx="284715" cy="147905"/>
          </a:xfrm>
          <a:prstGeom prst="rect">
            <a:avLst/>
          </a:prstGeom>
          <a:solidFill>
            <a:schemeClr val="accent6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 anchorCtr="1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13</a:t>
            </a:r>
            <a:endParaRPr lang="ru-RU" sz="1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99" name="Oval 74"/>
          <p:cNvSpPr>
            <a:spLocks noChangeArrowheads="1"/>
          </p:cNvSpPr>
          <p:nvPr/>
        </p:nvSpPr>
        <p:spPr bwMode="auto">
          <a:xfrm>
            <a:off x="6350602" y="2707718"/>
            <a:ext cx="284715" cy="147905"/>
          </a:xfrm>
          <a:prstGeom prst="rect">
            <a:avLst/>
          </a:prstGeom>
          <a:solidFill>
            <a:schemeClr val="accent6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 anchorCtr="1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18</a:t>
            </a:r>
            <a:endParaRPr lang="ru-RU" sz="1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03" name="Oval 74"/>
          <p:cNvSpPr>
            <a:spLocks noChangeArrowheads="1"/>
          </p:cNvSpPr>
          <p:nvPr/>
        </p:nvSpPr>
        <p:spPr bwMode="auto">
          <a:xfrm>
            <a:off x="8435237" y="2177952"/>
            <a:ext cx="284715" cy="147905"/>
          </a:xfrm>
          <a:prstGeom prst="rect">
            <a:avLst/>
          </a:prstGeom>
          <a:solidFill>
            <a:schemeClr val="accent6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 anchorCtr="1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20</a:t>
            </a:r>
            <a:endParaRPr lang="ru-RU" sz="1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1" name="Rectangle 21"/>
          <p:cNvSpPr txBox="1">
            <a:spLocks/>
          </p:cNvSpPr>
          <p:nvPr/>
        </p:nvSpPr>
        <p:spPr>
          <a:xfrm>
            <a:off x="6941959" y="3696632"/>
            <a:ext cx="18164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/>
              <a:t>Обратная связь и поощрение</a:t>
            </a:r>
            <a:endParaRPr lang="en-US" sz="1000" dirty="0"/>
          </a:p>
        </p:txBody>
      </p:sp>
      <p:sp>
        <p:nvSpPr>
          <p:cNvPr id="241" name="Rectangle 241"/>
          <p:cNvSpPr txBox="1">
            <a:spLocks/>
          </p:cNvSpPr>
          <p:nvPr/>
        </p:nvSpPr>
        <p:spPr>
          <a:xfrm>
            <a:off x="644752" y="2456105"/>
            <a:ext cx="16740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/>
              <a:t>Определение </a:t>
            </a:r>
            <a:r>
              <a:rPr lang="ru-RU" sz="1000" dirty="0" smtClean="0"/>
              <a:t>периметра проекта и границ процесса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275" name="Oval 24"/>
          <p:cNvSpPr>
            <a:spLocks noChangeAspect="1" noChangeArrowheads="1"/>
          </p:cNvSpPr>
          <p:nvPr/>
        </p:nvSpPr>
        <p:spPr bwMode="auto">
          <a:xfrm>
            <a:off x="6837875" y="2948661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cs typeface="Arial"/>
              </a:rPr>
              <a:t>4.3</a:t>
            </a:r>
            <a:endParaRPr lang="ru-RU" sz="12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276" name="Oval 24"/>
          <p:cNvSpPr>
            <a:spLocks noChangeAspect="1" noChangeArrowheads="1"/>
          </p:cNvSpPr>
          <p:nvPr/>
        </p:nvSpPr>
        <p:spPr bwMode="auto">
          <a:xfrm>
            <a:off x="4708653" y="2431722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cs typeface="Arial"/>
              </a:rPr>
              <a:t>3.2</a:t>
            </a:r>
            <a:endParaRPr lang="ru-RU" sz="12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278" name="Oval 24"/>
          <p:cNvSpPr>
            <a:spLocks noChangeAspect="1" noChangeArrowheads="1"/>
          </p:cNvSpPr>
          <p:nvPr/>
        </p:nvSpPr>
        <p:spPr bwMode="auto">
          <a:xfrm>
            <a:off x="537262" y="2948661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cs typeface="Arial"/>
              </a:rPr>
              <a:t>1.</a:t>
            </a:r>
            <a:r>
              <a:rPr lang="ru-RU" sz="12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12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293" name="Oval 74"/>
          <p:cNvSpPr>
            <a:spLocks noChangeArrowheads="1"/>
          </p:cNvSpPr>
          <p:nvPr/>
        </p:nvSpPr>
        <p:spPr bwMode="auto">
          <a:xfrm>
            <a:off x="4297228" y="4402630"/>
            <a:ext cx="284715" cy="147905"/>
          </a:xfrm>
          <a:prstGeom prst="rect">
            <a:avLst/>
          </a:prstGeom>
          <a:solidFill>
            <a:schemeClr val="accent6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 anchorCtr="1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16</a:t>
            </a:r>
            <a:endParaRPr lang="ru-RU" sz="1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304" name="Oval 74"/>
          <p:cNvSpPr>
            <a:spLocks noChangeArrowheads="1"/>
          </p:cNvSpPr>
          <p:nvPr/>
        </p:nvSpPr>
        <p:spPr bwMode="auto">
          <a:xfrm>
            <a:off x="8435237" y="2722525"/>
            <a:ext cx="284715" cy="147905"/>
          </a:xfrm>
          <a:prstGeom prst="rect">
            <a:avLst/>
          </a:prstGeom>
          <a:solidFill>
            <a:schemeClr val="accent6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 anchorCtr="1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21</a:t>
            </a:r>
            <a:endParaRPr lang="ru-RU" sz="1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283" name="Oval 24"/>
          <p:cNvSpPr>
            <a:spLocks noChangeAspect="1" noChangeArrowheads="1"/>
          </p:cNvSpPr>
          <p:nvPr/>
        </p:nvSpPr>
        <p:spPr bwMode="auto">
          <a:xfrm>
            <a:off x="4708653" y="3665351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cs typeface="Arial"/>
              </a:rPr>
              <a:t>3.4</a:t>
            </a:r>
            <a:endParaRPr lang="ru-RU" sz="12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1" name="Oval 24"/>
          <p:cNvSpPr>
            <a:spLocks noChangeAspect="1" noChangeArrowheads="1"/>
          </p:cNvSpPr>
          <p:nvPr/>
        </p:nvSpPr>
        <p:spPr bwMode="auto">
          <a:xfrm>
            <a:off x="537262" y="2431722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200" b="1" dirty="0">
                <a:solidFill>
                  <a:schemeClr val="bg2"/>
                </a:solidFill>
                <a:cs typeface="Arial"/>
              </a:rPr>
              <a:t>1.2</a:t>
            </a:r>
            <a:endParaRPr lang="ru-RU" sz="12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2" name="Oval 74"/>
          <p:cNvSpPr>
            <a:spLocks noChangeArrowheads="1"/>
          </p:cNvSpPr>
          <p:nvPr/>
        </p:nvSpPr>
        <p:spPr bwMode="auto">
          <a:xfrm>
            <a:off x="2187235" y="3425923"/>
            <a:ext cx="284715" cy="147905"/>
          </a:xfrm>
          <a:prstGeom prst="rect">
            <a:avLst/>
          </a:prstGeom>
          <a:solidFill>
            <a:schemeClr val="accent6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 anchorCtr="1"/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Arial"/>
              </a:rPr>
              <a:t>8</a:t>
            </a:r>
          </a:p>
        </p:txBody>
      </p:sp>
      <p:sp>
        <p:nvSpPr>
          <p:cNvPr id="118" name="Oval 74"/>
          <p:cNvSpPr>
            <a:spLocks noChangeArrowheads="1"/>
          </p:cNvSpPr>
          <p:nvPr/>
        </p:nvSpPr>
        <p:spPr bwMode="auto">
          <a:xfrm>
            <a:off x="2187235" y="2205962"/>
            <a:ext cx="284715" cy="147905"/>
          </a:xfrm>
          <a:prstGeom prst="rect">
            <a:avLst/>
          </a:prstGeom>
          <a:solidFill>
            <a:schemeClr val="accent6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 anchorCtr="1"/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Arial"/>
              </a:rPr>
              <a:t>6</a:t>
            </a:r>
          </a:p>
        </p:txBody>
      </p:sp>
      <p:sp>
        <p:nvSpPr>
          <p:cNvPr id="105" name="McK 4. Footnote"/>
          <p:cNvSpPr txBox="1">
            <a:spLocks noChangeArrowheads="1"/>
          </p:cNvSpPr>
          <p:nvPr/>
        </p:nvSpPr>
        <p:spPr bwMode="auto">
          <a:xfrm>
            <a:off x="403552" y="6543674"/>
            <a:ext cx="1849184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en-US"/>
            </a:defPPr>
            <a:lvl1pPr marL="104775" indent="-104775" defTabSz="895350">
              <a:defRPr sz="1000" baseline="0">
                <a:latin typeface="+mn-lt"/>
              </a:defRPr>
            </a:lvl1pPr>
            <a:lvl2pPr marL="1031875" defTabSz="895350">
              <a:defRPr sz="2400"/>
            </a:lvl2pPr>
            <a:lvl3pPr marL="1217613" defTabSz="895350">
              <a:defRPr sz="2400"/>
            </a:lvl3pPr>
            <a:lvl4pPr marL="1404938" defTabSz="895350">
              <a:defRPr sz="2400"/>
            </a:lvl4pPr>
            <a:lvl5pPr marL="1792288" defTabSz="895350">
              <a:defRPr sz="2400"/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/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/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/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/>
            </a:lvl9pPr>
          </a:lstStyle>
          <a:p>
            <a:r>
              <a:rPr lang="ru-RU" dirty="0"/>
              <a:t>1 </a:t>
            </a:r>
            <a:r>
              <a:rPr lang="ru-RU" dirty="0" smtClean="0"/>
              <a:t>- рекомендованные сроки</a:t>
            </a:r>
            <a:endParaRPr lang="ru-RU" dirty="0"/>
          </a:p>
        </p:txBody>
      </p:sp>
      <p:sp>
        <p:nvSpPr>
          <p:cNvPr id="125" name="Rectangle 6"/>
          <p:cNvSpPr txBox="1"/>
          <p:nvPr>
            <p:custDataLst>
              <p:tags r:id="rId10"/>
            </p:custDataLst>
          </p:nvPr>
        </p:nvSpPr>
        <p:spPr>
          <a:xfrm>
            <a:off x="7059387" y="1130464"/>
            <a:ext cx="1650223" cy="571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200" b="1" dirty="0" smtClean="0"/>
              <a:t>Закрепление результатов и закрытие проекта</a:t>
            </a:r>
            <a:endParaRPr lang="ru-RU" sz="1200" b="1" dirty="0"/>
          </a:p>
        </p:txBody>
      </p:sp>
      <p:sp>
        <p:nvSpPr>
          <p:cNvPr id="109" name="Rectangle 225"/>
          <p:cNvSpPr txBox="1">
            <a:spLocks/>
          </p:cNvSpPr>
          <p:nvPr/>
        </p:nvSpPr>
        <p:spPr>
          <a:xfrm>
            <a:off x="4841728" y="2028471"/>
            <a:ext cx="188778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 smtClean="0"/>
              <a:t>Совещание по защите подходов внедрения</a:t>
            </a:r>
            <a:endParaRPr lang="ru-RU" sz="1000" dirty="0"/>
          </a:p>
        </p:txBody>
      </p:sp>
      <p:sp>
        <p:nvSpPr>
          <p:cNvPr id="119" name="Rectangle 225"/>
          <p:cNvSpPr txBox="1">
            <a:spLocks/>
          </p:cNvSpPr>
          <p:nvPr/>
        </p:nvSpPr>
        <p:spPr>
          <a:xfrm>
            <a:off x="4813392" y="3700043"/>
            <a:ext cx="149370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/>
              <a:t>Обучение участников процесса</a:t>
            </a:r>
          </a:p>
        </p:txBody>
      </p:sp>
      <p:sp>
        <p:nvSpPr>
          <p:cNvPr id="279" name="Oval 24"/>
          <p:cNvSpPr>
            <a:spLocks noChangeAspect="1" noChangeArrowheads="1"/>
          </p:cNvSpPr>
          <p:nvPr/>
        </p:nvSpPr>
        <p:spPr bwMode="auto">
          <a:xfrm>
            <a:off x="6837875" y="3670846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cs typeface="Arial"/>
              </a:rPr>
              <a:t>4.4</a:t>
            </a:r>
            <a:endParaRPr lang="ru-RU" sz="12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31" name="Rectangle 249"/>
          <p:cNvSpPr txBox="1">
            <a:spLocks/>
          </p:cNvSpPr>
          <p:nvPr/>
        </p:nvSpPr>
        <p:spPr>
          <a:xfrm>
            <a:off x="403552" y="5989749"/>
            <a:ext cx="8179608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dirty="0" smtClean="0">
                <a:solidFill>
                  <a:srgbClr val="000000"/>
                </a:solidFill>
              </a:rPr>
              <a:t>*На всем протяжении </a:t>
            </a:r>
            <a:r>
              <a:rPr lang="ru-RU" sz="1000" dirty="0">
                <a:solidFill>
                  <a:srgbClr val="000000"/>
                </a:solidFill>
              </a:rPr>
              <a:t>проекта рекомендуется вести информационный </a:t>
            </a:r>
            <a:r>
              <a:rPr lang="ru-RU" sz="1000" dirty="0" smtClean="0">
                <a:solidFill>
                  <a:srgbClr val="000000"/>
                </a:solidFill>
              </a:rPr>
              <a:t>стенд в целях  информирования </a:t>
            </a:r>
            <a:r>
              <a:rPr lang="ru-RU" sz="1000" dirty="0">
                <a:solidFill>
                  <a:srgbClr val="000000"/>
                </a:solidFill>
              </a:rPr>
              <a:t>участников </a:t>
            </a:r>
            <a:r>
              <a:rPr lang="ru-RU" sz="1000" dirty="0" smtClean="0">
                <a:solidFill>
                  <a:srgbClr val="000000"/>
                </a:solidFill>
              </a:rPr>
              <a:t>проекта, отслеживания хода проекта и </a:t>
            </a:r>
            <a:r>
              <a:rPr lang="ru-RU" sz="1000" dirty="0">
                <a:solidFill>
                  <a:srgbClr val="000000"/>
                </a:solidFill>
              </a:rPr>
              <a:t>проведения рабочих </a:t>
            </a:r>
            <a:r>
              <a:rPr lang="ru-RU" sz="1000" dirty="0" smtClean="0">
                <a:solidFill>
                  <a:srgbClr val="000000"/>
                </a:solidFill>
              </a:rPr>
              <a:t>совещаний.</a:t>
            </a:r>
            <a:endParaRPr lang="en-US" sz="1000" dirty="0">
              <a:solidFill>
                <a:srgbClr val="000000"/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704472" y="5977241"/>
            <a:ext cx="7878688" cy="0"/>
          </a:xfrm>
          <a:prstGeom prst="straightConnector1">
            <a:avLst/>
          </a:prstGeom>
          <a:ln w="38100">
            <a:solidFill>
              <a:schemeClr val="tx2">
                <a:lumMod val="75000"/>
                <a:lumOff val="2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Oval 24"/>
          <p:cNvSpPr>
            <a:spLocks noChangeAspect="1" noChangeArrowheads="1"/>
          </p:cNvSpPr>
          <p:nvPr/>
        </p:nvSpPr>
        <p:spPr bwMode="auto">
          <a:xfrm>
            <a:off x="537262" y="3639391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cs typeface="Arial"/>
              </a:rPr>
              <a:t>1.</a:t>
            </a:r>
            <a:r>
              <a:rPr lang="ru-RU" sz="1200" b="1" dirty="0" smtClean="0">
                <a:solidFill>
                  <a:schemeClr val="bg2"/>
                </a:solidFill>
                <a:cs typeface="Arial"/>
              </a:rPr>
              <a:t>5</a:t>
            </a:r>
            <a:endParaRPr lang="ru-RU" sz="12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1" name="Rectangle 249"/>
          <p:cNvSpPr txBox="1">
            <a:spLocks/>
          </p:cNvSpPr>
          <p:nvPr/>
        </p:nvSpPr>
        <p:spPr>
          <a:xfrm>
            <a:off x="835227" y="4722169"/>
            <a:ext cx="1685401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dirty="0" smtClean="0"/>
              <a:t>Стартовое совещание </a:t>
            </a:r>
            <a:r>
              <a:rPr lang="ru-RU" sz="1000" dirty="0"/>
              <a:t>и </a:t>
            </a:r>
            <a:r>
              <a:rPr lang="ru-RU" sz="1000" dirty="0" smtClean="0"/>
              <a:t>выпуск приказа (распоряжения) о </a:t>
            </a:r>
            <a:r>
              <a:rPr lang="ru-RU" sz="1000" dirty="0"/>
              <a:t>реализации </a:t>
            </a:r>
            <a:r>
              <a:rPr lang="ru-RU" sz="1000" dirty="0" smtClean="0"/>
              <a:t>проекта</a:t>
            </a:r>
            <a:endParaRPr lang="en-US" sz="1000" dirty="0"/>
          </a:p>
        </p:txBody>
      </p:sp>
      <p:sp>
        <p:nvSpPr>
          <p:cNvPr id="92" name="Oval 24"/>
          <p:cNvSpPr>
            <a:spLocks noChangeAspect="1" noChangeArrowheads="1"/>
          </p:cNvSpPr>
          <p:nvPr/>
        </p:nvSpPr>
        <p:spPr bwMode="auto">
          <a:xfrm>
            <a:off x="537262" y="4687477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cs typeface="Arial"/>
              </a:rPr>
              <a:t>1.</a:t>
            </a:r>
            <a:r>
              <a:rPr lang="ru-RU" sz="1200" b="1" dirty="0" smtClean="0">
                <a:solidFill>
                  <a:schemeClr val="bg2"/>
                </a:solidFill>
                <a:cs typeface="Arial"/>
              </a:rPr>
              <a:t>7</a:t>
            </a:r>
            <a:endParaRPr lang="ru-RU" sz="12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4" name="Oval 24"/>
          <p:cNvSpPr>
            <a:spLocks noChangeAspect="1" noChangeArrowheads="1"/>
          </p:cNvSpPr>
          <p:nvPr/>
        </p:nvSpPr>
        <p:spPr bwMode="auto">
          <a:xfrm>
            <a:off x="537262" y="4299767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cs typeface="Arial"/>
              </a:rPr>
              <a:t>1.</a:t>
            </a:r>
            <a:r>
              <a:rPr lang="ru-RU" sz="1200" b="1" dirty="0" smtClean="0">
                <a:solidFill>
                  <a:schemeClr val="bg2"/>
                </a:solidFill>
                <a:cs typeface="Arial"/>
              </a:rPr>
              <a:t>6</a:t>
            </a:r>
            <a:endParaRPr lang="ru-RU" sz="12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96" name="Rectangle 249"/>
          <p:cNvSpPr txBox="1">
            <a:spLocks/>
          </p:cNvSpPr>
          <p:nvPr/>
        </p:nvSpPr>
        <p:spPr>
          <a:xfrm>
            <a:off x="840037" y="5437228"/>
            <a:ext cx="14127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dirty="0" smtClean="0"/>
              <a:t>Организация информационного стенда проекта*</a:t>
            </a:r>
            <a:endParaRPr lang="en-US" sz="1000" dirty="0"/>
          </a:p>
        </p:txBody>
      </p:sp>
      <p:sp>
        <p:nvSpPr>
          <p:cNvPr id="97" name="Rectangle 249"/>
          <p:cNvSpPr txBox="1">
            <a:spLocks/>
          </p:cNvSpPr>
          <p:nvPr/>
        </p:nvSpPr>
        <p:spPr>
          <a:xfrm>
            <a:off x="840035" y="3665508"/>
            <a:ext cx="1481349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dirty="0"/>
              <a:t>Формирование рабочей группы </a:t>
            </a:r>
            <a:r>
              <a:rPr lang="ru-RU" sz="1000" dirty="0" smtClean="0"/>
              <a:t>проекта и анализ заинтересованных сторон</a:t>
            </a:r>
            <a:endParaRPr lang="en-US" sz="1000" dirty="0"/>
          </a:p>
        </p:txBody>
      </p:sp>
      <p:sp>
        <p:nvSpPr>
          <p:cNvPr id="98" name="Oval 24"/>
          <p:cNvSpPr>
            <a:spLocks noChangeAspect="1" noChangeArrowheads="1"/>
          </p:cNvSpPr>
          <p:nvPr/>
        </p:nvSpPr>
        <p:spPr bwMode="auto">
          <a:xfrm>
            <a:off x="537262" y="3253074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cs typeface="Arial"/>
              </a:rPr>
              <a:t>1.</a:t>
            </a:r>
            <a:r>
              <a:rPr lang="ru-RU" sz="12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12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00" name="Oval 24"/>
          <p:cNvSpPr>
            <a:spLocks noChangeAspect="1" noChangeArrowheads="1"/>
          </p:cNvSpPr>
          <p:nvPr/>
        </p:nvSpPr>
        <p:spPr bwMode="auto">
          <a:xfrm>
            <a:off x="2669189" y="3676271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cs typeface="Arial"/>
              </a:rPr>
              <a:t>2.</a:t>
            </a:r>
            <a:r>
              <a:rPr lang="ru-RU" sz="12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12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01" name="Rectangle 233"/>
          <p:cNvSpPr txBox="1">
            <a:spLocks/>
          </p:cNvSpPr>
          <p:nvPr/>
        </p:nvSpPr>
        <p:spPr>
          <a:xfrm>
            <a:off x="2751865" y="2028471"/>
            <a:ext cx="1704416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 smtClean="0"/>
              <a:t>Разработка текущей карты процесса</a:t>
            </a:r>
            <a:endParaRPr lang="en-US" sz="1000" dirty="0"/>
          </a:p>
        </p:txBody>
      </p:sp>
      <p:sp>
        <p:nvSpPr>
          <p:cNvPr id="102" name="Oval 24"/>
          <p:cNvSpPr>
            <a:spLocks noChangeAspect="1" noChangeArrowheads="1"/>
          </p:cNvSpPr>
          <p:nvPr/>
        </p:nvSpPr>
        <p:spPr bwMode="auto">
          <a:xfrm>
            <a:off x="2669189" y="2003071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cs typeface="Arial"/>
              </a:rPr>
              <a:t>2.1</a:t>
            </a:r>
            <a:endParaRPr lang="ru-RU" sz="12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03" name="Rectangle 26"/>
          <p:cNvSpPr txBox="1">
            <a:spLocks/>
          </p:cNvSpPr>
          <p:nvPr/>
        </p:nvSpPr>
        <p:spPr>
          <a:xfrm>
            <a:off x="2751864" y="2961778"/>
            <a:ext cx="181645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 smtClean="0">
                <a:solidFill>
                  <a:srgbClr val="000000"/>
                </a:solidFill>
              </a:rPr>
              <a:t>Построение идеального  и целевого состояния процесса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10" name="Oval 24"/>
          <p:cNvSpPr>
            <a:spLocks noChangeAspect="1" noChangeArrowheads="1"/>
          </p:cNvSpPr>
          <p:nvPr/>
        </p:nvSpPr>
        <p:spPr bwMode="auto">
          <a:xfrm>
            <a:off x="2669189" y="2948661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cs typeface="Arial"/>
              </a:rPr>
              <a:t>2.</a:t>
            </a:r>
            <a:r>
              <a:rPr lang="ru-RU" sz="12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12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5" name="Rectangle 141355"/>
          <p:cNvSpPr txBox="1">
            <a:spLocks/>
          </p:cNvSpPr>
          <p:nvPr/>
        </p:nvSpPr>
        <p:spPr>
          <a:xfrm>
            <a:off x="2936764" y="3700043"/>
            <a:ext cx="137716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dirty="0"/>
              <a:t>Определение путей достижения целевого состояния</a:t>
            </a:r>
            <a:endParaRPr lang="ru-RU" sz="1000" dirty="0">
              <a:solidFill>
                <a:srgbClr val="000000"/>
              </a:solidFill>
            </a:endParaRPr>
          </a:p>
          <a:p>
            <a:pPr marL="1587" lvl="1" indent="0">
              <a:buNone/>
            </a:pPr>
            <a:r>
              <a:rPr lang="ru-RU" sz="1000" dirty="0" smtClean="0">
                <a:solidFill>
                  <a:srgbClr val="000000"/>
                </a:solidFill>
              </a:rPr>
              <a:t>и целевых показателей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17" name="Rectangle 225"/>
          <p:cNvSpPr txBox="1">
            <a:spLocks/>
          </p:cNvSpPr>
          <p:nvPr/>
        </p:nvSpPr>
        <p:spPr>
          <a:xfrm>
            <a:off x="5019862" y="2980356"/>
            <a:ext cx="1627057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spcBef>
                <a:spcPts val="1200"/>
              </a:spcBef>
              <a:buNone/>
            </a:pPr>
            <a:r>
              <a:rPr lang="ru-RU" sz="1000" dirty="0"/>
              <a:t>Внедрение и проведение экспериментов мероприятий по достижению целей проекта</a:t>
            </a:r>
          </a:p>
        </p:txBody>
      </p:sp>
      <p:sp>
        <p:nvSpPr>
          <p:cNvPr id="90" name="Rectangle 249"/>
          <p:cNvSpPr txBox="1">
            <a:spLocks/>
          </p:cNvSpPr>
          <p:nvPr/>
        </p:nvSpPr>
        <p:spPr>
          <a:xfrm>
            <a:off x="849441" y="4309843"/>
            <a:ext cx="170465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dirty="0" smtClean="0"/>
              <a:t>Разработка плана-графика проекта</a:t>
            </a:r>
            <a:endParaRPr lang="en-US" sz="1000" dirty="0"/>
          </a:p>
        </p:txBody>
      </p:sp>
      <p:sp>
        <p:nvSpPr>
          <p:cNvPr id="116" name="Rectangle 233"/>
          <p:cNvSpPr txBox="1">
            <a:spLocks/>
          </p:cNvSpPr>
          <p:nvPr/>
        </p:nvSpPr>
        <p:spPr>
          <a:xfrm>
            <a:off x="2754624" y="2472933"/>
            <a:ext cx="181645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 smtClean="0"/>
              <a:t>Сбор фактических данных</a:t>
            </a:r>
            <a:endParaRPr lang="en-US" sz="1000" dirty="0"/>
          </a:p>
        </p:txBody>
      </p:sp>
      <p:sp>
        <p:nvSpPr>
          <p:cNvPr id="123" name="Oval 24"/>
          <p:cNvSpPr>
            <a:spLocks noChangeAspect="1" noChangeArrowheads="1"/>
          </p:cNvSpPr>
          <p:nvPr/>
        </p:nvSpPr>
        <p:spPr bwMode="auto">
          <a:xfrm>
            <a:off x="2669189" y="2431722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cs typeface="Arial"/>
              </a:rPr>
              <a:t>2.</a:t>
            </a:r>
            <a:r>
              <a:rPr lang="ru-RU" sz="12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12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24" name="Oval 24"/>
          <p:cNvSpPr>
            <a:spLocks noChangeAspect="1" noChangeArrowheads="1"/>
          </p:cNvSpPr>
          <p:nvPr/>
        </p:nvSpPr>
        <p:spPr bwMode="auto">
          <a:xfrm>
            <a:off x="2669189" y="4687477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cs typeface="Arial"/>
              </a:rPr>
              <a:t>2.</a:t>
            </a:r>
            <a:r>
              <a:rPr lang="ru-RU" sz="1200" b="1" dirty="0">
                <a:solidFill>
                  <a:schemeClr val="bg2"/>
                </a:solidFill>
                <a:cs typeface="Arial"/>
              </a:rPr>
              <a:t>5</a:t>
            </a:r>
          </a:p>
        </p:txBody>
      </p:sp>
      <p:sp>
        <p:nvSpPr>
          <p:cNvPr id="126" name="Rectangle 141355"/>
          <p:cNvSpPr txBox="1">
            <a:spLocks/>
          </p:cNvSpPr>
          <p:nvPr/>
        </p:nvSpPr>
        <p:spPr>
          <a:xfrm>
            <a:off x="2953679" y="4748689"/>
            <a:ext cx="153967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dirty="0" smtClean="0"/>
              <a:t>Оценка влияния изменений</a:t>
            </a:r>
            <a:endParaRPr lang="en-US" sz="1000" dirty="0"/>
          </a:p>
        </p:txBody>
      </p:sp>
      <p:sp>
        <p:nvSpPr>
          <p:cNvPr id="127" name="Oval 24"/>
          <p:cNvSpPr>
            <a:spLocks noChangeAspect="1" noChangeArrowheads="1"/>
          </p:cNvSpPr>
          <p:nvPr/>
        </p:nvSpPr>
        <p:spPr bwMode="auto">
          <a:xfrm>
            <a:off x="6837875" y="2431722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cs typeface="Arial"/>
              </a:rPr>
              <a:t>4.2</a:t>
            </a:r>
            <a:endParaRPr lang="ru-RU" sz="12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29" name="Rectangle 229"/>
          <p:cNvSpPr txBox="1">
            <a:spLocks/>
          </p:cNvSpPr>
          <p:nvPr/>
        </p:nvSpPr>
        <p:spPr>
          <a:xfrm>
            <a:off x="6951954" y="2472254"/>
            <a:ext cx="1816455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lvl="1"/>
            <a:r>
              <a:rPr lang="ru-RU" sz="1000" dirty="0" smtClean="0">
                <a:solidFill>
                  <a:srgbClr val="000000"/>
                </a:solidFill>
              </a:rPr>
              <a:t>Анкетирование №2**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642" y="6341060"/>
            <a:ext cx="288250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solidFill>
                  <a:srgbClr val="000000"/>
                </a:solidFill>
                <a:latin typeface="+mn-lt"/>
              </a:rPr>
              <a:t>** - для офисных процессов</a:t>
            </a:r>
          </a:p>
        </p:txBody>
      </p:sp>
      <p:sp>
        <p:nvSpPr>
          <p:cNvPr id="130" name="Rectangle 241"/>
          <p:cNvSpPr txBox="1">
            <a:spLocks/>
          </p:cNvSpPr>
          <p:nvPr/>
        </p:nvSpPr>
        <p:spPr>
          <a:xfrm>
            <a:off x="857803" y="2971701"/>
            <a:ext cx="1674097" cy="15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 marL="1587" lvl="1" indent="0">
              <a:buNone/>
            </a:pPr>
            <a:r>
              <a:rPr lang="ru-RU" sz="1000" dirty="0" smtClean="0"/>
              <a:t>Анкетирование №1**</a:t>
            </a:r>
            <a:endParaRPr lang="en-US" sz="1000" dirty="0">
              <a:solidFill>
                <a:srgbClr val="000000"/>
              </a:solidFill>
            </a:endParaRPr>
          </a:p>
        </p:txBody>
      </p:sp>
      <p:sp>
        <p:nvSpPr>
          <p:cNvPr id="133" name="Oval 24"/>
          <p:cNvSpPr>
            <a:spLocks noChangeAspect="1" noChangeArrowheads="1"/>
          </p:cNvSpPr>
          <p:nvPr/>
        </p:nvSpPr>
        <p:spPr bwMode="auto">
          <a:xfrm>
            <a:off x="537262" y="5389039"/>
            <a:ext cx="244800" cy="2448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sz="1200" b="1" dirty="0" smtClean="0">
                <a:solidFill>
                  <a:schemeClr val="bg2"/>
                </a:solidFill>
                <a:cs typeface="Arial"/>
              </a:rPr>
              <a:t>1.</a:t>
            </a:r>
            <a:r>
              <a:rPr lang="ru-RU" sz="1200" b="1" dirty="0">
                <a:solidFill>
                  <a:schemeClr val="bg2"/>
                </a:solidFill>
                <a:cs typeface="Arial"/>
              </a:rPr>
              <a:t>8</a:t>
            </a:r>
          </a:p>
        </p:txBody>
      </p:sp>
      <p:cxnSp>
        <p:nvCxnSpPr>
          <p:cNvPr id="99" name="Straight Arrow Connector 147"/>
          <p:cNvCxnSpPr>
            <a:cxnSpLocks/>
          </p:cNvCxnSpPr>
          <p:nvPr/>
        </p:nvCxnSpPr>
        <p:spPr>
          <a:xfrm>
            <a:off x="6762751" y="1870693"/>
            <a:ext cx="2017886" cy="0"/>
          </a:xfrm>
          <a:prstGeom prst="straightConnector1">
            <a:avLst/>
          </a:prstGeom>
          <a:ln>
            <a:solidFill>
              <a:srgbClr val="80808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Rectangle 67"/>
          <p:cNvSpPr txBox="1"/>
          <p:nvPr/>
        </p:nvSpPr>
        <p:spPr>
          <a:xfrm>
            <a:off x="7296141" y="1767969"/>
            <a:ext cx="951106" cy="18466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72000" tIns="0" rIns="72000" bIns="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lvl="0" indent="0" algn="ctr" defTabSz="895350" eaLnBrk="1" hangingPunct="1">
              <a:buClr>
                <a:schemeClr val="tx2"/>
              </a:buClr>
              <a:defRPr sz="1200"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dirty="0" smtClean="0"/>
              <a:t>4</a:t>
            </a:r>
            <a:r>
              <a:rPr lang="en-US" dirty="0" smtClean="0"/>
              <a:t> </a:t>
            </a:r>
            <a:r>
              <a:rPr lang="ru-RU" dirty="0" smtClean="0"/>
              <a:t>недели</a:t>
            </a:r>
            <a:r>
              <a:rPr lang="ru-RU" baseline="30000" dirty="0"/>
              <a:t>1</a:t>
            </a:r>
            <a:endParaRPr lang="ru-RU" dirty="0"/>
          </a:p>
        </p:txBody>
      </p:sp>
      <p:cxnSp>
        <p:nvCxnSpPr>
          <p:cNvPr id="134" name="Straight Connector 208"/>
          <p:cNvCxnSpPr>
            <a:cxnSpLocks/>
          </p:cNvCxnSpPr>
          <p:nvPr/>
        </p:nvCxnSpPr>
        <p:spPr>
          <a:xfrm>
            <a:off x="588998" y="2908295"/>
            <a:ext cx="8136520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208"/>
          <p:cNvCxnSpPr>
            <a:cxnSpLocks/>
          </p:cNvCxnSpPr>
          <p:nvPr/>
        </p:nvCxnSpPr>
        <p:spPr>
          <a:xfrm>
            <a:off x="543969" y="3211798"/>
            <a:ext cx="1902228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Straight Connector 208"/>
          <p:cNvCxnSpPr>
            <a:cxnSpLocks/>
          </p:cNvCxnSpPr>
          <p:nvPr/>
        </p:nvCxnSpPr>
        <p:spPr>
          <a:xfrm>
            <a:off x="582068" y="3602949"/>
            <a:ext cx="8176346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208"/>
          <p:cNvCxnSpPr>
            <a:cxnSpLocks/>
          </p:cNvCxnSpPr>
          <p:nvPr/>
        </p:nvCxnSpPr>
        <p:spPr>
          <a:xfrm>
            <a:off x="588994" y="4661544"/>
            <a:ext cx="8219609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208"/>
          <p:cNvCxnSpPr>
            <a:cxnSpLocks/>
          </p:cNvCxnSpPr>
          <p:nvPr/>
        </p:nvCxnSpPr>
        <p:spPr>
          <a:xfrm>
            <a:off x="606311" y="5353792"/>
            <a:ext cx="8143446" cy="0"/>
          </a:xfrm>
          <a:prstGeom prst="line">
            <a:avLst/>
          </a:prstGeom>
          <a:ln>
            <a:solidFill>
              <a:schemeClr val="accent6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Oval 74"/>
          <p:cNvSpPr>
            <a:spLocks noChangeArrowheads="1"/>
          </p:cNvSpPr>
          <p:nvPr/>
        </p:nvSpPr>
        <p:spPr bwMode="auto">
          <a:xfrm>
            <a:off x="2187235" y="2726426"/>
            <a:ext cx="284715" cy="147905"/>
          </a:xfrm>
          <a:prstGeom prst="rect">
            <a:avLst/>
          </a:prstGeom>
          <a:solidFill>
            <a:schemeClr val="accent6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 anchorCtr="1"/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Arial"/>
              </a:rPr>
              <a:t>6</a:t>
            </a:r>
          </a:p>
        </p:txBody>
      </p:sp>
      <p:sp>
        <p:nvSpPr>
          <p:cNvPr id="143" name="Oval 74"/>
          <p:cNvSpPr>
            <a:spLocks noChangeArrowheads="1"/>
          </p:cNvSpPr>
          <p:nvPr/>
        </p:nvSpPr>
        <p:spPr bwMode="auto">
          <a:xfrm>
            <a:off x="2187235" y="3044705"/>
            <a:ext cx="284715" cy="147905"/>
          </a:xfrm>
          <a:prstGeom prst="rect">
            <a:avLst/>
          </a:prstGeom>
          <a:solidFill>
            <a:schemeClr val="accent6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 anchorCtr="1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7</a:t>
            </a:r>
            <a:endParaRPr lang="ru-RU" sz="1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44" name="Oval 74"/>
          <p:cNvSpPr>
            <a:spLocks noChangeArrowheads="1"/>
          </p:cNvSpPr>
          <p:nvPr/>
        </p:nvSpPr>
        <p:spPr bwMode="auto">
          <a:xfrm>
            <a:off x="2187235" y="4076817"/>
            <a:ext cx="284715" cy="147905"/>
          </a:xfrm>
          <a:prstGeom prst="rect">
            <a:avLst/>
          </a:prstGeom>
          <a:solidFill>
            <a:schemeClr val="accent6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 anchorCtr="1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9</a:t>
            </a:r>
            <a:endParaRPr lang="ru-RU" sz="1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46" name="Oval 74"/>
          <p:cNvSpPr>
            <a:spLocks noChangeArrowheads="1"/>
          </p:cNvSpPr>
          <p:nvPr/>
        </p:nvSpPr>
        <p:spPr bwMode="auto">
          <a:xfrm>
            <a:off x="2187235" y="4476582"/>
            <a:ext cx="284715" cy="147905"/>
          </a:xfrm>
          <a:prstGeom prst="rect">
            <a:avLst/>
          </a:prstGeom>
          <a:solidFill>
            <a:schemeClr val="accent6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 anchorCtr="1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10</a:t>
            </a:r>
            <a:endParaRPr lang="ru-RU" sz="1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48" name="Oval 74"/>
          <p:cNvSpPr>
            <a:spLocks noChangeArrowheads="1"/>
          </p:cNvSpPr>
          <p:nvPr/>
        </p:nvSpPr>
        <p:spPr bwMode="auto">
          <a:xfrm>
            <a:off x="2187235" y="5142855"/>
            <a:ext cx="284715" cy="147905"/>
          </a:xfrm>
          <a:prstGeom prst="rect">
            <a:avLst/>
          </a:prstGeom>
          <a:solidFill>
            <a:schemeClr val="accent6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 anchorCtr="1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11</a:t>
            </a:r>
            <a:endParaRPr lang="ru-RU" sz="1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49" name="Oval 74"/>
          <p:cNvSpPr>
            <a:spLocks noChangeArrowheads="1"/>
          </p:cNvSpPr>
          <p:nvPr/>
        </p:nvSpPr>
        <p:spPr bwMode="auto">
          <a:xfrm>
            <a:off x="4297228" y="2689772"/>
            <a:ext cx="284715" cy="147905"/>
          </a:xfrm>
          <a:prstGeom prst="rect">
            <a:avLst/>
          </a:prstGeom>
          <a:solidFill>
            <a:schemeClr val="accent6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 anchorCtr="1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14</a:t>
            </a:r>
            <a:endParaRPr lang="ru-RU" sz="1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50" name="Oval 74"/>
          <p:cNvSpPr>
            <a:spLocks noChangeArrowheads="1"/>
          </p:cNvSpPr>
          <p:nvPr/>
        </p:nvSpPr>
        <p:spPr bwMode="auto">
          <a:xfrm>
            <a:off x="4297228" y="3395088"/>
            <a:ext cx="284715" cy="147905"/>
          </a:xfrm>
          <a:prstGeom prst="rect">
            <a:avLst/>
          </a:prstGeom>
          <a:solidFill>
            <a:schemeClr val="accent6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 anchorCtr="1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15</a:t>
            </a:r>
            <a:endParaRPr lang="ru-RU" sz="1200" b="1" dirty="0">
              <a:solidFill>
                <a:schemeClr val="bg1"/>
              </a:solidFill>
              <a:cs typeface="Arial"/>
            </a:endParaRPr>
          </a:p>
        </p:txBody>
      </p:sp>
      <p:sp>
        <p:nvSpPr>
          <p:cNvPr id="151" name="Oval 74"/>
          <p:cNvSpPr>
            <a:spLocks noChangeArrowheads="1"/>
          </p:cNvSpPr>
          <p:nvPr/>
        </p:nvSpPr>
        <p:spPr bwMode="auto">
          <a:xfrm>
            <a:off x="8435237" y="3375474"/>
            <a:ext cx="284715" cy="147905"/>
          </a:xfrm>
          <a:prstGeom prst="rect">
            <a:avLst/>
          </a:prstGeom>
          <a:solidFill>
            <a:schemeClr val="accent6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72000" tIns="72000" rIns="72000" bIns="72000" anchor="ctr" anchorCtr="1"/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cs typeface="Arial"/>
              </a:rPr>
              <a:t>22</a:t>
            </a:r>
            <a:endParaRPr lang="ru-RU" sz="1200" b="1" dirty="0">
              <a:solidFill>
                <a:schemeClr val="bg1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353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907" name="Picture 18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03" y="1198505"/>
            <a:ext cx="5774964" cy="43821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29993286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8925" name="think-cell Slide" r:id="rId5" imgW="270" imgH="270" progId="TCLayout.ActiveDocument.1">
                  <p:embed/>
                </p:oleObj>
              </mc:Choice>
              <mc:Fallback>
                <p:oleObj name="think-cell Slide" r:id="rId5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>
          <a:xfrm>
            <a:off x="1231900" y="184245"/>
            <a:ext cx="6681176" cy="584775"/>
          </a:xfrm>
        </p:spPr>
        <p:txBody>
          <a:bodyPr/>
          <a:lstStyle/>
          <a:p>
            <a:pPr eaLnBrk="1" hangingPunct="1"/>
            <a:r>
              <a:rPr lang="ru-RU" dirty="0" smtClean="0"/>
              <a:t>Детализация каждого этапа на следующих слайдах выполнена в следующем формате </a:t>
            </a:r>
            <a:endParaRPr lang="en-US" dirty="0" smtClean="0"/>
          </a:p>
        </p:txBody>
      </p:sp>
      <p:sp>
        <p:nvSpPr>
          <p:cNvPr id="24" name="Rectangular Callout 23"/>
          <p:cNvSpPr>
            <a:spLocks/>
          </p:cNvSpPr>
          <p:nvPr/>
        </p:nvSpPr>
        <p:spPr>
          <a:xfrm>
            <a:off x="191262" y="2043327"/>
            <a:ext cx="1059029" cy="884070"/>
          </a:xfrm>
          <a:prstGeom prst="wedgeRectCallout">
            <a:avLst>
              <a:gd name="adj1" fmla="val 84565"/>
              <a:gd name="adj2" fmla="val -15371"/>
            </a:avLst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Что нужно сделать в рамках этапа</a:t>
            </a:r>
          </a:p>
        </p:txBody>
      </p:sp>
      <p:sp>
        <p:nvSpPr>
          <p:cNvPr id="18" name="Rectangular Callout 17"/>
          <p:cNvSpPr>
            <a:spLocks/>
          </p:cNvSpPr>
          <p:nvPr/>
        </p:nvSpPr>
        <p:spPr>
          <a:xfrm>
            <a:off x="191262" y="1086970"/>
            <a:ext cx="1059029" cy="699404"/>
          </a:xfrm>
          <a:prstGeom prst="wedgeRectCallout">
            <a:avLst>
              <a:gd name="adj1" fmla="val 146112"/>
              <a:gd name="adj2" fmla="val 17335"/>
            </a:avLst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Номер и название этапа</a:t>
            </a:r>
          </a:p>
        </p:txBody>
      </p:sp>
      <p:sp>
        <p:nvSpPr>
          <p:cNvPr id="21" name="Rectangular Callout 20"/>
          <p:cNvSpPr>
            <a:spLocks/>
          </p:cNvSpPr>
          <p:nvPr/>
        </p:nvSpPr>
        <p:spPr>
          <a:xfrm>
            <a:off x="7493775" y="1210080"/>
            <a:ext cx="1160756" cy="884070"/>
          </a:xfrm>
          <a:prstGeom prst="wedgeRectCallout">
            <a:avLst>
              <a:gd name="adj1" fmla="val -112338"/>
              <a:gd name="adj2" fmla="val -42277"/>
            </a:avLst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Кто является исполнителем</a:t>
            </a:r>
          </a:p>
        </p:txBody>
      </p:sp>
      <p:sp>
        <p:nvSpPr>
          <p:cNvPr id="22" name="Rectangular Callout 21"/>
          <p:cNvSpPr>
            <a:spLocks/>
          </p:cNvSpPr>
          <p:nvPr/>
        </p:nvSpPr>
        <p:spPr>
          <a:xfrm>
            <a:off x="7493775" y="4306425"/>
            <a:ext cx="1061325" cy="902877"/>
          </a:xfrm>
          <a:prstGeom prst="wedgeRectCallout">
            <a:avLst>
              <a:gd name="adj1" fmla="val -111749"/>
              <a:gd name="adj2" fmla="val 47498"/>
            </a:avLst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Что нужно получить в результате этапа</a:t>
            </a:r>
          </a:p>
        </p:txBody>
      </p:sp>
      <p:sp>
        <p:nvSpPr>
          <p:cNvPr id="5" name="Rectangle 5"/>
          <p:cNvSpPr txBox="1"/>
          <p:nvPr/>
        </p:nvSpPr>
        <p:spPr>
          <a:xfrm>
            <a:off x="7011049" y="5436620"/>
            <a:ext cx="153988" cy="12311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800" dirty="0" smtClean="0"/>
              <a:t>16</a:t>
            </a:r>
            <a:endParaRPr lang="ru-RU" sz="800" dirty="0"/>
          </a:p>
        </p:txBody>
      </p:sp>
      <p:sp>
        <p:nvSpPr>
          <p:cNvPr id="30" name="Rectangular Callout 29"/>
          <p:cNvSpPr>
            <a:spLocks/>
          </p:cNvSpPr>
          <p:nvPr/>
        </p:nvSpPr>
        <p:spPr>
          <a:xfrm>
            <a:off x="170903" y="3317461"/>
            <a:ext cx="1059029" cy="1798952"/>
          </a:xfrm>
          <a:prstGeom prst="wedgeRectCallout">
            <a:avLst>
              <a:gd name="adj1" fmla="val 21382"/>
              <a:gd name="adj2" fmla="val -11799"/>
            </a:avLst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Пример заполненного шаблона для этапа. Версии в PPT/Excel/ Word можно найти в Приложении</a:t>
            </a:r>
          </a:p>
        </p:txBody>
      </p:sp>
      <p:sp>
        <p:nvSpPr>
          <p:cNvPr id="4" name="Freeform 3"/>
          <p:cNvSpPr/>
          <p:nvPr/>
        </p:nvSpPr>
        <p:spPr>
          <a:xfrm>
            <a:off x="1216603" y="3966169"/>
            <a:ext cx="1771727" cy="139982"/>
          </a:xfrm>
          <a:custGeom>
            <a:avLst/>
            <a:gdLst>
              <a:gd name="connsiteX0" fmla="*/ 9525 w 1819275"/>
              <a:gd name="connsiteY0" fmla="*/ 0 h 104775"/>
              <a:gd name="connsiteX1" fmla="*/ 1819275 w 1819275"/>
              <a:gd name="connsiteY1" fmla="*/ 38100 h 104775"/>
              <a:gd name="connsiteX2" fmla="*/ 0 w 1819275"/>
              <a:gd name="connsiteY2" fmla="*/ 104775 h 104775"/>
              <a:gd name="connsiteX0" fmla="*/ 0 w 1824038"/>
              <a:gd name="connsiteY0" fmla="*/ 0 h 104775"/>
              <a:gd name="connsiteX1" fmla="*/ 1824038 w 1824038"/>
              <a:gd name="connsiteY1" fmla="*/ 38100 h 104775"/>
              <a:gd name="connsiteX2" fmla="*/ 4763 w 1824038"/>
              <a:gd name="connsiteY2" fmla="*/ 104775 h 104775"/>
              <a:gd name="connsiteX0" fmla="*/ 12019 w 1836057"/>
              <a:gd name="connsiteY0" fmla="*/ 0 h 109537"/>
              <a:gd name="connsiteX1" fmla="*/ 1836057 w 1836057"/>
              <a:gd name="connsiteY1" fmla="*/ 38100 h 109537"/>
              <a:gd name="connsiteX2" fmla="*/ 0 w 1836057"/>
              <a:gd name="connsiteY2" fmla="*/ 109537 h 109537"/>
              <a:gd name="connsiteX0" fmla="*/ 0 w 1840021"/>
              <a:gd name="connsiteY0" fmla="*/ 0 h 106362"/>
              <a:gd name="connsiteX1" fmla="*/ 1840021 w 1840021"/>
              <a:gd name="connsiteY1" fmla="*/ 34925 h 106362"/>
              <a:gd name="connsiteX2" fmla="*/ 3964 w 1840021"/>
              <a:gd name="connsiteY2" fmla="*/ 106362 h 1063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840021" h="106362">
                <a:moveTo>
                  <a:pt x="0" y="0"/>
                </a:moveTo>
                <a:lnTo>
                  <a:pt x="1840021" y="34925"/>
                </a:lnTo>
                <a:lnTo>
                  <a:pt x="3964" y="106362"/>
                </a:lnTo>
              </a:path>
            </a:pathLst>
          </a:cu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28" name="Rectangular Callout 27"/>
          <p:cNvSpPr>
            <a:spLocks/>
          </p:cNvSpPr>
          <p:nvPr/>
        </p:nvSpPr>
        <p:spPr>
          <a:xfrm>
            <a:off x="4059459" y="5763530"/>
            <a:ext cx="1331248" cy="514738"/>
          </a:xfrm>
          <a:prstGeom prst="wedgeRectCallout">
            <a:avLst>
              <a:gd name="adj1" fmla="val -90351"/>
              <a:gd name="adj2" fmla="val -96832"/>
            </a:avLst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ru-RU" sz="1200" dirty="0">
                <a:solidFill>
                  <a:schemeClr val="tx1"/>
                </a:solidFill>
              </a:rPr>
              <a:t>Текущая Фаза ПСР-проекта</a:t>
            </a:r>
          </a:p>
        </p:txBody>
      </p:sp>
      <p:sp>
        <p:nvSpPr>
          <p:cNvPr id="15" name="Rectangular Callout 14"/>
          <p:cNvSpPr>
            <a:spLocks/>
          </p:cNvSpPr>
          <p:nvPr/>
        </p:nvSpPr>
        <p:spPr>
          <a:xfrm>
            <a:off x="7493775" y="3259845"/>
            <a:ext cx="1061325" cy="699404"/>
          </a:xfrm>
          <a:prstGeom prst="wedgeRectCallout">
            <a:avLst>
              <a:gd name="adj1" fmla="val -93717"/>
              <a:gd name="adj2" fmla="val 123210"/>
            </a:avLst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72000" tIns="72000" rIns="72000" bIns="72000" rtlCol="0" anchor="ctr">
            <a:spAutoFit/>
          </a:bodyPr>
          <a:lstStyle/>
          <a:p>
            <a:r>
              <a:rPr lang="ru-RU" sz="1200" dirty="0" smtClean="0">
                <a:solidFill>
                  <a:schemeClr val="tx1"/>
                </a:solidFill>
              </a:rPr>
              <a:t>Отдельные пояснения к шаблону</a:t>
            </a:r>
            <a:endParaRPr lang="ru-RU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277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8851" name="Object 78850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878245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291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0" name="Rectangle 52"/>
          <p:cNvSpPr txBox="1"/>
          <p:nvPr/>
        </p:nvSpPr>
        <p:spPr>
          <a:xfrm>
            <a:off x="2179177" y="1569302"/>
            <a:ext cx="6639508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45720" tIns="0" rIns="4572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ru-RU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07060" y="190393"/>
            <a:ext cx="6878717" cy="292388"/>
          </a:xfrm>
        </p:spPr>
        <p:txBody>
          <a:bodyPr/>
          <a:lstStyle/>
          <a:p>
            <a:pPr marL="447675"/>
            <a:r>
              <a:rPr lang="ru-RU" dirty="0" smtClean="0"/>
              <a:t>Определение проблемы и выбор темы проекта</a:t>
            </a:r>
            <a:endParaRPr lang="ru-RU" dirty="0"/>
          </a:p>
        </p:txBody>
      </p:sp>
      <p:sp>
        <p:nvSpPr>
          <p:cNvPr id="96" name="Rectangle 52"/>
          <p:cNvSpPr txBox="1">
            <a:spLocks/>
          </p:cNvSpPr>
          <p:nvPr/>
        </p:nvSpPr>
        <p:spPr>
          <a:xfrm>
            <a:off x="366805" y="932713"/>
            <a:ext cx="8062674" cy="55718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300" b="1" dirty="0" smtClean="0"/>
              <a:t>Для чего это нужно?</a:t>
            </a:r>
            <a:endParaRPr lang="ru-RU" sz="1300" b="1" dirty="0"/>
          </a:p>
          <a:p>
            <a:pPr lvl="1"/>
            <a:r>
              <a:rPr lang="ru-RU" sz="1300" dirty="0"/>
              <a:t>Для </a:t>
            </a:r>
            <a:r>
              <a:rPr lang="ru-RU" sz="1300" dirty="0" smtClean="0"/>
              <a:t>выбора процессов и проблем для оптимизации в рамках ПСР-проекта</a:t>
            </a:r>
            <a:endParaRPr lang="ru-RU" sz="1300" dirty="0"/>
          </a:p>
        </p:txBody>
      </p:sp>
      <p:grpSp>
        <p:nvGrpSpPr>
          <p:cNvPr id="102" name="Group 101"/>
          <p:cNvGrpSpPr>
            <a:grpSpLocks/>
          </p:cNvGrpSpPr>
          <p:nvPr/>
        </p:nvGrpSpPr>
        <p:grpSpPr>
          <a:xfrm>
            <a:off x="70418" y="879129"/>
            <a:ext cx="827231" cy="685617"/>
            <a:chOff x="1169295" y="884766"/>
            <a:chExt cx="627161" cy="515673"/>
          </a:xfrm>
        </p:grpSpPr>
        <p:grpSp>
          <p:nvGrpSpPr>
            <p:cNvPr id="103" name="Group 102"/>
            <p:cNvGrpSpPr/>
            <p:nvPr>
              <p:custDataLst>
                <p:tags r:id="rId15"/>
              </p:custDataLst>
            </p:nvPr>
          </p:nvGrpSpPr>
          <p:grpSpPr>
            <a:xfrm>
              <a:off x="1169295" y="884766"/>
              <a:ext cx="627161" cy="515673"/>
              <a:chOff x="1515968" y="5382479"/>
              <a:chExt cx="613216" cy="504207"/>
            </a:xfrm>
          </p:grpSpPr>
          <p:pic>
            <p:nvPicPr>
              <p:cNvPr id="107" name="Picture 125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611"/>
              <a:stretch>
                <a:fillRect/>
              </a:stretch>
            </p:blipFill>
            <p:spPr bwMode="auto">
              <a:xfrm rot="19634544">
                <a:off x="1610009" y="5737730"/>
                <a:ext cx="519175" cy="148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08" name="Oval 15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515968" y="5382479"/>
                <a:ext cx="453272" cy="4532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ru-RU" sz="1000" dirty="0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1306317" y="986347"/>
              <a:ext cx="174625" cy="266700"/>
              <a:chOff x="-204305" y="977900"/>
              <a:chExt cx="174625" cy="266700"/>
            </a:xfrm>
          </p:grpSpPr>
          <p:sp>
            <p:nvSpPr>
              <p:cNvPr id="105" name="Freeform 38"/>
              <p:cNvSpPr>
                <a:spLocks/>
              </p:cNvSpPr>
              <p:nvPr/>
            </p:nvSpPr>
            <p:spPr bwMode="auto">
              <a:xfrm>
                <a:off x="-138113" y="1196975"/>
                <a:ext cx="47625" cy="47625"/>
              </a:xfrm>
              <a:custGeom>
                <a:avLst/>
                <a:gdLst>
                  <a:gd name="T0" fmla="*/ 220 w 220"/>
                  <a:gd name="T1" fmla="*/ 216 h 216"/>
                  <a:gd name="T2" fmla="*/ 220 w 220"/>
                  <a:gd name="T3" fmla="*/ 0 h 216"/>
                  <a:gd name="T4" fmla="*/ 4 w 220"/>
                  <a:gd name="T5" fmla="*/ 0 h 216"/>
                  <a:gd name="T6" fmla="*/ 7 w 220"/>
                  <a:gd name="T7" fmla="*/ 216 h 216"/>
                  <a:gd name="T8" fmla="*/ 220 w 220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216">
                    <a:moveTo>
                      <a:pt x="220" y="216"/>
                    </a:moveTo>
                    <a:cubicBezTo>
                      <a:pt x="220" y="144"/>
                      <a:pt x="220" y="72"/>
                      <a:pt x="220" y="0"/>
                    </a:cubicBezTo>
                    <a:cubicBezTo>
                      <a:pt x="148" y="0"/>
                      <a:pt x="76" y="0"/>
                      <a:pt x="4" y="0"/>
                    </a:cubicBezTo>
                    <a:cubicBezTo>
                      <a:pt x="6" y="71"/>
                      <a:pt x="0" y="150"/>
                      <a:pt x="7" y="216"/>
                    </a:cubicBezTo>
                    <a:cubicBezTo>
                      <a:pt x="78" y="216"/>
                      <a:pt x="149" y="216"/>
                      <a:pt x="220" y="21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" name="Freeform 39"/>
              <p:cNvSpPr>
                <a:spLocks/>
              </p:cNvSpPr>
              <p:nvPr/>
            </p:nvSpPr>
            <p:spPr bwMode="auto">
              <a:xfrm>
                <a:off x="-204305" y="977900"/>
                <a:ext cx="174625" cy="203200"/>
              </a:xfrm>
              <a:custGeom>
                <a:avLst/>
                <a:gdLst>
                  <a:gd name="T0" fmla="*/ 498 w 789"/>
                  <a:gd name="T1" fmla="*/ 926 h 926"/>
                  <a:gd name="T2" fmla="*/ 714 w 789"/>
                  <a:gd name="T3" fmla="*/ 608 h 926"/>
                  <a:gd name="T4" fmla="*/ 789 w 789"/>
                  <a:gd name="T5" fmla="*/ 407 h 926"/>
                  <a:gd name="T6" fmla="*/ 717 w 789"/>
                  <a:gd name="T7" fmla="*/ 194 h 926"/>
                  <a:gd name="T8" fmla="*/ 120 w 789"/>
                  <a:gd name="T9" fmla="*/ 140 h 926"/>
                  <a:gd name="T10" fmla="*/ 0 w 789"/>
                  <a:gd name="T11" fmla="*/ 422 h 926"/>
                  <a:gd name="T12" fmla="*/ 222 w 789"/>
                  <a:gd name="T13" fmla="*/ 422 h 926"/>
                  <a:gd name="T14" fmla="*/ 303 w 789"/>
                  <a:gd name="T15" fmla="*/ 269 h 926"/>
                  <a:gd name="T16" fmla="*/ 516 w 789"/>
                  <a:gd name="T17" fmla="*/ 305 h 926"/>
                  <a:gd name="T18" fmla="*/ 534 w 789"/>
                  <a:gd name="T19" fmla="*/ 485 h 926"/>
                  <a:gd name="T20" fmla="*/ 312 w 789"/>
                  <a:gd name="T21" fmla="*/ 728 h 926"/>
                  <a:gd name="T22" fmla="*/ 294 w 789"/>
                  <a:gd name="T23" fmla="*/ 926 h 926"/>
                  <a:gd name="T24" fmla="*/ 498 w 789"/>
                  <a:gd name="T25" fmla="*/ 926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9" h="926">
                    <a:moveTo>
                      <a:pt x="498" y="926"/>
                    </a:moveTo>
                    <a:cubicBezTo>
                      <a:pt x="481" y="739"/>
                      <a:pt x="632" y="700"/>
                      <a:pt x="714" y="608"/>
                    </a:cubicBezTo>
                    <a:cubicBezTo>
                      <a:pt x="755" y="561"/>
                      <a:pt x="789" y="496"/>
                      <a:pt x="789" y="407"/>
                    </a:cubicBezTo>
                    <a:cubicBezTo>
                      <a:pt x="789" y="317"/>
                      <a:pt x="762" y="246"/>
                      <a:pt x="717" y="194"/>
                    </a:cubicBezTo>
                    <a:cubicBezTo>
                      <a:pt x="585" y="44"/>
                      <a:pt x="291" y="0"/>
                      <a:pt x="120" y="140"/>
                    </a:cubicBezTo>
                    <a:cubicBezTo>
                      <a:pt x="45" y="201"/>
                      <a:pt x="1" y="295"/>
                      <a:pt x="0" y="422"/>
                    </a:cubicBezTo>
                    <a:cubicBezTo>
                      <a:pt x="74" y="422"/>
                      <a:pt x="148" y="422"/>
                      <a:pt x="222" y="422"/>
                    </a:cubicBezTo>
                    <a:cubicBezTo>
                      <a:pt x="226" y="347"/>
                      <a:pt x="253" y="292"/>
                      <a:pt x="303" y="269"/>
                    </a:cubicBezTo>
                    <a:cubicBezTo>
                      <a:pt x="378" y="234"/>
                      <a:pt x="480" y="257"/>
                      <a:pt x="516" y="305"/>
                    </a:cubicBezTo>
                    <a:cubicBezTo>
                      <a:pt x="547" y="347"/>
                      <a:pt x="562" y="424"/>
                      <a:pt x="534" y="485"/>
                    </a:cubicBezTo>
                    <a:cubicBezTo>
                      <a:pt x="489" y="582"/>
                      <a:pt x="355" y="616"/>
                      <a:pt x="312" y="728"/>
                    </a:cubicBezTo>
                    <a:cubicBezTo>
                      <a:pt x="294" y="774"/>
                      <a:pt x="287" y="875"/>
                      <a:pt x="294" y="926"/>
                    </a:cubicBezTo>
                    <a:cubicBezTo>
                      <a:pt x="362" y="926"/>
                      <a:pt x="430" y="926"/>
                      <a:pt x="498" y="9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109" name="Rectangle 52"/>
          <p:cNvSpPr txBox="1"/>
          <p:nvPr/>
        </p:nvSpPr>
        <p:spPr>
          <a:xfrm>
            <a:off x="354750" y="1569302"/>
            <a:ext cx="1857670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ru-RU" sz="1300" b="1" dirty="0" smtClean="0"/>
              <a:t>Основные шаги</a:t>
            </a:r>
          </a:p>
          <a:p>
            <a:pPr>
              <a:spcBef>
                <a:spcPts val="300"/>
              </a:spcBef>
            </a:pPr>
            <a:endParaRPr lang="en-US" sz="1300" b="1" dirty="0" smtClean="0"/>
          </a:p>
          <a:p>
            <a:pPr lvl="1"/>
            <a:r>
              <a:rPr lang="ru-RU" sz="1300" dirty="0" smtClean="0"/>
              <a:t>Заполните шаблон с описанием основны</a:t>
            </a:r>
            <a:r>
              <a:rPr lang="ru-RU" sz="1300" dirty="0"/>
              <a:t>х</a:t>
            </a:r>
            <a:r>
              <a:rPr lang="ru-RU" sz="1300" dirty="0" smtClean="0"/>
              <a:t> процессов, их параметров и проблем </a:t>
            </a:r>
          </a:p>
        </p:txBody>
      </p:sp>
      <p:sp>
        <p:nvSpPr>
          <p:cNvPr id="111" name="Oval 24"/>
          <p:cNvSpPr>
            <a:spLocks noChangeAspect="1" noChangeArrowheads="1"/>
          </p:cNvSpPr>
          <p:nvPr/>
        </p:nvSpPr>
        <p:spPr bwMode="auto">
          <a:xfrm>
            <a:off x="1250655" y="112148"/>
            <a:ext cx="360000" cy="3600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cs typeface="Arial"/>
              </a:rPr>
              <a:t>1</a:t>
            </a:r>
            <a:r>
              <a:rPr lang="ru-RU" b="1" dirty="0" smtClean="0">
                <a:solidFill>
                  <a:schemeClr val="bg2"/>
                </a:solidFill>
                <a:cs typeface="Arial"/>
              </a:rPr>
              <a:t>.1</a:t>
            </a:r>
            <a:endParaRPr lang="ru-RU" b="1" dirty="0">
              <a:solidFill>
                <a:schemeClr val="bg2"/>
              </a:solidFill>
              <a:cs typeface="Arial"/>
            </a:endParaRPr>
          </a:p>
        </p:txBody>
      </p:sp>
      <p:grpSp>
        <p:nvGrpSpPr>
          <p:cNvPr id="131" name="Group 130"/>
          <p:cNvGrpSpPr/>
          <p:nvPr/>
        </p:nvGrpSpPr>
        <p:grpSpPr>
          <a:xfrm>
            <a:off x="4766198" y="10633"/>
            <a:ext cx="3362074" cy="212366"/>
            <a:chOff x="5375526" y="285750"/>
            <a:chExt cx="3362074" cy="212366"/>
          </a:xfrm>
        </p:grpSpPr>
        <p:sp>
          <p:nvSpPr>
            <p:cNvPr id="135" name="StickerRectangle"/>
            <p:cNvSpPr>
              <a:spLocks noChangeArrowheads="1"/>
            </p:cNvSpPr>
            <p:nvPr/>
          </p:nvSpPr>
          <p:spPr bwMode="auto">
            <a:xfrm>
              <a:off x="5375526" y="285750"/>
              <a:ext cx="336207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200" dirty="0" smtClean="0">
                  <a:solidFill>
                    <a:srgbClr val="808080"/>
                  </a:solidFill>
                  <a:latin typeface="+mn-lt"/>
                </a:rPr>
                <a:t>ИСПОЛНИТЕЛЬ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 – </a:t>
              </a:r>
              <a:r>
                <a:rPr lang="ru-RU" sz="1200" dirty="0" smtClean="0">
                  <a:solidFill>
                    <a:srgbClr val="808080"/>
                  </a:solidFill>
                  <a:latin typeface="+mn-lt"/>
                </a:rPr>
                <a:t>РУКОВОДИТЕЛЬ 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ПРОЕКТА</a:t>
              </a:r>
              <a:endParaRPr lang="en-US" sz="12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136" name="AutoShape 31"/>
            <p:cNvCxnSpPr>
              <a:cxnSpLocks noChangeShapeType="1"/>
              <a:stCxn id="135" idx="2"/>
              <a:endCxn id="135" idx="4"/>
            </p:cNvCxnSpPr>
            <p:nvPr/>
          </p:nvCxnSpPr>
          <p:spPr bwMode="auto">
            <a:xfrm>
              <a:off x="5375526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7" name="AutoShape 32"/>
            <p:cNvCxnSpPr>
              <a:cxnSpLocks noChangeShapeType="1"/>
              <a:stCxn id="135" idx="4"/>
              <a:endCxn id="135" idx="6"/>
            </p:cNvCxnSpPr>
            <p:nvPr/>
          </p:nvCxnSpPr>
          <p:spPr bwMode="auto">
            <a:xfrm>
              <a:off x="5375526" y="498116"/>
              <a:ext cx="336207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8" name="Rectangle 52"/>
          <p:cNvSpPr txBox="1">
            <a:spLocks/>
          </p:cNvSpPr>
          <p:nvPr/>
        </p:nvSpPr>
        <p:spPr>
          <a:xfrm>
            <a:off x="347679" y="5578780"/>
            <a:ext cx="8062674" cy="6523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300" b="1" dirty="0" smtClean="0">
                <a:solidFill>
                  <a:schemeClr val="tx1"/>
                </a:solidFill>
              </a:rPr>
              <a:t>Результат и конечные продукты</a:t>
            </a:r>
          </a:p>
          <a:p>
            <a:pPr lvl="1"/>
            <a:r>
              <a:rPr lang="ru-RU" sz="1300" dirty="0" smtClean="0"/>
              <a:t>Заполненный шаблон со списком основных процессов, их параметров и текущих проблем</a:t>
            </a:r>
            <a:endParaRPr lang="ru-RU" sz="1300" dirty="0"/>
          </a:p>
        </p:txBody>
      </p:sp>
      <p:sp>
        <p:nvSpPr>
          <p:cNvPr id="139" name="Oval 138"/>
          <p:cNvSpPr>
            <a:spLocks/>
          </p:cNvSpPr>
          <p:nvPr/>
        </p:nvSpPr>
        <p:spPr>
          <a:xfrm>
            <a:off x="39971" y="5578780"/>
            <a:ext cx="648000" cy="6480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grpSp>
        <p:nvGrpSpPr>
          <p:cNvPr id="140" name="Group 2100"/>
          <p:cNvGrpSpPr>
            <a:grpSpLocks/>
          </p:cNvGrpSpPr>
          <p:nvPr/>
        </p:nvGrpSpPr>
        <p:grpSpPr bwMode="auto">
          <a:xfrm>
            <a:off x="-10759" y="5430419"/>
            <a:ext cx="769272" cy="835376"/>
            <a:chOff x="2140" y="1477"/>
            <a:chExt cx="905" cy="998"/>
          </a:xfrm>
        </p:grpSpPr>
        <p:sp>
          <p:nvSpPr>
            <p:cNvPr id="141" name="AutoShape 2069"/>
            <p:cNvSpPr>
              <a:spLocks noChangeAspect="1" noChangeArrowheads="1" noTextEdit="1"/>
            </p:cNvSpPr>
            <p:nvPr/>
          </p:nvSpPr>
          <p:spPr bwMode="auto">
            <a:xfrm>
              <a:off x="2140" y="1477"/>
              <a:ext cx="905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42" name="Freeform 2071"/>
            <p:cNvSpPr>
              <a:spLocks/>
            </p:cNvSpPr>
            <p:nvPr/>
          </p:nvSpPr>
          <p:spPr bwMode="auto">
            <a:xfrm>
              <a:off x="2208" y="2040"/>
              <a:ext cx="739" cy="367"/>
            </a:xfrm>
            <a:custGeom>
              <a:avLst/>
              <a:gdLst>
                <a:gd name="T0" fmla="*/ 54 w 739"/>
                <a:gd name="T1" fmla="*/ 0 h 367"/>
                <a:gd name="T2" fmla="*/ 59 w 739"/>
                <a:gd name="T3" fmla="*/ 63 h 367"/>
                <a:gd name="T4" fmla="*/ 79 w 739"/>
                <a:gd name="T5" fmla="*/ 127 h 367"/>
                <a:gd name="T6" fmla="*/ 108 w 739"/>
                <a:gd name="T7" fmla="*/ 181 h 367"/>
                <a:gd name="T8" fmla="*/ 167 w 739"/>
                <a:gd name="T9" fmla="*/ 244 h 367"/>
                <a:gd name="T10" fmla="*/ 221 w 739"/>
                <a:gd name="T11" fmla="*/ 278 h 367"/>
                <a:gd name="T12" fmla="*/ 274 w 739"/>
                <a:gd name="T13" fmla="*/ 303 h 367"/>
                <a:gd name="T14" fmla="*/ 338 w 739"/>
                <a:gd name="T15" fmla="*/ 318 h 367"/>
                <a:gd name="T16" fmla="*/ 372 w 739"/>
                <a:gd name="T17" fmla="*/ 318 h 367"/>
                <a:gd name="T18" fmla="*/ 436 w 739"/>
                <a:gd name="T19" fmla="*/ 313 h 367"/>
                <a:gd name="T20" fmla="*/ 495 w 739"/>
                <a:gd name="T21" fmla="*/ 293 h 367"/>
                <a:gd name="T22" fmla="*/ 548 w 739"/>
                <a:gd name="T23" fmla="*/ 264 h 367"/>
                <a:gd name="T24" fmla="*/ 597 w 739"/>
                <a:gd name="T25" fmla="*/ 225 h 367"/>
                <a:gd name="T26" fmla="*/ 636 w 739"/>
                <a:gd name="T27" fmla="*/ 181 h 367"/>
                <a:gd name="T28" fmla="*/ 666 w 739"/>
                <a:gd name="T29" fmla="*/ 127 h 367"/>
                <a:gd name="T30" fmla="*/ 685 w 739"/>
                <a:gd name="T31" fmla="*/ 63 h 367"/>
                <a:gd name="T32" fmla="*/ 690 w 739"/>
                <a:gd name="T33" fmla="*/ 0 h 367"/>
                <a:gd name="T34" fmla="*/ 739 w 739"/>
                <a:gd name="T35" fmla="*/ 0 h 367"/>
                <a:gd name="T36" fmla="*/ 734 w 739"/>
                <a:gd name="T37" fmla="*/ 73 h 367"/>
                <a:gd name="T38" fmla="*/ 710 w 739"/>
                <a:gd name="T39" fmla="*/ 141 h 367"/>
                <a:gd name="T40" fmla="*/ 676 w 739"/>
                <a:gd name="T41" fmla="*/ 205 h 367"/>
                <a:gd name="T42" fmla="*/ 632 w 739"/>
                <a:gd name="T43" fmla="*/ 259 h 367"/>
                <a:gd name="T44" fmla="*/ 578 w 739"/>
                <a:gd name="T45" fmla="*/ 308 h 367"/>
                <a:gd name="T46" fmla="*/ 514 w 739"/>
                <a:gd name="T47" fmla="*/ 342 h 367"/>
                <a:gd name="T48" fmla="*/ 446 w 739"/>
                <a:gd name="T49" fmla="*/ 362 h 367"/>
                <a:gd name="T50" fmla="*/ 372 w 739"/>
                <a:gd name="T51" fmla="*/ 367 h 367"/>
                <a:gd name="T52" fmla="*/ 333 w 739"/>
                <a:gd name="T53" fmla="*/ 367 h 367"/>
                <a:gd name="T54" fmla="*/ 260 w 739"/>
                <a:gd name="T55" fmla="*/ 352 h 367"/>
                <a:gd name="T56" fmla="*/ 196 w 739"/>
                <a:gd name="T57" fmla="*/ 322 h 367"/>
                <a:gd name="T58" fmla="*/ 137 w 739"/>
                <a:gd name="T59" fmla="*/ 283 h 367"/>
                <a:gd name="T60" fmla="*/ 89 w 739"/>
                <a:gd name="T61" fmla="*/ 234 h 367"/>
                <a:gd name="T62" fmla="*/ 45 w 739"/>
                <a:gd name="T63" fmla="*/ 176 h 367"/>
                <a:gd name="T64" fmla="*/ 20 w 739"/>
                <a:gd name="T65" fmla="*/ 112 h 367"/>
                <a:gd name="T66" fmla="*/ 5 w 739"/>
                <a:gd name="T67" fmla="*/ 39 h 367"/>
                <a:gd name="T68" fmla="*/ 54 w 739"/>
                <a:gd name="T6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9" h="367">
                  <a:moveTo>
                    <a:pt x="54" y="0"/>
                  </a:moveTo>
                  <a:lnTo>
                    <a:pt x="54" y="0"/>
                  </a:lnTo>
                  <a:lnTo>
                    <a:pt x="54" y="34"/>
                  </a:lnTo>
                  <a:lnTo>
                    <a:pt x="59" y="63"/>
                  </a:lnTo>
                  <a:lnTo>
                    <a:pt x="64" y="97"/>
                  </a:lnTo>
                  <a:lnTo>
                    <a:pt x="79" y="127"/>
                  </a:lnTo>
                  <a:lnTo>
                    <a:pt x="89" y="151"/>
                  </a:lnTo>
                  <a:lnTo>
                    <a:pt x="108" y="181"/>
                  </a:lnTo>
                  <a:lnTo>
                    <a:pt x="147" y="225"/>
                  </a:lnTo>
                  <a:lnTo>
                    <a:pt x="167" y="244"/>
                  </a:lnTo>
                  <a:lnTo>
                    <a:pt x="191" y="264"/>
                  </a:lnTo>
                  <a:lnTo>
                    <a:pt x="221" y="278"/>
                  </a:lnTo>
                  <a:lnTo>
                    <a:pt x="245" y="293"/>
                  </a:lnTo>
                  <a:lnTo>
                    <a:pt x="274" y="303"/>
                  </a:lnTo>
                  <a:lnTo>
                    <a:pt x="309" y="313"/>
                  </a:lnTo>
                  <a:lnTo>
                    <a:pt x="338" y="318"/>
                  </a:lnTo>
                  <a:lnTo>
                    <a:pt x="372" y="318"/>
                  </a:lnTo>
                  <a:lnTo>
                    <a:pt x="372" y="318"/>
                  </a:lnTo>
                  <a:lnTo>
                    <a:pt x="402" y="318"/>
                  </a:lnTo>
                  <a:lnTo>
                    <a:pt x="436" y="313"/>
                  </a:lnTo>
                  <a:lnTo>
                    <a:pt x="465" y="303"/>
                  </a:lnTo>
                  <a:lnTo>
                    <a:pt x="495" y="293"/>
                  </a:lnTo>
                  <a:lnTo>
                    <a:pt x="524" y="278"/>
                  </a:lnTo>
                  <a:lnTo>
                    <a:pt x="548" y="264"/>
                  </a:lnTo>
                  <a:lnTo>
                    <a:pt x="573" y="244"/>
                  </a:lnTo>
                  <a:lnTo>
                    <a:pt x="597" y="225"/>
                  </a:lnTo>
                  <a:lnTo>
                    <a:pt x="617" y="205"/>
                  </a:lnTo>
                  <a:lnTo>
                    <a:pt x="636" y="181"/>
                  </a:lnTo>
                  <a:lnTo>
                    <a:pt x="651" y="151"/>
                  </a:lnTo>
                  <a:lnTo>
                    <a:pt x="666" y="127"/>
                  </a:lnTo>
                  <a:lnTo>
                    <a:pt x="676" y="97"/>
                  </a:lnTo>
                  <a:lnTo>
                    <a:pt x="685" y="63"/>
                  </a:lnTo>
                  <a:lnTo>
                    <a:pt x="690" y="34"/>
                  </a:lnTo>
                  <a:lnTo>
                    <a:pt x="690" y="0"/>
                  </a:lnTo>
                  <a:lnTo>
                    <a:pt x="739" y="0"/>
                  </a:lnTo>
                  <a:lnTo>
                    <a:pt x="739" y="0"/>
                  </a:lnTo>
                  <a:lnTo>
                    <a:pt x="739" y="39"/>
                  </a:lnTo>
                  <a:lnTo>
                    <a:pt x="734" y="73"/>
                  </a:lnTo>
                  <a:lnTo>
                    <a:pt x="724" y="112"/>
                  </a:lnTo>
                  <a:lnTo>
                    <a:pt x="710" y="141"/>
                  </a:lnTo>
                  <a:lnTo>
                    <a:pt x="695" y="176"/>
                  </a:lnTo>
                  <a:lnTo>
                    <a:pt x="676" y="205"/>
                  </a:lnTo>
                  <a:lnTo>
                    <a:pt x="656" y="234"/>
                  </a:lnTo>
                  <a:lnTo>
                    <a:pt x="632" y="259"/>
                  </a:lnTo>
                  <a:lnTo>
                    <a:pt x="607" y="283"/>
                  </a:lnTo>
                  <a:lnTo>
                    <a:pt x="578" y="308"/>
                  </a:lnTo>
                  <a:lnTo>
                    <a:pt x="548" y="322"/>
                  </a:lnTo>
                  <a:lnTo>
                    <a:pt x="514" y="342"/>
                  </a:lnTo>
                  <a:lnTo>
                    <a:pt x="480" y="352"/>
                  </a:lnTo>
                  <a:lnTo>
                    <a:pt x="446" y="362"/>
                  </a:lnTo>
                  <a:lnTo>
                    <a:pt x="407" y="367"/>
                  </a:lnTo>
                  <a:lnTo>
                    <a:pt x="372" y="367"/>
                  </a:lnTo>
                  <a:lnTo>
                    <a:pt x="372" y="367"/>
                  </a:lnTo>
                  <a:lnTo>
                    <a:pt x="333" y="367"/>
                  </a:lnTo>
                  <a:lnTo>
                    <a:pt x="299" y="362"/>
                  </a:lnTo>
                  <a:lnTo>
                    <a:pt x="260" y="352"/>
                  </a:lnTo>
                  <a:lnTo>
                    <a:pt x="226" y="342"/>
                  </a:lnTo>
                  <a:lnTo>
                    <a:pt x="196" y="322"/>
                  </a:lnTo>
                  <a:lnTo>
                    <a:pt x="167" y="308"/>
                  </a:lnTo>
                  <a:lnTo>
                    <a:pt x="137" y="283"/>
                  </a:lnTo>
                  <a:lnTo>
                    <a:pt x="108" y="259"/>
                  </a:lnTo>
                  <a:lnTo>
                    <a:pt x="89" y="234"/>
                  </a:lnTo>
                  <a:lnTo>
                    <a:pt x="64" y="205"/>
                  </a:lnTo>
                  <a:lnTo>
                    <a:pt x="45" y="176"/>
                  </a:lnTo>
                  <a:lnTo>
                    <a:pt x="30" y="141"/>
                  </a:lnTo>
                  <a:lnTo>
                    <a:pt x="20" y="112"/>
                  </a:lnTo>
                  <a:lnTo>
                    <a:pt x="10" y="73"/>
                  </a:lnTo>
                  <a:lnTo>
                    <a:pt x="5" y="39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43" name="Freeform 2072"/>
            <p:cNvSpPr>
              <a:spLocks/>
            </p:cNvSpPr>
            <p:nvPr/>
          </p:nvSpPr>
          <p:spPr bwMode="auto">
            <a:xfrm>
              <a:off x="2208" y="1673"/>
              <a:ext cx="739" cy="367"/>
            </a:xfrm>
            <a:custGeom>
              <a:avLst/>
              <a:gdLst>
                <a:gd name="T0" fmla="*/ 54 w 739"/>
                <a:gd name="T1" fmla="*/ 367 h 367"/>
                <a:gd name="T2" fmla="*/ 59 w 739"/>
                <a:gd name="T3" fmla="*/ 303 h 367"/>
                <a:gd name="T4" fmla="*/ 79 w 739"/>
                <a:gd name="T5" fmla="*/ 244 h 367"/>
                <a:gd name="T6" fmla="*/ 108 w 739"/>
                <a:gd name="T7" fmla="*/ 190 h 367"/>
                <a:gd name="T8" fmla="*/ 191 w 739"/>
                <a:gd name="T9" fmla="*/ 102 h 367"/>
                <a:gd name="T10" fmla="*/ 245 w 739"/>
                <a:gd name="T11" fmla="*/ 73 h 367"/>
                <a:gd name="T12" fmla="*/ 309 w 739"/>
                <a:gd name="T13" fmla="*/ 54 h 367"/>
                <a:gd name="T14" fmla="*/ 372 w 739"/>
                <a:gd name="T15" fmla="*/ 49 h 367"/>
                <a:gd name="T16" fmla="*/ 402 w 739"/>
                <a:gd name="T17" fmla="*/ 49 h 367"/>
                <a:gd name="T18" fmla="*/ 465 w 739"/>
                <a:gd name="T19" fmla="*/ 63 h 367"/>
                <a:gd name="T20" fmla="*/ 524 w 739"/>
                <a:gd name="T21" fmla="*/ 88 h 367"/>
                <a:gd name="T22" fmla="*/ 597 w 739"/>
                <a:gd name="T23" fmla="*/ 142 h 367"/>
                <a:gd name="T24" fmla="*/ 651 w 739"/>
                <a:gd name="T25" fmla="*/ 215 h 367"/>
                <a:gd name="T26" fmla="*/ 676 w 739"/>
                <a:gd name="T27" fmla="*/ 274 h 367"/>
                <a:gd name="T28" fmla="*/ 690 w 739"/>
                <a:gd name="T29" fmla="*/ 332 h 367"/>
                <a:gd name="T30" fmla="*/ 739 w 739"/>
                <a:gd name="T31" fmla="*/ 367 h 367"/>
                <a:gd name="T32" fmla="*/ 739 w 739"/>
                <a:gd name="T33" fmla="*/ 327 h 367"/>
                <a:gd name="T34" fmla="*/ 724 w 739"/>
                <a:gd name="T35" fmla="*/ 259 h 367"/>
                <a:gd name="T36" fmla="*/ 695 w 739"/>
                <a:gd name="T37" fmla="*/ 190 h 367"/>
                <a:gd name="T38" fmla="*/ 656 w 739"/>
                <a:gd name="T39" fmla="*/ 132 h 367"/>
                <a:gd name="T40" fmla="*/ 607 w 739"/>
                <a:gd name="T41" fmla="*/ 83 h 367"/>
                <a:gd name="T42" fmla="*/ 548 w 739"/>
                <a:gd name="T43" fmla="*/ 44 h 367"/>
                <a:gd name="T44" fmla="*/ 480 w 739"/>
                <a:gd name="T45" fmla="*/ 14 h 367"/>
                <a:gd name="T46" fmla="*/ 407 w 739"/>
                <a:gd name="T47" fmla="*/ 0 h 367"/>
                <a:gd name="T48" fmla="*/ 372 w 739"/>
                <a:gd name="T49" fmla="*/ 0 h 367"/>
                <a:gd name="T50" fmla="*/ 299 w 739"/>
                <a:gd name="T51" fmla="*/ 5 h 367"/>
                <a:gd name="T52" fmla="*/ 226 w 739"/>
                <a:gd name="T53" fmla="*/ 29 h 367"/>
                <a:gd name="T54" fmla="*/ 167 w 739"/>
                <a:gd name="T55" fmla="*/ 63 h 367"/>
                <a:gd name="T56" fmla="*/ 108 w 739"/>
                <a:gd name="T57" fmla="*/ 107 h 367"/>
                <a:gd name="T58" fmla="*/ 64 w 739"/>
                <a:gd name="T59" fmla="*/ 161 h 367"/>
                <a:gd name="T60" fmla="*/ 30 w 739"/>
                <a:gd name="T61" fmla="*/ 225 h 367"/>
                <a:gd name="T62" fmla="*/ 10 w 739"/>
                <a:gd name="T63" fmla="*/ 293 h 367"/>
                <a:gd name="T64" fmla="*/ 0 w 739"/>
                <a:gd name="T65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9" h="367">
                  <a:moveTo>
                    <a:pt x="54" y="367"/>
                  </a:moveTo>
                  <a:lnTo>
                    <a:pt x="54" y="367"/>
                  </a:lnTo>
                  <a:lnTo>
                    <a:pt x="54" y="332"/>
                  </a:lnTo>
                  <a:lnTo>
                    <a:pt x="59" y="303"/>
                  </a:lnTo>
                  <a:lnTo>
                    <a:pt x="64" y="274"/>
                  </a:lnTo>
                  <a:lnTo>
                    <a:pt x="79" y="244"/>
                  </a:lnTo>
                  <a:lnTo>
                    <a:pt x="89" y="215"/>
                  </a:lnTo>
                  <a:lnTo>
                    <a:pt x="108" y="190"/>
                  </a:lnTo>
                  <a:lnTo>
                    <a:pt x="147" y="142"/>
                  </a:lnTo>
                  <a:lnTo>
                    <a:pt x="191" y="102"/>
                  </a:lnTo>
                  <a:lnTo>
                    <a:pt x="221" y="88"/>
                  </a:lnTo>
                  <a:lnTo>
                    <a:pt x="245" y="73"/>
                  </a:lnTo>
                  <a:lnTo>
                    <a:pt x="274" y="63"/>
                  </a:lnTo>
                  <a:lnTo>
                    <a:pt x="309" y="54"/>
                  </a:lnTo>
                  <a:lnTo>
                    <a:pt x="338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402" y="49"/>
                  </a:lnTo>
                  <a:lnTo>
                    <a:pt x="436" y="54"/>
                  </a:lnTo>
                  <a:lnTo>
                    <a:pt x="465" y="63"/>
                  </a:lnTo>
                  <a:lnTo>
                    <a:pt x="495" y="73"/>
                  </a:lnTo>
                  <a:lnTo>
                    <a:pt x="524" y="88"/>
                  </a:lnTo>
                  <a:lnTo>
                    <a:pt x="548" y="102"/>
                  </a:lnTo>
                  <a:lnTo>
                    <a:pt x="597" y="142"/>
                  </a:lnTo>
                  <a:lnTo>
                    <a:pt x="636" y="190"/>
                  </a:lnTo>
                  <a:lnTo>
                    <a:pt x="651" y="215"/>
                  </a:lnTo>
                  <a:lnTo>
                    <a:pt x="666" y="244"/>
                  </a:lnTo>
                  <a:lnTo>
                    <a:pt x="676" y="274"/>
                  </a:lnTo>
                  <a:lnTo>
                    <a:pt x="685" y="303"/>
                  </a:lnTo>
                  <a:lnTo>
                    <a:pt x="690" y="332"/>
                  </a:lnTo>
                  <a:lnTo>
                    <a:pt x="690" y="367"/>
                  </a:lnTo>
                  <a:lnTo>
                    <a:pt x="739" y="367"/>
                  </a:lnTo>
                  <a:lnTo>
                    <a:pt x="739" y="367"/>
                  </a:lnTo>
                  <a:lnTo>
                    <a:pt x="739" y="327"/>
                  </a:lnTo>
                  <a:lnTo>
                    <a:pt x="734" y="293"/>
                  </a:lnTo>
                  <a:lnTo>
                    <a:pt x="724" y="259"/>
                  </a:lnTo>
                  <a:lnTo>
                    <a:pt x="710" y="225"/>
                  </a:lnTo>
                  <a:lnTo>
                    <a:pt x="695" y="190"/>
                  </a:lnTo>
                  <a:lnTo>
                    <a:pt x="676" y="161"/>
                  </a:lnTo>
                  <a:lnTo>
                    <a:pt x="656" y="132"/>
                  </a:lnTo>
                  <a:lnTo>
                    <a:pt x="632" y="107"/>
                  </a:lnTo>
                  <a:lnTo>
                    <a:pt x="607" y="83"/>
                  </a:lnTo>
                  <a:lnTo>
                    <a:pt x="578" y="63"/>
                  </a:lnTo>
                  <a:lnTo>
                    <a:pt x="548" y="44"/>
                  </a:lnTo>
                  <a:lnTo>
                    <a:pt x="514" y="29"/>
                  </a:lnTo>
                  <a:lnTo>
                    <a:pt x="480" y="14"/>
                  </a:lnTo>
                  <a:lnTo>
                    <a:pt x="446" y="5"/>
                  </a:lnTo>
                  <a:lnTo>
                    <a:pt x="407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33" y="0"/>
                  </a:lnTo>
                  <a:lnTo>
                    <a:pt x="299" y="5"/>
                  </a:lnTo>
                  <a:lnTo>
                    <a:pt x="260" y="14"/>
                  </a:lnTo>
                  <a:lnTo>
                    <a:pt x="226" y="29"/>
                  </a:lnTo>
                  <a:lnTo>
                    <a:pt x="196" y="44"/>
                  </a:lnTo>
                  <a:lnTo>
                    <a:pt x="167" y="63"/>
                  </a:lnTo>
                  <a:lnTo>
                    <a:pt x="137" y="83"/>
                  </a:lnTo>
                  <a:lnTo>
                    <a:pt x="108" y="107"/>
                  </a:lnTo>
                  <a:lnTo>
                    <a:pt x="89" y="132"/>
                  </a:lnTo>
                  <a:lnTo>
                    <a:pt x="64" y="161"/>
                  </a:lnTo>
                  <a:lnTo>
                    <a:pt x="45" y="190"/>
                  </a:lnTo>
                  <a:lnTo>
                    <a:pt x="30" y="225"/>
                  </a:lnTo>
                  <a:lnTo>
                    <a:pt x="20" y="259"/>
                  </a:lnTo>
                  <a:lnTo>
                    <a:pt x="10" y="293"/>
                  </a:lnTo>
                  <a:lnTo>
                    <a:pt x="5" y="327"/>
                  </a:lnTo>
                  <a:lnTo>
                    <a:pt x="0" y="367"/>
                  </a:lnTo>
                  <a:lnTo>
                    <a:pt x="54" y="36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44" name="Freeform 2073"/>
            <p:cNvSpPr>
              <a:spLocks/>
            </p:cNvSpPr>
            <p:nvPr/>
          </p:nvSpPr>
          <p:spPr bwMode="auto">
            <a:xfrm>
              <a:off x="2350" y="2040"/>
              <a:ext cx="460" cy="230"/>
            </a:xfrm>
            <a:custGeom>
              <a:avLst/>
              <a:gdLst>
                <a:gd name="T0" fmla="*/ 30 w 460"/>
                <a:gd name="T1" fmla="*/ 0 h 230"/>
                <a:gd name="T2" fmla="*/ 30 w 460"/>
                <a:gd name="T3" fmla="*/ 0 h 230"/>
                <a:gd name="T4" fmla="*/ 35 w 460"/>
                <a:gd name="T5" fmla="*/ 39 h 230"/>
                <a:gd name="T6" fmla="*/ 44 w 460"/>
                <a:gd name="T7" fmla="*/ 78 h 230"/>
                <a:gd name="T8" fmla="*/ 64 w 460"/>
                <a:gd name="T9" fmla="*/ 112 h 230"/>
                <a:gd name="T10" fmla="*/ 88 w 460"/>
                <a:gd name="T11" fmla="*/ 141 h 230"/>
                <a:gd name="T12" fmla="*/ 118 w 460"/>
                <a:gd name="T13" fmla="*/ 166 h 230"/>
                <a:gd name="T14" fmla="*/ 152 w 460"/>
                <a:gd name="T15" fmla="*/ 186 h 230"/>
                <a:gd name="T16" fmla="*/ 186 w 460"/>
                <a:gd name="T17" fmla="*/ 195 h 230"/>
                <a:gd name="T18" fmla="*/ 230 w 460"/>
                <a:gd name="T19" fmla="*/ 200 h 230"/>
                <a:gd name="T20" fmla="*/ 230 w 460"/>
                <a:gd name="T21" fmla="*/ 200 h 230"/>
                <a:gd name="T22" fmla="*/ 269 w 460"/>
                <a:gd name="T23" fmla="*/ 195 h 230"/>
                <a:gd name="T24" fmla="*/ 309 w 460"/>
                <a:gd name="T25" fmla="*/ 186 h 230"/>
                <a:gd name="T26" fmla="*/ 338 w 460"/>
                <a:gd name="T27" fmla="*/ 166 h 230"/>
                <a:gd name="T28" fmla="*/ 372 w 460"/>
                <a:gd name="T29" fmla="*/ 141 h 230"/>
                <a:gd name="T30" fmla="*/ 392 w 460"/>
                <a:gd name="T31" fmla="*/ 112 h 230"/>
                <a:gd name="T32" fmla="*/ 411 w 460"/>
                <a:gd name="T33" fmla="*/ 78 h 230"/>
                <a:gd name="T34" fmla="*/ 426 w 460"/>
                <a:gd name="T35" fmla="*/ 39 h 230"/>
                <a:gd name="T36" fmla="*/ 426 w 460"/>
                <a:gd name="T37" fmla="*/ 0 h 230"/>
                <a:gd name="T38" fmla="*/ 460 w 460"/>
                <a:gd name="T39" fmla="*/ 0 h 230"/>
                <a:gd name="T40" fmla="*/ 460 w 460"/>
                <a:gd name="T41" fmla="*/ 0 h 230"/>
                <a:gd name="T42" fmla="*/ 455 w 460"/>
                <a:gd name="T43" fmla="*/ 49 h 230"/>
                <a:gd name="T44" fmla="*/ 441 w 460"/>
                <a:gd name="T45" fmla="*/ 93 h 230"/>
                <a:gd name="T46" fmla="*/ 421 w 460"/>
                <a:gd name="T47" fmla="*/ 132 h 230"/>
                <a:gd name="T48" fmla="*/ 392 w 460"/>
                <a:gd name="T49" fmla="*/ 166 h 230"/>
                <a:gd name="T50" fmla="*/ 357 w 460"/>
                <a:gd name="T51" fmla="*/ 190 h 230"/>
                <a:gd name="T52" fmla="*/ 318 w 460"/>
                <a:gd name="T53" fmla="*/ 215 h 230"/>
                <a:gd name="T54" fmla="*/ 274 w 460"/>
                <a:gd name="T55" fmla="*/ 225 h 230"/>
                <a:gd name="T56" fmla="*/ 230 w 460"/>
                <a:gd name="T57" fmla="*/ 230 h 230"/>
                <a:gd name="T58" fmla="*/ 230 w 460"/>
                <a:gd name="T59" fmla="*/ 230 h 230"/>
                <a:gd name="T60" fmla="*/ 181 w 460"/>
                <a:gd name="T61" fmla="*/ 225 h 230"/>
                <a:gd name="T62" fmla="*/ 137 w 460"/>
                <a:gd name="T63" fmla="*/ 215 h 230"/>
                <a:gd name="T64" fmla="*/ 98 w 460"/>
                <a:gd name="T65" fmla="*/ 190 h 230"/>
                <a:gd name="T66" fmla="*/ 64 w 460"/>
                <a:gd name="T67" fmla="*/ 166 h 230"/>
                <a:gd name="T68" fmla="*/ 39 w 460"/>
                <a:gd name="T69" fmla="*/ 132 h 230"/>
                <a:gd name="T70" fmla="*/ 15 w 460"/>
                <a:gd name="T71" fmla="*/ 93 h 230"/>
                <a:gd name="T72" fmla="*/ 5 w 460"/>
                <a:gd name="T73" fmla="*/ 49 h 230"/>
                <a:gd name="T74" fmla="*/ 0 w 460"/>
                <a:gd name="T75" fmla="*/ 0 h 230"/>
                <a:gd name="T76" fmla="*/ 30 w 460"/>
                <a:gd name="T7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0" h="230">
                  <a:moveTo>
                    <a:pt x="30" y="0"/>
                  </a:moveTo>
                  <a:lnTo>
                    <a:pt x="30" y="0"/>
                  </a:lnTo>
                  <a:lnTo>
                    <a:pt x="35" y="39"/>
                  </a:lnTo>
                  <a:lnTo>
                    <a:pt x="44" y="78"/>
                  </a:lnTo>
                  <a:lnTo>
                    <a:pt x="64" y="112"/>
                  </a:lnTo>
                  <a:lnTo>
                    <a:pt x="88" y="141"/>
                  </a:lnTo>
                  <a:lnTo>
                    <a:pt x="118" y="166"/>
                  </a:lnTo>
                  <a:lnTo>
                    <a:pt x="152" y="186"/>
                  </a:lnTo>
                  <a:lnTo>
                    <a:pt x="186" y="195"/>
                  </a:lnTo>
                  <a:lnTo>
                    <a:pt x="230" y="200"/>
                  </a:lnTo>
                  <a:lnTo>
                    <a:pt x="230" y="200"/>
                  </a:lnTo>
                  <a:lnTo>
                    <a:pt x="269" y="195"/>
                  </a:lnTo>
                  <a:lnTo>
                    <a:pt x="309" y="186"/>
                  </a:lnTo>
                  <a:lnTo>
                    <a:pt x="338" y="166"/>
                  </a:lnTo>
                  <a:lnTo>
                    <a:pt x="372" y="141"/>
                  </a:lnTo>
                  <a:lnTo>
                    <a:pt x="392" y="112"/>
                  </a:lnTo>
                  <a:lnTo>
                    <a:pt x="411" y="78"/>
                  </a:lnTo>
                  <a:lnTo>
                    <a:pt x="426" y="39"/>
                  </a:lnTo>
                  <a:lnTo>
                    <a:pt x="426" y="0"/>
                  </a:lnTo>
                  <a:lnTo>
                    <a:pt x="460" y="0"/>
                  </a:lnTo>
                  <a:lnTo>
                    <a:pt x="460" y="0"/>
                  </a:lnTo>
                  <a:lnTo>
                    <a:pt x="455" y="49"/>
                  </a:lnTo>
                  <a:lnTo>
                    <a:pt x="441" y="93"/>
                  </a:lnTo>
                  <a:lnTo>
                    <a:pt x="421" y="132"/>
                  </a:lnTo>
                  <a:lnTo>
                    <a:pt x="392" y="166"/>
                  </a:lnTo>
                  <a:lnTo>
                    <a:pt x="357" y="190"/>
                  </a:lnTo>
                  <a:lnTo>
                    <a:pt x="318" y="215"/>
                  </a:lnTo>
                  <a:lnTo>
                    <a:pt x="274" y="225"/>
                  </a:lnTo>
                  <a:lnTo>
                    <a:pt x="230" y="230"/>
                  </a:lnTo>
                  <a:lnTo>
                    <a:pt x="230" y="230"/>
                  </a:lnTo>
                  <a:lnTo>
                    <a:pt x="181" y="225"/>
                  </a:lnTo>
                  <a:lnTo>
                    <a:pt x="137" y="215"/>
                  </a:lnTo>
                  <a:lnTo>
                    <a:pt x="98" y="190"/>
                  </a:lnTo>
                  <a:lnTo>
                    <a:pt x="64" y="166"/>
                  </a:lnTo>
                  <a:lnTo>
                    <a:pt x="39" y="132"/>
                  </a:lnTo>
                  <a:lnTo>
                    <a:pt x="15" y="93"/>
                  </a:lnTo>
                  <a:lnTo>
                    <a:pt x="5" y="4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45" name="Freeform 2074"/>
            <p:cNvSpPr>
              <a:spLocks/>
            </p:cNvSpPr>
            <p:nvPr/>
          </p:nvSpPr>
          <p:spPr bwMode="auto">
            <a:xfrm>
              <a:off x="2350" y="1810"/>
              <a:ext cx="460" cy="230"/>
            </a:xfrm>
            <a:custGeom>
              <a:avLst/>
              <a:gdLst>
                <a:gd name="T0" fmla="*/ 30 w 460"/>
                <a:gd name="T1" fmla="*/ 230 h 230"/>
                <a:gd name="T2" fmla="*/ 30 w 460"/>
                <a:gd name="T3" fmla="*/ 230 h 230"/>
                <a:gd name="T4" fmla="*/ 35 w 460"/>
                <a:gd name="T5" fmla="*/ 190 h 230"/>
                <a:gd name="T6" fmla="*/ 44 w 460"/>
                <a:gd name="T7" fmla="*/ 151 h 230"/>
                <a:gd name="T8" fmla="*/ 64 w 460"/>
                <a:gd name="T9" fmla="*/ 117 h 230"/>
                <a:gd name="T10" fmla="*/ 88 w 460"/>
                <a:gd name="T11" fmla="*/ 88 h 230"/>
                <a:gd name="T12" fmla="*/ 118 w 460"/>
                <a:gd name="T13" fmla="*/ 63 h 230"/>
                <a:gd name="T14" fmla="*/ 152 w 460"/>
                <a:gd name="T15" fmla="*/ 49 h 230"/>
                <a:gd name="T16" fmla="*/ 186 w 460"/>
                <a:gd name="T17" fmla="*/ 34 h 230"/>
                <a:gd name="T18" fmla="*/ 230 w 460"/>
                <a:gd name="T19" fmla="*/ 29 h 230"/>
                <a:gd name="T20" fmla="*/ 230 w 460"/>
                <a:gd name="T21" fmla="*/ 29 h 230"/>
                <a:gd name="T22" fmla="*/ 269 w 460"/>
                <a:gd name="T23" fmla="*/ 34 h 230"/>
                <a:gd name="T24" fmla="*/ 309 w 460"/>
                <a:gd name="T25" fmla="*/ 49 h 230"/>
                <a:gd name="T26" fmla="*/ 338 w 460"/>
                <a:gd name="T27" fmla="*/ 63 h 230"/>
                <a:gd name="T28" fmla="*/ 372 w 460"/>
                <a:gd name="T29" fmla="*/ 88 h 230"/>
                <a:gd name="T30" fmla="*/ 392 w 460"/>
                <a:gd name="T31" fmla="*/ 117 h 230"/>
                <a:gd name="T32" fmla="*/ 411 w 460"/>
                <a:gd name="T33" fmla="*/ 151 h 230"/>
                <a:gd name="T34" fmla="*/ 426 w 460"/>
                <a:gd name="T35" fmla="*/ 190 h 230"/>
                <a:gd name="T36" fmla="*/ 426 w 460"/>
                <a:gd name="T37" fmla="*/ 230 h 230"/>
                <a:gd name="T38" fmla="*/ 460 w 460"/>
                <a:gd name="T39" fmla="*/ 230 h 230"/>
                <a:gd name="T40" fmla="*/ 460 w 460"/>
                <a:gd name="T41" fmla="*/ 230 h 230"/>
                <a:gd name="T42" fmla="*/ 455 w 460"/>
                <a:gd name="T43" fmla="*/ 186 h 230"/>
                <a:gd name="T44" fmla="*/ 441 w 460"/>
                <a:gd name="T45" fmla="*/ 142 h 230"/>
                <a:gd name="T46" fmla="*/ 421 w 460"/>
                <a:gd name="T47" fmla="*/ 102 h 230"/>
                <a:gd name="T48" fmla="*/ 392 w 460"/>
                <a:gd name="T49" fmla="*/ 68 h 230"/>
                <a:gd name="T50" fmla="*/ 357 w 460"/>
                <a:gd name="T51" fmla="*/ 39 h 230"/>
                <a:gd name="T52" fmla="*/ 318 w 460"/>
                <a:gd name="T53" fmla="*/ 19 h 230"/>
                <a:gd name="T54" fmla="*/ 274 w 460"/>
                <a:gd name="T55" fmla="*/ 5 h 230"/>
                <a:gd name="T56" fmla="*/ 230 w 460"/>
                <a:gd name="T57" fmla="*/ 0 h 230"/>
                <a:gd name="T58" fmla="*/ 230 w 460"/>
                <a:gd name="T59" fmla="*/ 0 h 230"/>
                <a:gd name="T60" fmla="*/ 181 w 460"/>
                <a:gd name="T61" fmla="*/ 5 h 230"/>
                <a:gd name="T62" fmla="*/ 137 w 460"/>
                <a:gd name="T63" fmla="*/ 19 h 230"/>
                <a:gd name="T64" fmla="*/ 98 w 460"/>
                <a:gd name="T65" fmla="*/ 39 h 230"/>
                <a:gd name="T66" fmla="*/ 64 w 460"/>
                <a:gd name="T67" fmla="*/ 68 h 230"/>
                <a:gd name="T68" fmla="*/ 39 w 460"/>
                <a:gd name="T69" fmla="*/ 102 h 230"/>
                <a:gd name="T70" fmla="*/ 15 w 460"/>
                <a:gd name="T71" fmla="*/ 142 h 230"/>
                <a:gd name="T72" fmla="*/ 5 w 460"/>
                <a:gd name="T73" fmla="*/ 186 h 230"/>
                <a:gd name="T74" fmla="*/ 0 w 460"/>
                <a:gd name="T75" fmla="*/ 230 h 230"/>
                <a:gd name="T76" fmla="*/ 30 w 460"/>
                <a:gd name="T77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0" h="230">
                  <a:moveTo>
                    <a:pt x="30" y="230"/>
                  </a:moveTo>
                  <a:lnTo>
                    <a:pt x="30" y="230"/>
                  </a:lnTo>
                  <a:lnTo>
                    <a:pt x="35" y="190"/>
                  </a:lnTo>
                  <a:lnTo>
                    <a:pt x="44" y="151"/>
                  </a:lnTo>
                  <a:lnTo>
                    <a:pt x="64" y="117"/>
                  </a:lnTo>
                  <a:lnTo>
                    <a:pt x="88" y="88"/>
                  </a:lnTo>
                  <a:lnTo>
                    <a:pt x="118" y="63"/>
                  </a:lnTo>
                  <a:lnTo>
                    <a:pt x="152" y="49"/>
                  </a:lnTo>
                  <a:lnTo>
                    <a:pt x="186" y="34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69" y="34"/>
                  </a:lnTo>
                  <a:lnTo>
                    <a:pt x="309" y="49"/>
                  </a:lnTo>
                  <a:lnTo>
                    <a:pt x="338" y="63"/>
                  </a:lnTo>
                  <a:lnTo>
                    <a:pt x="372" y="88"/>
                  </a:lnTo>
                  <a:lnTo>
                    <a:pt x="392" y="117"/>
                  </a:lnTo>
                  <a:lnTo>
                    <a:pt x="411" y="151"/>
                  </a:lnTo>
                  <a:lnTo>
                    <a:pt x="426" y="190"/>
                  </a:lnTo>
                  <a:lnTo>
                    <a:pt x="426" y="230"/>
                  </a:lnTo>
                  <a:lnTo>
                    <a:pt x="460" y="230"/>
                  </a:lnTo>
                  <a:lnTo>
                    <a:pt x="460" y="230"/>
                  </a:lnTo>
                  <a:lnTo>
                    <a:pt x="455" y="186"/>
                  </a:lnTo>
                  <a:lnTo>
                    <a:pt x="441" y="142"/>
                  </a:lnTo>
                  <a:lnTo>
                    <a:pt x="421" y="102"/>
                  </a:lnTo>
                  <a:lnTo>
                    <a:pt x="392" y="68"/>
                  </a:lnTo>
                  <a:lnTo>
                    <a:pt x="357" y="39"/>
                  </a:lnTo>
                  <a:lnTo>
                    <a:pt x="318" y="19"/>
                  </a:lnTo>
                  <a:lnTo>
                    <a:pt x="274" y="5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181" y="5"/>
                  </a:lnTo>
                  <a:lnTo>
                    <a:pt x="137" y="19"/>
                  </a:lnTo>
                  <a:lnTo>
                    <a:pt x="98" y="39"/>
                  </a:lnTo>
                  <a:lnTo>
                    <a:pt x="64" y="68"/>
                  </a:lnTo>
                  <a:lnTo>
                    <a:pt x="39" y="102"/>
                  </a:lnTo>
                  <a:lnTo>
                    <a:pt x="15" y="142"/>
                  </a:lnTo>
                  <a:lnTo>
                    <a:pt x="5" y="186"/>
                  </a:lnTo>
                  <a:lnTo>
                    <a:pt x="0" y="230"/>
                  </a:lnTo>
                  <a:lnTo>
                    <a:pt x="30" y="23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46" name="Freeform 2075"/>
            <p:cNvSpPr>
              <a:spLocks/>
            </p:cNvSpPr>
            <p:nvPr/>
          </p:nvSpPr>
          <p:spPr bwMode="auto">
            <a:xfrm>
              <a:off x="2463" y="2040"/>
              <a:ext cx="230" cy="117"/>
            </a:xfrm>
            <a:custGeom>
              <a:avLst/>
              <a:gdLst>
                <a:gd name="T0" fmla="*/ 15 w 230"/>
                <a:gd name="T1" fmla="*/ 0 h 117"/>
                <a:gd name="T2" fmla="*/ 15 w 230"/>
                <a:gd name="T3" fmla="*/ 0 h 117"/>
                <a:gd name="T4" fmla="*/ 19 w 230"/>
                <a:gd name="T5" fmla="*/ 19 h 117"/>
                <a:gd name="T6" fmla="*/ 24 w 230"/>
                <a:gd name="T7" fmla="*/ 39 h 117"/>
                <a:gd name="T8" fmla="*/ 34 w 230"/>
                <a:gd name="T9" fmla="*/ 58 h 117"/>
                <a:gd name="T10" fmla="*/ 44 w 230"/>
                <a:gd name="T11" fmla="*/ 73 h 117"/>
                <a:gd name="T12" fmla="*/ 59 w 230"/>
                <a:gd name="T13" fmla="*/ 83 h 117"/>
                <a:gd name="T14" fmla="*/ 78 w 230"/>
                <a:gd name="T15" fmla="*/ 93 h 117"/>
                <a:gd name="T16" fmla="*/ 98 w 230"/>
                <a:gd name="T17" fmla="*/ 97 h 117"/>
                <a:gd name="T18" fmla="*/ 117 w 230"/>
                <a:gd name="T19" fmla="*/ 102 h 117"/>
                <a:gd name="T20" fmla="*/ 117 w 230"/>
                <a:gd name="T21" fmla="*/ 102 h 117"/>
                <a:gd name="T22" fmla="*/ 137 w 230"/>
                <a:gd name="T23" fmla="*/ 97 h 117"/>
                <a:gd name="T24" fmla="*/ 156 w 230"/>
                <a:gd name="T25" fmla="*/ 93 h 117"/>
                <a:gd name="T26" fmla="*/ 171 w 230"/>
                <a:gd name="T27" fmla="*/ 83 h 117"/>
                <a:gd name="T28" fmla="*/ 186 w 230"/>
                <a:gd name="T29" fmla="*/ 73 h 117"/>
                <a:gd name="T30" fmla="*/ 200 w 230"/>
                <a:gd name="T31" fmla="*/ 58 h 117"/>
                <a:gd name="T32" fmla="*/ 205 w 230"/>
                <a:gd name="T33" fmla="*/ 39 h 117"/>
                <a:gd name="T34" fmla="*/ 215 w 230"/>
                <a:gd name="T35" fmla="*/ 19 h 117"/>
                <a:gd name="T36" fmla="*/ 215 w 230"/>
                <a:gd name="T37" fmla="*/ 0 h 117"/>
                <a:gd name="T38" fmla="*/ 230 w 230"/>
                <a:gd name="T39" fmla="*/ 0 h 117"/>
                <a:gd name="T40" fmla="*/ 230 w 230"/>
                <a:gd name="T41" fmla="*/ 0 h 117"/>
                <a:gd name="T42" fmla="*/ 230 w 230"/>
                <a:gd name="T43" fmla="*/ 24 h 117"/>
                <a:gd name="T44" fmla="*/ 220 w 230"/>
                <a:gd name="T45" fmla="*/ 44 h 117"/>
                <a:gd name="T46" fmla="*/ 210 w 230"/>
                <a:gd name="T47" fmla="*/ 63 h 117"/>
                <a:gd name="T48" fmla="*/ 196 w 230"/>
                <a:gd name="T49" fmla="*/ 83 h 117"/>
                <a:gd name="T50" fmla="*/ 181 w 230"/>
                <a:gd name="T51" fmla="*/ 97 h 117"/>
                <a:gd name="T52" fmla="*/ 161 w 230"/>
                <a:gd name="T53" fmla="*/ 107 h 117"/>
                <a:gd name="T54" fmla="*/ 137 w 230"/>
                <a:gd name="T55" fmla="*/ 112 h 117"/>
                <a:gd name="T56" fmla="*/ 117 w 230"/>
                <a:gd name="T57" fmla="*/ 117 h 117"/>
                <a:gd name="T58" fmla="*/ 117 w 230"/>
                <a:gd name="T59" fmla="*/ 117 h 117"/>
                <a:gd name="T60" fmla="*/ 93 w 230"/>
                <a:gd name="T61" fmla="*/ 112 h 117"/>
                <a:gd name="T62" fmla="*/ 73 w 230"/>
                <a:gd name="T63" fmla="*/ 107 h 117"/>
                <a:gd name="T64" fmla="*/ 54 w 230"/>
                <a:gd name="T65" fmla="*/ 97 h 117"/>
                <a:gd name="T66" fmla="*/ 34 w 230"/>
                <a:gd name="T67" fmla="*/ 83 h 117"/>
                <a:gd name="T68" fmla="*/ 19 w 230"/>
                <a:gd name="T69" fmla="*/ 63 h 117"/>
                <a:gd name="T70" fmla="*/ 10 w 230"/>
                <a:gd name="T71" fmla="*/ 44 h 117"/>
                <a:gd name="T72" fmla="*/ 5 w 230"/>
                <a:gd name="T73" fmla="*/ 24 h 117"/>
                <a:gd name="T74" fmla="*/ 0 w 230"/>
                <a:gd name="T75" fmla="*/ 0 h 117"/>
                <a:gd name="T76" fmla="*/ 15 w 230"/>
                <a:gd name="T7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0" h="117">
                  <a:moveTo>
                    <a:pt x="15" y="0"/>
                  </a:moveTo>
                  <a:lnTo>
                    <a:pt x="15" y="0"/>
                  </a:lnTo>
                  <a:lnTo>
                    <a:pt x="19" y="19"/>
                  </a:lnTo>
                  <a:lnTo>
                    <a:pt x="24" y="39"/>
                  </a:lnTo>
                  <a:lnTo>
                    <a:pt x="34" y="58"/>
                  </a:lnTo>
                  <a:lnTo>
                    <a:pt x="44" y="73"/>
                  </a:lnTo>
                  <a:lnTo>
                    <a:pt x="59" y="83"/>
                  </a:lnTo>
                  <a:lnTo>
                    <a:pt x="78" y="93"/>
                  </a:lnTo>
                  <a:lnTo>
                    <a:pt x="98" y="97"/>
                  </a:lnTo>
                  <a:lnTo>
                    <a:pt x="117" y="102"/>
                  </a:lnTo>
                  <a:lnTo>
                    <a:pt x="117" y="102"/>
                  </a:lnTo>
                  <a:lnTo>
                    <a:pt x="137" y="97"/>
                  </a:lnTo>
                  <a:lnTo>
                    <a:pt x="156" y="93"/>
                  </a:lnTo>
                  <a:lnTo>
                    <a:pt x="171" y="83"/>
                  </a:lnTo>
                  <a:lnTo>
                    <a:pt x="186" y="73"/>
                  </a:lnTo>
                  <a:lnTo>
                    <a:pt x="200" y="58"/>
                  </a:lnTo>
                  <a:lnTo>
                    <a:pt x="205" y="39"/>
                  </a:lnTo>
                  <a:lnTo>
                    <a:pt x="215" y="19"/>
                  </a:lnTo>
                  <a:lnTo>
                    <a:pt x="215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24"/>
                  </a:lnTo>
                  <a:lnTo>
                    <a:pt x="220" y="44"/>
                  </a:lnTo>
                  <a:lnTo>
                    <a:pt x="210" y="63"/>
                  </a:lnTo>
                  <a:lnTo>
                    <a:pt x="196" y="83"/>
                  </a:lnTo>
                  <a:lnTo>
                    <a:pt x="181" y="97"/>
                  </a:lnTo>
                  <a:lnTo>
                    <a:pt x="161" y="107"/>
                  </a:lnTo>
                  <a:lnTo>
                    <a:pt x="137" y="112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93" y="112"/>
                  </a:lnTo>
                  <a:lnTo>
                    <a:pt x="73" y="107"/>
                  </a:lnTo>
                  <a:lnTo>
                    <a:pt x="54" y="97"/>
                  </a:lnTo>
                  <a:lnTo>
                    <a:pt x="34" y="83"/>
                  </a:lnTo>
                  <a:lnTo>
                    <a:pt x="19" y="63"/>
                  </a:lnTo>
                  <a:lnTo>
                    <a:pt x="10" y="44"/>
                  </a:lnTo>
                  <a:lnTo>
                    <a:pt x="5" y="24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47" name="Freeform 2076"/>
            <p:cNvSpPr>
              <a:spLocks/>
            </p:cNvSpPr>
            <p:nvPr/>
          </p:nvSpPr>
          <p:spPr bwMode="auto">
            <a:xfrm>
              <a:off x="2463" y="1927"/>
              <a:ext cx="230" cy="113"/>
            </a:xfrm>
            <a:custGeom>
              <a:avLst/>
              <a:gdLst>
                <a:gd name="T0" fmla="*/ 15 w 230"/>
                <a:gd name="T1" fmla="*/ 113 h 113"/>
                <a:gd name="T2" fmla="*/ 15 w 230"/>
                <a:gd name="T3" fmla="*/ 113 h 113"/>
                <a:gd name="T4" fmla="*/ 19 w 230"/>
                <a:gd name="T5" fmla="*/ 93 h 113"/>
                <a:gd name="T6" fmla="*/ 24 w 230"/>
                <a:gd name="T7" fmla="*/ 73 h 113"/>
                <a:gd name="T8" fmla="*/ 34 w 230"/>
                <a:gd name="T9" fmla="*/ 59 h 113"/>
                <a:gd name="T10" fmla="*/ 44 w 230"/>
                <a:gd name="T11" fmla="*/ 44 h 113"/>
                <a:gd name="T12" fmla="*/ 59 w 230"/>
                <a:gd name="T13" fmla="*/ 29 h 113"/>
                <a:gd name="T14" fmla="*/ 78 w 230"/>
                <a:gd name="T15" fmla="*/ 20 h 113"/>
                <a:gd name="T16" fmla="*/ 98 w 230"/>
                <a:gd name="T17" fmla="*/ 15 h 113"/>
                <a:gd name="T18" fmla="*/ 117 w 230"/>
                <a:gd name="T19" fmla="*/ 15 h 113"/>
                <a:gd name="T20" fmla="*/ 117 w 230"/>
                <a:gd name="T21" fmla="*/ 15 h 113"/>
                <a:gd name="T22" fmla="*/ 137 w 230"/>
                <a:gd name="T23" fmla="*/ 15 h 113"/>
                <a:gd name="T24" fmla="*/ 156 w 230"/>
                <a:gd name="T25" fmla="*/ 20 h 113"/>
                <a:gd name="T26" fmla="*/ 171 w 230"/>
                <a:gd name="T27" fmla="*/ 29 h 113"/>
                <a:gd name="T28" fmla="*/ 186 w 230"/>
                <a:gd name="T29" fmla="*/ 44 h 113"/>
                <a:gd name="T30" fmla="*/ 200 w 230"/>
                <a:gd name="T31" fmla="*/ 59 h 113"/>
                <a:gd name="T32" fmla="*/ 205 w 230"/>
                <a:gd name="T33" fmla="*/ 73 h 113"/>
                <a:gd name="T34" fmla="*/ 215 w 230"/>
                <a:gd name="T35" fmla="*/ 93 h 113"/>
                <a:gd name="T36" fmla="*/ 215 w 230"/>
                <a:gd name="T37" fmla="*/ 113 h 113"/>
                <a:gd name="T38" fmla="*/ 230 w 230"/>
                <a:gd name="T39" fmla="*/ 113 h 113"/>
                <a:gd name="T40" fmla="*/ 230 w 230"/>
                <a:gd name="T41" fmla="*/ 113 h 113"/>
                <a:gd name="T42" fmla="*/ 230 w 230"/>
                <a:gd name="T43" fmla="*/ 88 h 113"/>
                <a:gd name="T44" fmla="*/ 220 w 230"/>
                <a:gd name="T45" fmla="*/ 69 h 113"/>
                <a:gd name="T46" fmla="*/ 210 w 230"/>
                <a:gd name="T47" fmla="*/ 49 h 113"/>
                <a:gd name="T48" fmla="*/ 196 w 230"/>
                <a:gd name="T49" fmla="*/ 34 h 113"/>
                <a:gd name="T50" fmla="*/ 181 w 230"/>
                <a:gd name="T51" fmla="*/ 20 h 113"/>
                <a:gd name="T52" fmla="*/ 161 w 230"/>
                <a:gd name="T53" fmla="*/ 10 h 113"/>
                <a:gd name="T54" fmla="*/ 137 w 230"/>
                <a:gd name="T55" fmla="*/ 0 h 113"/>
                <a:gd name="T56" fmla="*/ 117 w 230"/>
                <a:gd name="T57" fmla="*/ 0 h 113"/>
                <a:gd name="T58" fmla="*/ 117 w 230"/>
                <a:gd name="T59" fmla="*/ 0 h 113"/>
                <a:gd name="T60" fmla="*/ 93 w 230"/>
                <a:gd name="T61" fmla="*/ 0 h 113"/>
                <a:gd name="T62" fmla="*/ 73 w 230"/>
                <a:gd name="T63" fmla="*/ 10 h 113"/>
                <a:gd name="T64" fmla="*/ 54 w 230"/>
                <a:gd name="T65" fmla="*/ 20 h 113"/>
                <a:gd name="T66" fmla="*/ 34 w 230"/>
                <a:gd name="T67" fmla="*/ 34 h 113"/>
                <a:gd name="T68" fmla="*/ 19 w 230"/>
                <a:gd name="T69" fmla="*/ 49 h 113"/>
                <a:gd name="T70" fmla="*/ 10 w 230"/>
                <a:gd name="T71" fmla="*/ 69 h 113"/>
                <a:gd name="T72" fmla="*/ 5 w 230"/>
                <a:gd name="T73" fmla="*/ 88 h 113"/>
                <a:gd name="T74" fmla="*/ 0 w 230"/>
                <a:gd name="T75" fmla="*/ 113 h 113"/>
                <a:gd name="T76" fmla="*/ 15 w 230"/>
                <a:gd name="T7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0" h="113">
                  <a:moveTo>
                    <a:pt x="15" y="113"/>
                  </a:moveTo>
                  <a:lnTo>
                    <a:pt x="15" y="113"/>
                  </a:lnTo>
                  <a:lnTo>
                    <a:pt x="19" y="93"/>
                  </a:lnTo>
                  <a:lnTo>
                    <a:pt x="24" y="73"/>
                  </a:lnTo>
                  <a:lnTo>
                    <a:pt x="34" y="59"/>
                  </a:lnTo>
                  <a:lnTo>
                    <a:pt x="44" y="44"/>
                  </a:lnTo>
                  <a:lnTo>
                    <a:pt x="59" y="29"/>
                  </a:lnTo>
                  <a:lnTo>
                    <a:pt x="78" y="20"/>
                  </a:lnTo>
                  <a:lnTo>
                    <a:pt x="98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37" y="15"/>
                  </a:lnTo>
                  <a:lnTo>
                    <a:pt x="156" y="20"/>
                  </a:lnTo>
                  <a:lnTo>
                    <a:pt x="171" y="29"/>
                  </a:lnTo>
                  <a:lnTo>
                    <a:pt x="186" y="44"/>
                  </a:lnTo>
                  <a:lnTo>
                    <a:pt x="200" y="59"/>
                  </a:lnTo>
                  <a:lnTo>
                    <a:pt x="205" y="73"/>
                  </a:lnTo>
                  <a:lnTo>
                    <a:pt x="215" y="93"/>
                  </a:lnTo>
                  <a:lnTo>
                    <a:pt x="215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0" y="88"/>
                  </a:lnTo>
                  <a:lnTo>
                    <a:pt x="220" y="69"/>
                  </a:lnTo>
                  <a:lnTo>
                    <a:pt x="210" y="49"/>
                  </a:lnTo>
                  <a:lnTo>
                    <a:pt x="196" y="34"/>
                  </a:lnTo>
                  <a:lnTo>
                    <a:pt x="181" y="20"/>
                  </a:lnTo>
                  <a:lnTo>
                    <a:pt x="161" y="10"/>
                  </a:lnTo>
                  <a:lnTo>
                    <a:pt x="13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93" y="0"/>
                  </a:lnTo>
                  <a:lnTo>
                    <a:pt x="73" y="10"/>
                  </a:lnTo>
                  <a:lnTo>
                    <a:pt x="54" y="20"/>
                  </a:lnTo>
                  <a:lnTo>
                    <a:pt x="34" y="34"/>
                  </a:lnTo>
                  <a:lnTo>
                    <a:pt x="19" y="49"/>
                  </a:lnTo>
                  <a:lnTo>
                    <a:pt x="10" y="69"/>
                  </a:lnTo>
                  <a:lnTo>
                    <a:pt x="5" y="88"/>
                  </a:lnTo>
                  <a:lnTo>
                    <a:pt x="0" y="113"/>
                  </a:lnTo>
                  <a:lnTo>
                    <a:pt x="15" y="1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48" name="Rectangle 2077"/>
            <p:cNvSpPr>
              <a:spLocks noChangeArrowheads="1"/>
            </p:cNvSpPr>
            <p:nvPr/>
          </p:nvSpPr>
          <p:spPr bwMode="auto">
            <a:xfrm>
              <a:off x="2150" y="2030"/>
              <a:ext cx="171" cy="1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49" name="Rectangle 2078"/>
            <p:cNvSpPr>
              <a:spLocks noChangeArrowheads="1"/>
            </p:cNvSpPr>
            <p:nvPr/>
          </p:nvSpPr>
          <p:spPr bwMode="auto">
            <a:xfrm>
              <a:off x="2840" y="2030"/>
              <a:ext cx="166" cy="1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50" name="Rectangle 2079"/>
            <p:cNvSpPr>
              <a:spLocks noChangeArrowheads="1"/>
            </p:cNvSpPr>
            <p:nvPr/>
          </p:nvSpPr>
          <p:spPr bwMode="auto">
            <a:xfrm>
              <a:off x="2570" y="1609"/>
              <a:ext cx="15" cy="17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51" name="Rectangle 2080"/>
            <p:cNvSpPr>
              <a:spLocks noChangeArrowheads="1"/>
            </p:cNvSpPr>
            <p:nvPr/>
          </p:nvSpPr>
          <p:spPr bwMode="auto">
            <a:xfrm>
              <a:off x="2570" y="2299"/>
              <a:ext cx="15" cy="16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52" name="Freeform 2081"/>
            <p:cNvSpPr>
              <a:spLocks/>
            </p:cNvSpPr>
            <p:nvPr/>
          </p:nvSpPr>
          <p:spPr bwMode="auto">
            <a:xfrm>
              <a:off x="2566" y="1682"/>
              <a:ext cx="24" cy="25"/>
            </a:xfrm>
            <a:custGeom>
              <a:avLst/>
              <a:gdLst>
                <a:gd name="T0" fmla="*/ 24 w 24"/>
                <a:gd name="T1" fmla="*/ 15 h 25"/>
                <a:gd name="T2" fmla="*/ 24 w 24"/>
                <a:gd name="T3" fmla="*/ 15 h 25"/>
                <a:gd name="T4" fmla="*/ 19 w 24"/>
                <a:gd name="T5" fmla="*/ 5 h 25"/>
                <a:gd name="T6" fmla="*/ 9 w 24"/>
                <a:gd name="T7" fmla="*/ 0 h 25"/>
                <a:gd name="T8" fmla="*/ 9 w 24"/>
                <a:gd name="T9" fmla="*/ 0 h 25"/>
                <a:gd name="T10" fmla="*/ 4 w 24"/>
                <a:gd name="T11" fmla="*/ 5 h 25"/>
                <a:gd name="T12" fmla="*/ 0 w 24"/>
                <a:gd name="T13" fmla="*/ 15 h 25"/>
                <a:gd name="T14" fmla="*/ 0 w 24"/>
                <a:gd name="T15" fmla="*/ 15 h 25"/>
                <a:gd name="T16" fmla="*/ 4 w 24"/>
                <a:gd name="T17" fmla="*/ 20 h 25"/>
                <a:gd name="T18" fmla="*/ 9 w 24"/>
                <a:gd name="T19" fmla="*/ 25 h 25"/>
                <a:gd name="T20" fmla="*/ 9 w 24"/>
                <a:gd name="T21" fmla="*/ 25 h 25"/>
                <a:gd name="T22" fmla="*/ 19 w 24"/>
                <a:gd name="T23" fmla="*/ 20 h 25"/>
                <a:gd name="T24" fmla="*/ 24 w 24"/>
                <a:gd name="T25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24" y="15"/>
                  </a:moveTo>
                  <a:lnTo>
                    <a:pt x="24" y="15"/>
                  </a:lnTo>
                  <a:lnTo>
                    <a:pt x="19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20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9" y="20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53" name="Freeform 2082"/>
            <p:cNvSpPr>
              <a:spLocks/>
            </p:cNvSpPr>
            <p:nvPr/>
          </p:nvSpPr>
          <p:spPr bwMode="auto">
            <a:xfrm>
              <a:off x="2566" y="1682"/>
              <a:ext cx="24" cy="25"/>
            </a:xfrm>
            <a:custGeom>
              <a:avLst/>
              <a:gdLst>
                <a:gd name="T0" fmla="*/ 24 w 24"/>
                <a:gd name="T1" fmla="*/ 15 h 25"/>
                <a:gd name="T2" fmla="*/ 24 w 24"/>
                <a:gd name="T3" fmla="*/ 15 h 25"/>
                <a:gd name="T4" fmla="*/ 19 w 24"/>
                <a:gd name="T5" fmla="*/ 5 h 25"/>
                <a:gd name="T6" fmla="*/ 9 w 24"/>
                <a:gd name="T7" fmla="*/ 0 h 25"/>
                <a:gd name="T8" fmla="*/ 9 w 24"/>
                <a:gd name="T9" fmla="*/ 0 h 25"/>
                <a:gd name="T10" fmla="*/ 4 w 24"/>
                <a:gd name="T11" fmla="*/ 5 h 25"/>
                <a:gd name="T12" fmla="*/ 0 w 24"/>
                <a:gd name="T13" fmla="*/ 15 h 25"/>
                <a:gd name="T14" fmla="*/ 0 w 24"/>
                <a:gd name="T15" fmla="*/ 15 h 25"/>
                <a:gd name="T16" fmla="*/ 4 w 24"/>
                <a:gd name="T17" fmla="*/ 20 h 25"/>
                <a:gd name="T18" fmla="*/ 9 w 24"/>
                <a:gd name="T19" fmla="*/ 25 h 25"/>
                <a:gd name="T20" fmla="*/ 9 w 24"/>
                <a:gd name="T21" fmla="*/ 25 h 25"/>
                <a:gd name="T22" fmla="*/ 19 w 24"/>
                <a:gd name="T23" fmla="*/ 20 h 25"/>
                <a:gd name="T24" fmla="*/ 24 w 24"/>
                <a:gd name="T25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24" y="15"/>
                  </a:moveTo>
                  <a:lnTo>
                    <a:pt x="24" y="15"/>
                  </a:lnTo>
                  <a:lnTo>
                    <a:pt x="19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20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9" y="20"/>
                  </a:lnTo>
                  <a:lnTo>
                    <a:pt x="24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54" name="Freeform 2083"/>
            <p:cNvSpPr>
              <a:spLocks/>
            </p:cNvSpPr>
            <p:nvPr/>
          </p:nvSpPr>
          <p:spPr bwMode="auto">
            <a:xfrm>
              <a:off x="2805" y="1780"/>
              <a:ext cx="30" cy="25"/>
            </a:xfrm>
            <a:custGeom>
              <a:avLst/>
              <a:gdLst>
                <a:gd name="T0" fmla="*/ 25 w 30"/>
                <a:gd name="T1" fmla="*/ 25 h 25"/>
                <a:gd name="T2" fmla="*/ 25 w 30"/>
                <a:gd name="T3" fmla="*/ 25 h 25"/>
                <a:gd name="T4" fmla="*/ 30 w 30"/>
                <a:gd name="T5" fmla="*/ 15 h 25"/>
                <a:gd name="T6" fmla="*/ 25 w 30"/>
                <a:gd name="T7" fmla="*/ 5 h 25"/>
                <a:gd name="T8" fmla="*/ 25 w 30"/>
                <a:gd name="T9" fmla="*/ 5 h 25"/>
                <a:gd name="T10" fmla="*/ 15 w 30"/>
                <a:gd name="T11" fmla="*/ 0 h 25"/>
                <a:gd name="T12" fmla="*/ 5 w 30"/>
                <a:gd name="T13" fmla="*/ 5 h 25"/>
                <a:gd name="T14" fmla="*/ 5 w 30"/>
                <a:gd name="T15" fmla="*/ 5 h 25"/>
                <a:gd name="T16" fmla="*/ 0 w 30"/>
                <a:gd name="T17" fmla="*/ 15 h 25"/>
                <a:gd name="T18" fmla="*/ 5 w 30"/>
                <a:gd name="T19" fmla="*/ 25 h 25"/>
                <a:gd name="T20" fmla="*/ 5 w 30"/>
                <a:gd name="T21" fmla="*/ 25 h 25"/>
                <a:gd name="T22" fmla="*/ 15 w 30"/>
                <a:gd name="T23" fmla="*/ 25 h 25"/>
                <a:gd name="T24" fmla="*/ 25 w 30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5">
                  <a:moveTo>
                    <a:pt x="25" y="25"/>
                  </a:moveTo>
                  <a:lnTo>
                    <a:pt x="25" y="25"/>
                  </a:lnTo>
                  <a:lnTo>
                    <a:pt x="30" y="1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1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1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15" y="25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55" name="Freeform 2084"/>
            <p:cNvSpPr>
              <a:spLocks/>
            </p:cNvSpPr>
            <p:nvPr/>
          </p:nvSpPr>
          <p:spPr bwMode="auto">
            <a:xfrm>
              <a:off x="2805" y="1780"/>
              <a:ext cx="30" cy="25"/>
            </a:xfrm>
            <a:custGeom>
              <a:avLst/>
              <a:gdLst>
                <a:gd name="T0" fmla="*/ 25 w 30"/>
                <a:gd name="T1" fmla="*/ 25 h 25"/>
                <a:gd name="T2" fmla="*/ 25 w 30"/>
                <a:gd name="T3" fmla="*/ 25 h 25"/>
                <a:gd name="T4" fmla="*/ 30 w 30"/>
                <a:gd name="T5" fmla="*/ 15 h 25"/>
                <a:gd name="T6" fmla="*/ 25 w 30"/>
                <a:gd name="T7" fmla="*/ 5 h 25"/>
                <a:gd name="T8" fmla="*/ 25 w 30"/>
                <a:gd name="T9" fmla="*/ 5 h 25"/>
                <a:gd name="T10" fmla="*/ 15 w 30"/>
                <a:gd name="T11" fmla="*/ 0 h 25"/>
                <a:gd name="T12" fmla="*/ 5 w 30"/>
                <a:gd name="T13" fmla="*/ 5 h 25"/>
                <a:gd name="T14" fmla="*/ 5 w 30"/>
                <a:gd name="T15" fmla="*/ 5 h 25"/>
                <a:gd name="T16" fmla="*/ 0 w 30"/>
                <a:gd name="T17" fmla="*/ 15 h 25"/>
                <a:gd name="T18" fmla="*/ 5 w 30"/>
                <a:gd name="T19" fmla="*/ 25 h 25"/>
                <a:gd name="T20" fmla="*/ 5 w 30"/>
                <a:gd name="T21" fmla="*/ 25 h 25"/>
                <a:gd name="T22" fmla="*/ 15 w 30"/>
                <a:gd name="T23" fmla="*/ 25 h 25"/>
                <a:gd name="T24" fmla="*/ 25 w 30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5">
                  <a:moveTo>
                    <a:pt x="25" y="25"/>
                  </a:moveTo>
                  <a:lnTo>
                    <a:pt x="25" y="25"/>
                  </a:lnTo>
                  <a:lnTo>
                    <a:pt x="30" y="1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1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1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15" y="25"/>
                  </a:lnTo>
                  <a:lnTo>
                    <a:pt x="25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56" name="Freeform 2085"/>
            <p:cNvSpPr>
              <a:spLocks/>
            </p:cNvSpPr>
            <p:nvPr/>
          </p:nvSpPr>
          <p:spPr bwMode="auto">
            <a:xfrm>
              <a:off x="2908" y="2025"/>
              <a:ext cx="24" cy="24"/>
            </a:xfrm>
            <a:custGeom>
              <a:avLst/>
              <a:gdLst>
                <a:gd name="T0" fmla="*/ 15 w 24"/>
                <a:gd name="T1" fmla="*/ 24 h 24"/>
                <a:gd name="T2" fmla="*/ 15 w 24"/>
                <a:gd name="T3" fmla="*/ 24 h 24"/>
                <a:gd name="T4" fmla="*/ 20 w 24"/>
                <a:gd name="T5" fmla="*/ 19 h 24"/>
                <a:gd name="T6" fmla="*/ 24 w 24"/>
                <a:gd name="T7" fmla="*/ 10 h 24"/>
                <a:gd name="T8" fmla="*/ 24 w 24"/>
                <a:gd name="T9" fmla="*/ 10 h 24"/>
                <a:gd name="T10" fmla="*/ 20 w 24"/>
                <a:gd name="T11" fmla="*/ 0 h 24"/>
                <a:gd name="T12" fmla="*/ 15 w 24"/>
                <a:gd name="T13" fmla="*/ 0 h 24"/>
                <a:gd name="T14" fmla="*/ 15 w 24"/>
                <a:gd name="T15" fmla="*/ 0 h 24"/>
                <a:gd name="T16" fmla="*/ 5 w 24"/>
                <a:gd name="T17" fmla="*/ 0 h 24"/>
                <a:gd name="T18" fmla="*/ 0 w 24"/>
                <a:gd name="T19" fmla="*/ 10 h 24"/>
                <a:gd name="T20" fmla="*/ 0 w 24"/>
                <a:gd name="T21" fmla="*/ 10 h 24"/>
                <a:gd name="T22" fmla="*/ 5 w 24"/>
                <a:gd name="T23" fmla="*/ 19 h 24"/>
                <a:gd name="T24" fmla="*/ 15 w 24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4">
                  <a:moveTo>
                    <a:pt x="15" y="24"/>
                  </a:moveTo>
                  <a:lnTo>
                    <a:pt x="15" y="24"/>
                  </a:lnTo>
                  <a:lnTo>
                    <a:pt x="20" y="1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5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19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57" name="Freeform 2086"/>
            <p:cNvSpPr>
              <a:spLocks/>
            </p:cNvSpPr>
            <p:nvPr/>
          </p:nvSpPr>
          <p:spPr bwMode="auto">
            <a:xfrm>
              <a:off x="2908" y="2025"/>
              <a:ext cx="24" cy="24"/>
            </a:xfrm>
            <a:custGeom>
              <a:avLst/>
              <a:gdLst>
                <a:gd name="T0" fmla="*/ 15 w 24"/>
                <a:gd name="T1" fmla="*/ 24 h 24"/>
                <a:gd name="T2" fmla="*/ 15 w 24"/>
                <a:gd name="T3" fmla="*/ 24 h 24"/>
                <a:gd name="T4" fmla="*/ 20 w 24"/>
                <a:gd name="T5" fmla="*/ 19 h 24"/>
                <a:gd name="T6" fmla="*/ 24 w 24"/>
                <a:gd name="T7" fmla="*/ 10 h 24"/>
                <a:gd name="T8" fmla="*/ 24 w 24"/>
                <a:gd name="T9" fmla="*/ 10 h 24"/>
                <a:gd name="T10" fmla="*/ 20 w 24"/>
                <a:gd name="T11" fmla="*/ 0 h 24"/>
                <a:gd name="T12" fmla="*/ 15 w 24"/>
                <a:gd name="T13" fmla="*/ 0 h 24"/>
                <a:gd name="T14" fmla="*/ 15 w 24"/>
                <a:gd name="T15" fmla="*/ 0 h 24"/>
                <a:gd name="T16" fmla="*/ 5 w 24"/>
                <a:gd name="T17" fmla="*/ 0 h 24"/>
                <a:gd name="T18" fmla="*/ 0 w 24"/>
                <a:gd name="T19" fmla="*/ 10 h 24"/>
                <a:gd name="T20" fmla="*/ 0 w 24"/>
                <a:gd name="T21" fmla="*/ 10 h 24"/>
                <a:gd name="T22" fmla="*/ 5 w 24"/>
                <a:gd name="T23" fmla="*/ 19 h 24"/>
                <a:gd name="T24" fmla="*/ 15 w 24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4">
                  <a:moveTo>
                    <a:pt x="15" y="24"/>
                  </a:moveTo>
                  <a:lnTo>
                    <a:pt x="15" y="24"/>
                  </a:lnTo>
                  <a:lnTo>
                    <a:pt x="20" y="1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5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19"/>
                  </a:lnTo>
                  <a:lnTo>
                    <a:pt x="15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58" name="Freeform 2087"/>
            <p:cNvSpPr>
              <a:spLocks/>
            </p:cNvSpPr>
            <p:nvPr/>
          </p:nvSpPr>
          <p:spPr bwMode="auto">
            <a:xfrm>
              <a:off x="2810" y="2265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0 w 25"/>
                <a:gd name="T3" fmla="*/ 24 h 24"/>
                <a:gd name="T4" fmla="*/ 10 w 25"/>
                <a:gd name="T5" fmla="*/ 24 h 24"/>
                <a:gd name="T6" fmla="*/ 20 w 25"/>
                <a:gd name="T7" fmla="*/ 24 h 24"/>
                <a:gd name="T8" fmla="*/ 20 w 25"/>
                <a:gd name="T9" fmla="*/ 24 h 24"/>
                <a:gd name="T10" fmla="*/ 25 w 25"/>
                <a:gd name="T11" fmla="*/ 14 h 24"/>
                <a:gd name="T12" fmla="*/ 20 w 25"/>
                <a:gd name="T13" fmla="*/ 5 h 24"/>
                <a:gd name="T14" fmla="*/ 20 w 25"/>
                <a:gd name="T15" fmla="*/ 5 h 24"/>
                <a:gd name="T16" fmla="*/ 10 w 25"/>
                <a:gd name="T17" fmla="*/ 0 h 24"/>
                <a:gd name="T18" fmla="*/ 0 w 25"/>
                <a:gd name="T19" fmla="*/ 5 h 24"/>
                <a:gd name="T20" fmla="*/ 0 w 25"/>
                <a:gd name="T21" fmla="*/ 5 h 24"/>
                <a:gd name="T22" fmla="*/ 0 w 25"/>
                <a:gd name="T23" fmla="*/ 14 h 24"/>
                <a:gd name="T24" fmla="*/ 0 w 25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0" y="24"/>
                  </a:lnTo>
                  <a:lnTo>
                    <a:pt x="1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5" y="1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59" name="Freeform 2088"/>
            <p:cNvSpPr>
              <a:spLocks/>
            </p:cNvSpPr>
            <p:nvPr/>
          </p:nvSpPr>
          <p:spPr bwMode="auto">
            <a:xfrm>
              <a:off x="2810" y="2265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0 w 25"/>
                <a:gd name="T3" fmla="*/ 24 h 24"/>
                <a:gd name="T4" fmla="*/ 10 w 25"/>
                <a:gd name="T5" fmla="*/ 24 h 24"/>
                <a:gd name="T6" fmla="*/ 20 w 25"/>
                <a:gd name="T7" fmla="*/ 24 h 24"/>
                <a:gd name="T8" fmla="*/ 20 w 25"/>
                <a:gd name="T9" fmla="*/ 24 h 24"/>
                <a:gd name="T10" fmla="*/ 25 w 25"/>
                <a:gd name="T11" fmla="*/ 14 h 24"/>
                <a:gd name="T12" fmla="*/ 20 w 25"/>
                <a:gd name="T13" fmla="*/ 5 h 24"/>
                <a:gd name="T14" fmla="*/ 20 w 25"/>
                <a:gd name="T15" fmla="*/ 5 h 24"/>
                <a:gd name="T16" fmla="*/ 10 w 25"/>
                <a:gd name="T17" fmla="*/ 0 h 24"/>
                <a:gd name="T18" fmla="*/ 0 w 25"/>
                <a:gd name="T19" fmla="*/ 5 h 24"/>
                <a:gd name="T20" fmla="*/ 0 w 25"/>
                <a:gd name="T21" fmla="*/ 5 h 24"/>
                <a:gd name="T22" fmla="*/ 0 w 25"/>
                <a:gd name="T23" fmla="*/ 14 h 24"/>
                <a:gd name="T24" fmla="*/ 0 w 25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0" y="24"/>
                  </a:lnTo>
                  <a:lnTo>
                    <a:pt x="1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5" y="1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60" name="Freeform 2089"/>
            <p:cNvSpPr>
              <a:spLocks/>
            </p:cNvSpPr>
            <p:nvPr/>
          </p:nvSpPr>
          <p:spPr bwMode="auto">
            <a:xfrm>
              <a:off x="2566" y="2367"/>
              <a:ext cx="24" cy="25"/>
            </a:xfrm>
            <a:custGeom>
              <a:avLst/>
              <a:gdLst>
                <a:gd name="T0" fmla="*/ 0 w 24"/>
                <a:gd name="T1" fmla="*/ 10 h 25"/>
                <a:gd name="T2" fmla="*/ 0 w 24"/>
                <a:gd name="T3" fmla="*/ 10 h 25"/>
                <a:gd name="T4" fmla="*/ 4 w 24"/>
                <a:gd name="T5" fmla="*/ 20 h 25"/>
                <a:gd name="T6" fmla="*/ 14 w 24"/>
                <a:gd name="T7" fmla="*/ 25 h 25"/>
                <a:gd name="T8" fmla="*/ 14 w 24"/>
                <a:gd name="T9" fmla="*/ 25 h 25"/>
                <a:gd name="T10" fmla="*/ 24 w 24"/>
                <a:gd name="T11" fmla="*/ 20 h 25"/>
                <a:gd name="T12" fmla="*/ 24 w 24"/>
                <a:gd name="T13" fmla="*/ 10 h 25"/>
                <a:gd name="T14" fmla="*/ 24 w 24"/>
                <a:gd name="T15" fmla="*/ 10 h 25"/>
                <a:gd name="T16" fmla="*/ 24 w 24"/>
                <a:gd name="T17" fmla="*/ 5 h 25"/>
                <a:gd name="T18" fmla="*/ 14 w 24"/>
                <a:gd name="T19" fmla="*/ 0 h 25"/>
                <a:gd name="T20" fmla="*/ 14 w 24"/>
                <a:gd name="T21" fmla="*/ 0 h 25"/>
                <a:gd name="T22" fmla="*/ 4 w 24"/>
                <a:gd name="T23" fmla="*/ 5 h 25"/>
                <a:gd name="T24" fmla="*/ 0 w 24"/>
                <a:gd name="T2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0" y="10"/>
                  </a:moveTo>
                  <a:lnTo>
                    <a:pt x="0" y="10"/>
                  </a:lnTo>
                  <a:lnTo>
                    <a:pt x="4" y="20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24" y="2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4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61" name="Freeform 2090"/>
            <p:cNvSpPr>
              <a:spLocks/>
            </p:cNvSpPr>
            <p:nvPr/>
          </p:nvSpPr>
          <p:spPr bwMode="auto">
            <a:xfrm>
              <a:off x="2566" y="2367"/>
              <a:ext cx="24" cy="25"/>
            </a:xfrm>
            <a:custGeom>
              <a:avLst/>
              <a:gdLst>
                <a:gd name="T0" fmla="*/ 0 w 24"/>
                <a:gd name="T1" fmla="*/ 10 h 25"/>
                <a:gd name="T2" fmla="*/ 0 w 24"/>
                <a:gd name="T3" fmla="*/ 10 h 25"/>
                <a:gd name="T4" fmla="*/ 4 w 24"/>
                <a:gd name="T5" fmla="*/ 20 h 25"/>
                <a:gd name="T6" fmla="*/ 14 w 24"/>
                <a:gd name="T7" fmla="*/ 25 h 25"/>
                <a:gd name="T8" fmla="*/ 14 w 24"/>
                <a:gd name="T9" fmla="*/ 25 h 25"/>
                <a:gd name="T10" fmla="*/ 24 w 24"/>
                <a:gd name="T11" fmla="*/ 20 h 25"/>
                <a:gd name="T12" fmla="*/ 24 w 24"/>
                <a:gd name="T13" fmla="*/ 10 h 25"/>
                <a:gd name="T14" fmla="*/ 24 w 24"/>
                <a:gd name="T15" fmla="*/ 10 h 25"/>
                <a:gd name="T16" fmla="*/ 24 w 24"/>
                <a:gd name="T17" fmla="*/ 5 h 25"/>
                <a:gd name="T18" fmla="*/ 14 w 24"/>
                <a:gd name="T19" fmla="*/ 0 h 25"/>
                <a:gd name="T20" fmla="*/ 14 w 24"/>
                <a:gd name="T21" fmla="*/ 0 h 25"/>
                <a:gd name="T22" fmla="*/ 4 w 24"/>
                <a:gd name="T23" fmla="*/ 5 h 25"/>
                <a:gd name="T24" fmla="*/ 0 w 24"/>
                <a:gd name="T2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0" y="10"/>
                  </a:moveTo>
                  <a:lnTo>
                    <a:pt x="0" y="10"/>
                  </a:lnTo>
                  <a:lnTo>
                    <a:pt x="4" y="20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24" y="2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4" y="5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62" name="Freeform 2091"/>
            <p:cNvSpPr>
              <a:spLocks/>
            </p:cNvSpPr>
            <p:nvPr/>
          </p:nvSpPr>
          <p:spPr bwMode="auto">
            <a:xfrm>
              <a:off x="2326" y="2265"/>
              <a:ext cx="24" cy="29"/>
            </a:xfrm>
            <a:custGeom>
              <a:avLst/>
              <a:gdLst>
                <a:gd name="T0" fmla="*/ 5 w 24"/>
                <a:gd name="T1" fmla="*/ 5 h 29"/>
                <a:gd name="T2" fmla="*/ 5 w 24"/>
                <a:gd name="T3" fmla="*/ 5 h 29"/>
                <a:gd name="T4" fmla="*/ 0 w 24"/>
                <a:gd name="T5" fmla="*/ 14 h 29"/>
                <a:gd name="T6" fmla="*/ 5 w 24"/>
                <a:gd name="T7" fmla="*/ 24 h 29"/>
                <a:gd name="T8" fmla="*/ 5 w 24"/>
                <a:gd name="T9" fmla="*/ 24 h 29"/>
                <a:gd name="T10" fmla="*/ 10 w 24"/>
                <a:gd name="T11" fmla="*/ 29 h 29"/>
                <a:gd name="T12" fmla="*/ 19 w 24"/>
                <a:gd name="T13" fmla="*/ 24 h 29"/>
                <a:gd name="T14" fmla="*/ 19 w 24"/>
                <a:gd name="T15" fmla="*/ 24 h 29"/>
                <a:gd name="T16" fmla="*/ 24 w 24"/>
                <a:gd name="T17" fmla="*/ 14 h 29"/>
                <a:gd name="T18" fmla="*/ 19 w 24"/>
                <a:gd name="T19" fmla="*/ 5 h 29"/>
                <a:gd name="T20" fmla="*/ 19 w 24"/>
                <a:gd name="T21" fmla="*/ 5 h 29"/>
                <a:gd name="T22" fmla="*/ 10 w 24"/>
                <a:gd name="T23" fmla="*/ 0 h 29"/>
                <a:gd name="T24" fmla="*/ 5 w 24"/>
                <a:gd name="T2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9">
                  <a:moveTo>
                    <a:pt x="5" y="5"/>
                  </a:moveTo>
                  <a:lnTo>
                    <a:pt x="5" y="5"/>
                  </a:lnTo>
                  <a:lnTo>
                    <a:pt x="0" y="1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0" y="29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4" y="1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63" name="Freeform 2092"/>
            <p:cNvSpPr>
              <a:spLocks/>
            </p:cNvSpPr>
            <p:nvPr/>
          </p:nvSpPr>
          <p:spPr bwMode="auto">
            <a:xfrm>
              <a:off x="2326" y="2265"/>
              <a:ext cx="24" cy="29"/>
            </a:xfrm>
            <a:custGeom>
              <a:avLst/>
              <a:gdLst>
                <a:gd name="T0" fmla="*/ 5 w 24"/>
                <a:gd name="T1" fmla="*/ 5 h 29"/>
                <a:gd name="T2" fmla="*/ 5 w 24"/>
                <a:gd name="T3" fmla="*/ 5 h 29"/>
                <a:gd name="T4" fmla="*/ 0 w 24"/>
                <a:gd name="T5" fmla="*/ 14 h 29"/>
                <a:gd name="T6" fmla="*/ 5 w 24"/>
                <a:gd name="T7" fmla="*/ 24 h 29"/>
                <a:gd name="T8" fmla="*/ 5 w 24"/>
                <a:gd name="T9" fmla="*/ 24 h 29"/>
                <a:gd name="T10" fmla="*/ 10 w 24"/>
                <a:gd name="T11" fmla="*/ 29 h 29"/>
                <a:gd name="T12" fmla="*/ 19 w 24"/>
                <a:gd name="T13" fmla="*/ 24 h 29"/>
                <a:gd name="T14" fmla="*/ 19 w 24"/>
                <a:gd name="T15" fmla="*/ 24 h 29"/>
                <a:gd name="T16" fmla="*/ 24 w 24"/>
                <a:gd name="T17" fmla="*/ 14 h 29"/>
                <a:gd name="T18" fmla="*/ 19 w 24"/>
                <a:gd name="T19" fmla="*/ 5 h 29"/>
                <a:gd name="T20" fmla="*/ 19 w 24"/>
                <a:gd name="T21" fmla="*/ 5 h 29"/>
                <a:gd name="T22" fmla="*/ 10 w 24"/>
                <a:gd name="T23" fmla="*/ 0 h 29"/>
                <a:gd name="T24" fmla="*/ 5 w 24"/>
                <a:gd name="T2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9">
                  <a:moveTo>
                    <a:pt x="5" y="5"/>
                  </a:moveTo>
                  <a:lnTo>
                    <a:pt x="5" y="5"/>
                  </a:lnTo>
                  <a:lnTo>
                    <a:pt x="0" y="1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0" y="29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4" y="1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0" y="0"/>
                  </a:lnTo>
                  <a:lnTo>
                    <a:pt x="5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64" name="Freeform 2093"/>
            <p:cNvSpPr>
              <a:spLocks/>
            </p:cNvSpPr>
            <p:nvPr/>
          </p:nvSpPr>
          <p:spPr bwMode="auto">
            <a:xfrm>
              <a:off x="2223" y="2025"/>
              <a:ext cx="25" cy="24"/>
            </a:xfrm>
            <a:custGeom>
              <a:avLst/>
              <a:gdLst>
                <a:gd name="T0" fmla="*/ 15 w 25"/>
                <a:gd name="T1" fmla="*/ 0 h 24"/>
                <a:gd name="T2" fmla="*/ 15 w 25"/>
                <a:gd name="T3" fmla="*/ 0 h 24"/>
                <a:gd name="T4" fmla="*/ 5 w 25"/>
                <a:gd name="T5" fmla="*/ 5 h 24"/>
                <a:gd name="T6" fmla="*/ 0 w 25"/>
                <a:gd name="T7" fmla="*/ 15 h 24"/>
                <a:gd name="T8" fmla="*/ 0 w 25"/>
                <a:gd name="T9" fmla="*/ 15 h 24"/>
                <a:gd name="T10" fmla="*/ 5 w 25"/>
                <a:gd name="T11" fmla="*/ 19 h 24"/>
                <a:gd name="T12" fmla="*/ 15 w 25"/>
                <a:gd name="T13" fmla="*/ 24 h 24"/>
                <a:gd name="T14" fmla="*/ 15 w 25"/>
                <a:gd name="T15" fmla="*/ 24 h 24"/>
                <a:gd name="T16" fmla="*/ 25 w 25"/>
                <a:gd name="T17" fmla="*/ 19 h 24"/>
                <a:gd name="T18" fmla="*/ 25 w 25"/>
                <a:gd name="T19" fmla="*/ 15 h 24"/>
                <a:gd name="T20" fmla="*/ 25 w 25"/>
                <a:gd name="T21" fmla="*/ 15 h 24"/>
                <a:gd name="T22" fmla="*/ 25 w 25"/>
                <a:gd name="T23" fmla="*/ 5 h 24"/>
                <a:gd name="T24" fmla="*/ 15 w 25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4">
                  <a:moveTo>
                    <a:pt x="15" y="0"/>
                  </a:moveTo>
                  <a:lnTo>
                    <a:pt x="15" y="0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19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25" y="19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65" name="Freeform 2094"/>
            <p:cNvSpPr>
              <a:spLocks/>
            </p:cNvSpPr>
            <p:nvPr/>
          </p:nvSpPr>
          <p:spPr bwMode="auto">
            <a:xfrm>
              <a:off x="2223" y="2025"/>
              <a:ext cx="25" cy="24"/>
            </a:xfrm>
            <a:custGeom>
              <a:avLst/>
              <a:gdLst>
                <a:gd name="T0" fmla="*/ 15 w 25"/>
                <a:gd name="T1" fmla="*/ 0 h 24"/>
                <a:gd name="T2" fmla="*/ 15 w 25"/>
                <a:gd name="T3" fmla="*/ 0 h 24"/>
                <a:gd name="T4" fmla="*/ 5 w 25"/>
                <a:gd name="T5" fmla="*/ 5 h 24"/>
                <a:gd name="T6" fmla="*/ 0 w 25"/>
                <a:gd name="T7" fmla="*/ 15 h 24"/>
                <a:gd name="T8" fmla="*/ 0 w 25"/>
                <a:gd name="T9" fmla="*/ 15 h 24"/>
                <a:gd name="T10" fmla="*/ 5 w 25"/>
                <a:gd name="T11" fmla="*/ 19 h 24"/>
                <a:gd name="T12" fmla="*/ 15 w 25"/>
                <a:gd name="T13" fmla="*/ 24 h 24"/>
                <a:gd name="T14" fmla="*/ 15 w 25"/>
                <a:gd name="T15" fmla="*/ 24 h 24"/>
                <a:gd name="T16" fmla="*/ 25 w 25"/>
                <a:gd name="T17" fmla="*/ 19 h 24"/>
                <a:gd name="T18" fmla="*/ 25 w 25"/>
                <a:gd name="T19" fmla="*/ 15 h 24"/>
                <a:gd name="T20" fmla="*/ 25 w 25"/>
                <a:gd name="T21" fmla="*/ 15 h 24"/>
                <a:gd name="T22" fmla="*/ 25 w 25"/>
                <a:gd name="T23" fmla="*/ 5 h 24"/>
                <a:gd name="T24" fmla="*/ 15 w 25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4">
                  <a:moveTo>
                    <a:pt x="15" y="0"/>
                  </a:moveTo>
                  <a:lnTo>
                    <a:pt x="15" y="0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19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25" y="19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5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66" name="Freeform 2095"/>
            <p:cNvSpPr>
              <a:spLocks/>
            </p:cNvSpPr>
            <p:nvPr/>
          </p:nvSpPr>
          <p:spPr bwMode="auto">
            <a:xfrm>
              <a:off x="2326" y="1785"/>
              <a:ext cx="24" cy="25"/>
            </a:xfrm>
            <a:custGeom>
              <a:avLst/>
              <a:gdLst>
                <a:gd name="T0" fmla="*/ 19 w 24"/>
                <a:gd name="T1" fmla="*/ 0 h 25"/>
                <a:gd name="T2" fmla="*/ 19 w 24"/>
                <a:gd name="T3" fmla="*/ 0 h 25"/>
                <a:gd name="T4" fmla="*/ 10 w 24"/>
                <a:gd name="T5" fmla="*/ 0 h 25"/>
                <a:gd name="T6" fmla="*/ 0 w 24"/>
                <a:gd name="T7" fmla="*/ 0 h 25"/>
                <a:gd name="T8" fmla="*/ 0 w 24"/>
                <a:gd name="T9" fmla="*/ 0 h 25"/>
                <a:gd name="T10" fmla="*/ 0 w 24"/>
                <a:gd name="T11" fmla="*/ 10 h 25"/>
                <a:gd name="T12" fmla="*/ 0 w 24"/>
                <a:gd name="T13" fmla="*/ 20 h 25"/>
                <a:gd name="T14" fmla="*/ 0 w 24"/>
                <a:gd name="T15" fmla="*/ 20 h 25"/>
                <a:gd name="T16" fmla="*/ 10 w 24"/>
                <a:gd name="T17" fmla="*/ 25 h 25"/>
                <a:gd name="T18" fmla="*/ 19 w 24"/>
                <a:gd name="T19" fmla="*/ 20 h 25"/>
                <a:gd name="T20" fmla="*/ 19 w 24"/>
                <a:gd name="T21" fmla="*/ 20 h 25"/>
                <a:gd name="T22" fmla="*/ 24 w 24"/>
                <a:gd name="T23" fmla="*/ 10 h 25"/>
                <a:gd name="T24" fmla="*/ 19 w 24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19" y="0"/>
                  </a:move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0" y="25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4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67" name="Freeform 2096"/>
            <p:cNvSpPr>
              <a:spLocks/>
            </p:cNvSpPr>
            <p:nvPr/>
          </p:nvSpPr>
          <p:spPr bwMode="auto">
            <a:xfrm>
              <a:off x="2326" y="1785"/>
              <a:ext cx="24" cy="25"/>
            </a:xfrm>
            <a:custGeom>
              <a:avLst/>
              <a:gdLst>
                <a:gd name="T0" fmla="*/ 19 w 24"/>
                <a:gd name="T1" fmla="*/ 0 h 25"/>
                <a:gd name="T2" fmla="*/ 19 w 24"/>
                <a:gd name="T3" fmla="*/ 0 h 25"/>
                <a:gd name="T4" fmla="*/ 10 w 24"/>
                <a:gd name="T5" fmla="*/ 0 h 25"/>
                <a:gd name="T6" fmla="*/ 0 w 24"/>
                <a:gd name="T7" fmla="*/ 0 h 25"/>
                <a:gd name="T8" fmla="*/ 0 w 24"/>
                <a:gd name="T9" fmla="*/ 0 h 25"/>
                <a:gd name="T10" fmla="*/ 0 w 24"/>
                <a:gd name="T11" fmla="*/ 10 h 25"/>
                <a:gd name="T12" fmla="*/ 0 w 24"/>
                <a:gd name="T13" fmla="*/ 20 h 25"/>
                <a:gd name="T14" fmla="*/ 0 w 24"/>
                <a:gd name="T15" fmla="*/ 20 h 25"/>
                <a:gd name="T16" fmla="*/ 10 w 24"/>
                <a:gd name="T17" fmla="*/ 25 h 25"/>
                <a:gd name="T18" fmla="*/ 19 w 24"/>
                <a:gd name="T19" fmla="*/ 20 h 25"/>
                <a:gd name="T20" fmla="*/ 19 w 24"/>
                <a:gd name="T21" fmla="*/ 20 h 25"/>
                <a:gd name="T22" fmla="*/ 24 w 24"/>
                <a:gd name="T23" fmla="*/ 10 h 25"/>
                <a:gd name="T24" fmla="*/ 19 w 24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19" y="0"/>
                  </a:move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0" y="25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4" y="1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68" name="Freeform 2097"/>
            <p:cNvSpPr>
              <a:spLocks/>
            </p:cNvSpPr>
            <p:nvPr/>
          </p:nvSpPr>
          <p:spPr bwMode="auto">
            <a:xfrm>
              <a:off x="2345" y="1487"/>
              <a:ext cx="690" cy="699"/>
            </a:xfrm>
            <a:custGeom>
              <a:avLst/>
              <a:gdLst>
                <a:gd name="T0" fmla="*/ 690 w 690"/>
                <a:gd name="T1" fmla="*/ 63 h 699"/>
                <a:gd name="T2" fmla="*/ 245 w 690"/>
                <a:gd name="T3" fmla="*/ 699 h 699"/>
                <a:gd name="T4" fmla="*/ 0 w 690"/>
                <a:gd name="T5" fmla="*/ 445 h 699"/>
                <a:gd name="T6" fmla="*/ 74 w 690"/>
                <a:gd name="T7" fmla="*/ 381 h 699"/>
                <a:gd name="T8" fmla="*/ 245 w 690"/>
                <a:gd name="T9" fmla="*/ 616 h 699"/>
                <a:gd name="T10" fmla="*/ 612 w 690"/>
                <a:gd name="T11" fmla="*/ 0 h 699"/>
                <a:gd name="T12" fmla="*/ 690 w 690"/>
                <a:gd name="T13" fmla="*/ 63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699">
                  <a:moveTo>
                    <a:pt x="690" y="63"/>
                  </a:moveTo>
                  <a:lnTo>
                    <a:pt x="245" y="699"/>
                  </a:lnTo>
                  <a:lnTo>
                    <a:pt x="0" y="445"/>
                  </a:lnTo>
                  <a:lnTo>
                    <a:pt x="74" y="381"/>
                  </a:lnTo>
                  <a:lnTo>
                    <a:pt x="245" y="616"/>
                  </a:lnTo>
                  <a:lnTo>
                    <a:pt x="612" y="0"/>
                  </a:lnTo>
                  <a:lnTo>
                    <a:pt x="690" y="6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69" name="Freeform 2098"/>
            <p:cNvSpPr>
              <a:spLocks/>
            </p:cNvSpPr>
            <p:nvPr/>
          </p:nvSpPr>
          <p:spPr bwMode="auto">
            <a:xfrm>
              <a:off x="2345" y="1550"/>
              <a:ext cx="690" cy="636"/>
            </a:xfrm>
            <a:custGeom>
              <a:avLst/>
              <a:gdLst>
                <a:gd name="T0" fmla="*/ 690 w 690"/>
                <a:gd name="T1" fmla="*/ 0 h 636"/>
                <a:gd name="T2" fmla="*/ 245 w 690"/>
                <a:gd name="T3" fmla="*/ 636 h 636"/>
                <a:gd name="T4" fmla="*/ 0 w 690"/>
                <a:gd name="T5" fmla="*/ 382 h 636"/>
                <a:gd name="T6" fmla="*/ 240 w 690"/>
                <a:gd name="T7" fmla="*/ 592 h 636"/>
                <a:gd name="T8" fmla="*/ 690 w 690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636">
                  <a:moveTo>
                    <a:pt x="690" y="0"/>
                  </a:moveTo>
                  <a:lnTo>
                    <a:pt x="245" y="636"/>
                  </a:lnTo>
                  <a:lnTo>
                    <a:pt x="0" y="382"/>
                  </a:lnTo>
                  <a:lnTo>
                    <a:pt x="240" y="592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</p:grpSp>
      <p:grpSp>
        <p:nvGrpSpPr>
          <p:cNvPr id="171" name="McKSticker"/>
          <p:cNvGrpSpPr/>
          <p:nvPr/>
        </p:nvGrpSpPr>
        <p:grpSpPr>
          <a:xfrm>
            <a:off x="6381702" y="1408980"/>
            <a:ext cx="2366482" cy="181588"/>
            <a:chOff x="6374293" y="285750"/>
            <a:chExt cx="2366482" cy="181588"/>
          </a:xfrm>
        </p:grpSpPr>
        <p:sp>
          <p:nvSpPr>
            <p:cNvPr id="172" name="StickerRectangle"/>
            <p:cNvSpPr>
              <a:spLocks noChangeArrowheads="1"/>
            </p:cNvSpPr>
            <p:nvPr/>
          </p:nvSpPr>
          <p:spPr bwMode="auto">
            <a:xfrm>
              <a:off x="6374293" y="285750"/>
              <a:ext cx="2366482" cy="1815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000" dirty="0" smtClean="0">
                  <a:solidFill>
                    <a:srgbClr val="808080"/>
                  </a:solidFill>
                  <a:latin typeface="+mn-lt"/>
                </a:rPr>
                <a:t>ПРИМЕР ЗАПОЛНЕННОГО ШАБЛОНА</a:t>
              </a:r>
              <a:endParaRPr lang="en-US" sz="10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173" name="AutoShape 31"/>
            <p:cNvCxnSpPr>
              <a:cxnSpLocks noChangeShapeType="1"/>
              <a:stCxn id="172" idx="2"/>
              <a:endCxn id="172" idx="4"/>
            </p:cNvCxnSpPr>
            <p:nvPr/>
          </p:nvCxnSpPr>
          <p:spPr bwMode="auto">
            <a:xfrm>
              <a:off x="6374293" y="285750"/>
              <a:ext cx="0" cy="18158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4" name="AutoShape 32"/>
            <p:cNvCxnSpPr>
              <a:cxnSpLocks noChangeShapeType="1"/>
              <a:stCxn id="172" idx="4"/>
              <a:endCxn id="172" idx="6"/>
            </p:cNvCxnSpPr>
            <p:nvPr/>
          </p:nvCxnSpPr>
          <p:spPr bwMode="auto">
            <a:xfrm>
              <a:off x="6374293" y="467338"/>
              <a:ext cx="236648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84" name="Group 83"/>
          <p:cNvGrpSpPr/>
          <p:nvPr/>
        </p:nvGrpSpPr>
        <p:grpSpPr>
          <a:xfrm>
            <a:off x="2335908" y="1696644"/>
            <a:ext cx="6387933" cy="3731768"/>
            <a:chOff x="115319" y="2926817"/>
            <a:chExt cx="8723312" cy="2317134"/>
          </a:xfrm>
        </p:grpSpPr>
        <p:grpSp>
          <p:nvGrpSpPr>
            <p:cNvPr id="85" name="Group 84"/>
            <p:cNvGrpSpPr/>
            <p:nvPr/>
          </p:nvGrpSpPr>
          <p:grpSpPr>
            <a:xfrm>
              <a:off x="191519" y="3183991"/>
              <a:ext cx="765175" cy="935515"/>
              <a:chOff x="115319" y="3209392"/>
              <a:chExt cx="765175" cy="935515"/>
            </a:xfrm>
          </p:grpSpPr>
          <p:grpSp>
            <p:nvGrpSpPr>
              <p:cNvPr id="127" name="Group 36"/>
              <p:cNvGrpSpPr>
                <a:grpSpLocks/>
              </p:cNvGrpSpPr>
              <p:nvPr/>
            </p:nvGrpSpPr>
            <p:grpSpPr bwMode="auto">
              <a:xfrm>
                <a:off x="115319" y="3209392"/>
                <a:ext cx="765175" cy="222250"/>
                <a:chOff x="915" y="715"/>
                <a:chExt cx="482" cy="140"/>
              </a:xfrm>
            </p:grpSpPr>
            <p:cxnSp>
              <p:nvCxnSpPr>
                <p:cNvPr id="129" name="AutoShape 249"/>
                <p:cNvCxnSpPr>
                  <a:cxnSpLocks noChangeShapeType="1"/>
                  <a:stCxn id="130" idx="4"/>
                  <a:endCxn id="130" idx="6"/>
                </p:cNvCxnSpPr>
                <p:nvPr/>
              </p:nvCxnSpPr>
              <p:spPr bwMode="auto">
                <a:xfrm>
                  <a:off x="915" y="855"/>
                  <a:ext cx="48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30" name="AutoShape 250"/>
                <p:cNvSpPr>
                  <a:spLocks noChangeArrowheads="1"/>
                </p:cNvSpPr>
                <p:nvPr/>
              </p:nvSpPr>
              <p:spPr bwMode="auto">
                <a:xfrm>
                  <a:off x="915" y="715"/>
                  <a:ext cx="482" cy="140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18288" anchor="b">
                  <a:spAutoFit/>
                </a:bodyPr>
                <a:lstStyle/>
                <a:p>
                  <a:r>
                    <a:rPr lang="ru-RU" sz="1100" b="1" dirty="0" smtClean="0"/>
                    <a:t>Проблема</a:t>
                  </a:r>
                  <a:endParaRPr lang="ru-RU" sz="1100" dirty="0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28" name="Rectangle 67"/>
              <p:cNvSpPr txBox="1">
                <a:spLocks/>
              </p:cNvSpPr>
              <p:nvPr/>
            </p:nvSpPr>
            <p:spPr>
              <a:xfrm>
                <a:off x="115319" y="3514260"/>
                <a:ext cx="765175" cy="630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ru-RU" sz="1100" dirty="0" smtClean="0"/>
                  <a:t>Риск срыва сроков строи-тельства АЭС</a:t>
                </a:r>
                <a:endParaRPr lang="en-US" sz="1100" dirty="0"/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1017030" y="3290359"/>
              <a:ext cx="1213401" cy="1144470"/>
              <a:chOff x="1039683" y="3315760"/>
              <a:chExt cx="1394775" cy="1144470"/>
            </a:xfrm>
          </p:grpSpPr>
          <p:grpSp>
            <p:nvGrpSpPr>
              <p:cNvPr id="123" name="Group 36"/>
              <p:cNvGrpSpPr>
                <a:grpSpLocks/>
              </p:cNvGrpSpPr>
              <p:nvPr/>
            </p:nvGrpSpPr>
            <p:grpSpPr bwMode="auto">
              <a:xfrm>
                <a:off x="1039683" y="3315760"/>
                <a:ext cx="1387575" cy="115888"/>
                <a:chOff x="923" y="782"/>
                <a:chExt cx="470" cy="73"/>
              </a:xfrm>
            </p:grpSpPr>
            <p:cxnSp>
              <p:nvCxnSpPr>
                <p:cNvPr id="125" name="AutoShape 249"/>
                <p:cNvCxnSpPr>
                  <a:cxnSpLocks noChangeShapeType="1"/>
                  <a:stCxn id="126" idx="4"/>
                  <a:endCxn id="126" idx="6"/>
                </p:cNvCxnSpPr>
                <p:nvPr/>
              </p:nvCxnSpPr>
              <p:spPr bwMode="auto">
                <a:xfrm>
                  <a:off x="923" y="855"/>
                  <a:ext cx="47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26" name="AutoShape 250"/>
                <p:cNvSpPr>
                  <a:spLocks noChangeArrowheads="1"/>
                </p:cNvSpPr>
                <p:nvPr/>
              </p:nvSpPr>
              <p:spPr bwMode="auto">
                <a:xfrm>
                  <a:off x="923" y="782"/>
                  <a:ext cx="470" cy="73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18288" anchor="b">
                  <a:spAutoFit/>
                </a:bodyPr>
                <a:lstStyle/>
                <a:p>
                  <a:r>
                    <a:rPr lang="ru-RU" sz="1100" b="1" dirty="0" smtClean="0"/>
                    <a:t>Процессы</a:t>
                  </a:r>
                  <a:endParaRPr lang="ru-RU" sz="1100" dirty="0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24" name="Rectangle 67"/>
              <p:cNvSpPr txBox="1">
                <a:spLocks/>
              </p:cNvSpPr>
              <p:nvPr/>
            </p:nvSpPr>
            <p:spPr>
              <a:xfrm>
                <a:off x="1044285" y="3514260"/>
                <a:ext cx="1390173" cy="9459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ru-RU" sz="1100" dirty="0" smtClean="0"/>
                  <a:t>Согласование решения о применении импортных материалов при изготовлении оборудования для АЭС</a:t>
                </a:r>
                <a:endParaRPr lang="en-US" sz="1100" dirty="0"/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2366967" y="3183991"/>
              <a:ext cx="1067136" cy="935515"/>
              <a:chOff x="2526567" y="3209392"/>
              <a:chExt cx="1046109" cy="935515"/>
            </a:xfrm>
          </p:grpSpPr>
          <p:grpSp>
            <p:nvGrpSpPr>
              <p:cNvPr id="119" name="Group 36"/>
              <p:cNvGrpSpPr>
                <a:grpSpLocks/>
              </p:cNvGrpSpPr>
              <p:nvPr/>
            </p:nvGrpSpPr>
            <p:grpSpPr bwMode="auto">
              <a:xfrm>
                <a:off x="2526567" y="3209392"/>
                <a:ext cx="921242" cy="222250"/>
                <a:chOff x="915" y="715"/>
                <a:chExt cx="490" cy="140"/>
              </a:xfrm>
            </p:grpSpPr>
            <p:cxnSp>
              <p:nvCxnSpPr>
                <p:cNvPr id="121" name="AutoShape 249"/>
                <p:cNvCxnSpPr>
                  <a:cxnSpLocks noChangeShapeType="1"/>
                  <a:stCxn id="122" idx="4"/>
                  <a:endCxn id="122" idx="6"/>
                </p:cNvCxnSpPr>
                <p:nvPr/>
              </p:nvCxnSpPr>
              <p:spPr bwMode="auto">
                <a:xfrm>
                  <a:off x="915" y="855"/>
                  <a:ext cx="490" cy="0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22" name="AutoShape 250"/>
                <p:cNvSpPr>
                  <a:spLocks noChangeArrowheads="1"/>
                </p:cNvSpPr>
                <p:nvPr/>
              </p:nvSpPr>
              <p:spPr bwMode="auto">
                <a:xfrm>
                  <a:off x="915" y="715"/>
                  <a:ext cx="490" cy="140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18288" anchor="b">
                  <a:spAutoFit/>
                </a:bodyPr>
                <a:lstStyle/>
                <a:p>
                  <a:r>
                    <a:rPr lang="ru-RU" sz="1100" b="1" dirty="0" smtClean="0"/>
                    <a:t>Границы процесса</a:t>
                  </a:r>
                  <a:endParaRPr lang="ru-RU" sz="1100" dirty="0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20" name="Rectangle 67"/>
              <p:cNvSpPr txBox="1">
                <a:spLocks/>
              </p:cNvSpPr>
              <p:nvPr/>
            </p:nvSpPr>
            <p:spPr>
              <a:xfrm>
                <a:off x="2526567" y="3514260"/>
                <a:ext cx="1046109" cy="630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ru-RU" sz="1100" dirty="0" smtClean="0"/>
                  <a:t>От создания проекта решения до </a:t>
                </a:r>
                <a:r>
                  <a:rPr lang="ru-RU" sz="1100" dirty="0" err="1" smtClean="0"/>
                  <a:t>утверж-дения</a:t>
                </a:r>
                <a:endParaRPr lang="en-US" sz="1100" dirty="0"/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3443262" y="3183996"/>
              <a:ext cx="1565749" cy="935510"/>
              <a:chOff x="3511695" y="3209397"/>
              <a:chExt cx="1565749" cy="935510"/>
            </a:xfrm>
          </p:grpSpPr>
          <p:grpSp>
            <p:nvGrpSpPr>
              <p:cNvPr id="115" name="Group 36"/>
              <p:cNvGrpSpPr>
                <a:grpSpLocks/>
              </p:cNvGrpSpPr>
              <p:nvPr/>
            </p:nvGrpSpPr>
            <p:grpSpPr bwMode="auto">
              <a:xfrm>
                <a:off x="3511695" y="3209397"/>
                <a:ext cx="1565749" cy="222251"/>
                <a:chOff x="902" y="715"/>
                <a:chExt cx="515" cy="140"/>
              </a:xfrm>
            </p:grpSpPr>
            <p:cxnSp>
              <p:nvCxnSpPr>
                <p:cNvPr id="117" name="AutoShape 249"/>
                <p:cNvCxnSpPr>
                  <a:cxnSpLocks noChangeShapeType="1"/>
                  <a:stCxn id="118" idx="4"/>
                  <a:endCxn id="118" idx="6"/>
                </p:cNvCxnSpPr>
                <p:nvPr/>
              </p:nvCxnSpPr>
              <p:spPr bwMode="auto">
                <a:xfrm>
                  <a:off x="902" y="855"/>
                  <a:ext cx="51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18" name="AutoShape 250"/>
                <p:cNvSpPr>
                  <a:spLocks noChangeArrowheads="1"/>
                </p:cNvSpPr>
                <p:nvPr/>
              </p:nvSpPr>
              <p:spPr bwMode="auto">
                <a:xfrm>
                  <a:off x="902" y="715"/>
                  <a:ext cx="515" cy="140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18288" anchor="b">
                  <a:spAutoFit/>
                </a:bodyPr>
                <a:lstStyle/>
                <a:p>
                  <a:r>
                    <a:rPr lang="ru-RU" sz="1100" b="1" dirty="0" smtClean="0"/>
                    <a:t>Периметр проекта</a:t>
                  </a:r>
                  <a:endParaRPr lang="ru-RU" sz="1100" dirty="0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16" name="Rectangle 67"/>
              <p:cNvSpPr txBox="1">
                <a:spLocks/>
              </p:cNvSpPr>
              <p:nvPr/>
            </p:nvSpPr>
            <p:spPr>
              <a:xfrm>
                <a:off x="3511695" y="3514260"/>
                <a:ext cx="1565749" cy="630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ru-RU" sz="1100" dirty="0" smtClean="0"/>
                  <a:t>ЦА КРЭА, АЭС КРЭА, АЭМ-технологии, гидропресс, ЦНИИТМАШ,</a:t>
                </a:r>
                <a:br>
                  <a:rPr lang="ru-RU" sz="1100" dirty="0" smtClean="0"/>
                </a:br>
                <a:r>
                  <a:rPr lang="ru-RU" sz="1100" dirty="0" smtClean="0"/>
                  <a:t>АЭПы, ГК</a:t>
                </a:r>
                <a:endParaRPr lang="en-US" sz="1100" dirty="0"/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5145547" y="3079216"/>
              <a:ext cx="992823" cy="1040290"/>
              <a:chOff x="5213013" y="3104617"/>
              <a:chExt cx="992823" cy="1040290"/>
            </a:xfrm>
          </p:grpSpPr>
          <p:grpSp>
            <p:nvGrpSpPr>
              <p:cNvPr id="110" name="Group 36"/>
              <p:cNvGrpSpPr>
                <a:grpSpLocks/>
              </p:cNvGrpSpPr>
              <p:nvPr/>
            </p:nvGrpSpPr>
            <p:grpSpPr bwMode="auto">
              <a:xfrm>
                <a:off x="5213013" y="3104617"/>
                <a:ext cx="992823" cy="327025"/>
                <a:chOff x="902" y="649"/>
                <a:chExt cx="515" cy="206"/>
              </a:xfrm>
            </p:grpSpPr>
            <p:cxnSp>
              <p:nvCxnSpPr>
                <p:cNvPr id="113" name="AutoShape 249"/>
                <p:cNvCxnSpPr>
                  <a:cxnSpLocks noChangeShapeType="1"/>
                  <a:stCxn id="114" idx="4"/>
                  <a:endCxn id="114" idx="6"/>
                </p:cNvCxnSpPr>
                <p:nvPr/>
              </p:nvCxnSpPr>
              <p:spPr bwMode="auto">
                <a:xfrm>
                  <a:off x="902" y="855"/>
                  <a:ext cx="51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14" name="AutoShape 250"/>
                <p:cNvSpPr>
                  <a:spLocks noChangeArrowheads="1"/>
                </p:cNvSpPr>
                <p:nvPr/>
              </p:nvSpPr>
              <p:spPr bwMode="auto">
                <a:xfrm>
                  <a:off x="902" y="649"/>
                  <a:ext cx="515" cy="206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18288" anchor="b">
                  <a:spAutoFit/>
                </a:bodyPr>
                <a:lstStyle/>
                <a:p>
                  <a:r>
                    <a:rPr lang="ru-RU" sz="1100" b="1" dirty="0" smtClean="0"/>
                    <a:t>Продукты (услуги) процесса</a:t>
                  </a:r>
                  <a:endParaRPr lang="ru-RU" sz="1100" dirty="0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112" name="Rectangle 67"/>
              <p:cNvSpPr txBox="1">
                <a:spLocks/>
              </p:cNvSpPr>
              <p:nvPr/>
            </p:nvSpPr>
            <p:spPr>
              <a:xfrm>
                <a:off x="5213013" y="3514260"/>
                <a:ext cx="992823" cy="63064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ru-RU" sz="1100" dirty="0" smtClean="0"/>
                  <a:t>Решение о применении импортных материа-лов</a:t>
                </a:r>
                <a:endParaRPr lang="en-US" sz="1100" dirty="0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6274906" y="3183997"/>
              <a:ext cx="1450630" cy="1355939"/>
              <a:chOff x="6308679" y="3209398"/>
              <a:chExt cx="1450630" cy="1355939"/>
            </a:xfrm>
          </p:grpSpPr>
          <p:grpSp>
            <p:nvGrpSpPr>
              <p:cNvPr id="98" name="Group 36"/>
              <p:cNvGrpSpPr>
                <a:grpSpLocks/>
              </p:cNvGrpSpPr>
              <p:nvPr/>
            </p:nvGrpSpPr>
            <p:grpSpPr bwMode="auto">
              <a:xfrm>
                <a:off x="6318451" y="3209398"/>
                <a:ext cx="1351950" cy="222251"/>
                <a:chOff x="935" y="715"/>
                <a:chExt cx="505" cy="140"/>
              </a:xfrm>
            </p:grpSpPr>
            <p:cxnSp>
              <p:nvCxnSpPr>
                <p:cNvPr id="100" name="AutoShape 249"/>
                <p:cNvCxnSpPr>
                  <a:cxnSpLocks noChangeShapeType="1"/>
                  <a:stCxn id="101" idx="4"/>
                  <a:endCxn id="101" idx="6"/>
                </p:cNvCxnSpPr>
                <p:nvPr/>
              </p:nvCxnSpPr>
              <p:spPr bwMode="auto">
                <a:xfrm>
                  <a:off x="935" y="855"/>
                  <a:ext cx="505" cy="0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101" name="AutoShape 250"/>
                <p:cNvSpPr>
                  <a:spLocks noChangeArrowheads="1"/>
                </p:cNvSpPr>
                <p:nvPr/>
              </p:nvSpPr>
              <p:spPr bwMode="auto">
                <a:xfrm>
                  <a:off x="935" y="715"/>
                  <a:ext cx="505" cy="140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18288" anchor="b">
                  <a:spAutoFit/>
                </a:bodyPr>
                <a:lstStyle/>
                <a:p>
                  <a:r>
                    <a:rPr lang="ru-RU" sz="1100" b="1" dirty="0" smtClean="0"/>
                    <a:t>Заказчик процесса</a:t>
                  </a:r>
                  <a:endParaRPr lang="ru-RU" sz="1100" dirty="0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99" name="Rectangle 67"/>
              <p:cNvSpPr txBox="1">
                <a:spLocks/>
              </p:cNvSpPr>
              <p:nvPr/>
            </p:nvSpPr>
            <p:spPr>
              <a:xfrm>
                <a:off x="6308679" y="3514260"/>
                <a:ext cx="1450630" cy="10510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ru-RU" sz="1100" dirty="0" smtClean="0"/>
                  <a:t>Компании–производители, закупающие импортное сырье, оборудование, материалы, и оформляющие решения о применении</a:t>
                </a:r>
                <a:endParaRPr lang="en-US" sz="1100" dirty="0"/>
              </a:p>
            </p:txBody>
          </p:sp>
        </p:grpSp>
        <p:grpSp>
          <p:nvGrpSpPr>
            <p:cNvPr id="91" name="Group 90"/>
            <p:cNvGrpSpPr/>
            <p:nvPr/>
          </p:nvGrpSpPr>
          <p:grpSpPr>
            <a:xfrm>
              <a:off x="7725537" y="3183992"/>
              <a:ext cx="1065469" cy="1040621"/>
              <a:chOff x="7773162" y="3209393"/>
              <a:chExt cx="1065469" cy="1040621"/>
            </a:xfrm>
          </p:grpSpPr>
          <p:grpSp>
            <p:nvGrpSpPr>
              <p:cNvPr id="93" name="Group 36"/>
              <p:cNvGrpSpPr>
                <a:grpSpLocks/>
              </p:cNvGrpSpPr>
              <p:nvPr/>
            </p:nvGrpSpPr>
            <p:grpSpPr bwMode="auto">
              <a:xfrm>
                <a:off x="7773162" y="3209393"/>
                <a:ext cx="1065469" cy="222250"/>
                <a:chOff x="902" y="715"/>
                <a:chExt cx="562" cy="140"/>
              </a:xfrm>
            </p:grpSpPr>
            <p:cxnSp>
              <p:nvCxnSpPr>
                <p:cNvPr id="95" name="AutoShape 249"/>
                <p:cNvCxnSpPr>
                  <a:cxnSpLocks noChangeShapeType="1"/>
                  <a:stCxn id="97" idx="4"/>
                  <a:endCxn id="97" idx="6"/>
                </p:cNvCxnSpPr>
                <p:nvPr/>
              </p:nvCxnSpPr>
              <p:spPr bwMode="auto">
                <a:xfrm>
                  <a:off x="902" y="855"/>
                  <a:ext cx="562" cy="0"/>
                </a:xfrm>
                <a:prstGeom prst="straightConnector1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  <p:sp>
              <p:nvSpPr>
                <p:cNvPr id="97" name="AutoShape 250"/>
                <p:cNvSpPr>
                  <a:spLocks noChangeArrowheads="1"/>
                </p:cNvSpPr>
                <p:nvPr/>
              </p:nvSpPr>
              <p:spPr bwMode="auto">
                <a:xfrm>
                  <a:off x="902" y="715"/>
                  <a:ext cx="562" cy="140"/>
                </a:xfrm>
                <a:prstGeom prst="leftRightArrow">
                  <a:avLst>
                    <a:gd name="adj1" fmla="val 100000"/>
                    <a:gd name="adj2" fmla="val 0"/>
                  </a:avLst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 lIns="0" tIns="0" rIns="0" bIns="18288" anchor="b">
                  <a:spAutoFit/>
                </a:bodyPr>
                <a:lstStyle/>
                <a:p>
                  <a:r>
                    <a:rPr lang="ru-RU" sz="1100" b="1" dirty="0" smtClean="0"/>
                    <a:t>Владелец процесса</a:t>
                  </a:r>
                  <a:endParaRPr lang="ru-RU" sz="1100" dirty="0">
                    <a:solidFill>
                      <a:srgbClr val="808080"/>
                    </a:solidFill>
                  </a:endParaRPr>
                </a:p>
              </p:txBody>
            </p:sp>
          </p:grpSp>
          <p:sp>
            <p:nvSpPr>
              <p:cNvPr id="94" name="Rectangle 67"/>
              <p:cNvSpPr txBox="1">
                <a:spLocks/>
              </p:cNvSpPr>
              <p:nvPr/>
            </p:nvSpPr>
            <p:spPr>
              <a:xfrm>
                <a:off x="7773162" y="3514260"/>
                <a:ext cx="1065469" cy="7357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>
                <a:lvl1pPr marL="0" lvl="0" indent="0" defTabSz="895350" eaLnBrk="1" hangingPunct="1">
                  <a:buClr>
                    <a:schemeClr val="tx2"/>
                  </a:buClr>
                  <a:defRPr>
                    <a:latin typeface="+mn-lt"/>
                  </a:defRPr>
                </a:lvl1pPr>
                <a:lvl2pPr marL="193675" lvl="1" indent="-192088" defTabSz="895350" eaLnBrk="1" hangingPunct="1">
                  <a:buClr>
                    <a:schemeClr val="tx2"/>
                  </a:buClr>
                  <a:buSzPct val="125000"/>
                  <a:buFont typeface="Arial" charset="0"/>
                  <a:buChar char="▪"/>
                  <a:defRPr>
                    <a:latin typeface="+mn-lt"/>
                  </a:defRPr>
                </a:lvl2pPr>
                <a:lvl3pPr marL="457200" lvl="2" indent="-261938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–"/>
                  <a:defRPr>
                    <a:latin typeface="+mn-lt"/>
                  </a:defRPr>
                </a:lvl3pPr>
                <a:lvl4pPr marL="614363" lvl="3" indent="-155575" defTabSz="895350" eaLnBrk="1" hangingPunct="1">
                  <a:buClr>
                    <a:schemeClr val="tx2"/>
                  </a:buClr>
                  <a:buSzPct val="120000"/>
                  <a:buFont typeface="Arial" charset="0"/>
                  <a:buChar char="▫"/>
                  <a:defRPr>
                    <a:latin typeface="+mn-lt"/>
                  </a:defRPr>
                </a:lvl4pPr>
                <a:lvl5pPr marL="749808" lvl="4" indent="-130175" defTabSz="895350" eaLnBrk="1" hangingPunct="1"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5pPr>
                <a:lvl6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6pPr>
                <a:lvl7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7pPr>
                <a:lvl8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8pPr>
                <a:lvl9pPr marL="749808" indent="-130175" defTabSz="895350" fontAlgn="base">
                  <a:spcBef>
                    <a:spcPct val="0"/>
                  </a:spcBef>
                  <a:spcAft>
                    <a:spcPct val="0"/>
                  </a:spcAft>
                  <a:buClr>
                    <a:schemeClr val="tx2"/>
                  </a:buClr>
                  <a:buSzPct val="89000"/>
                  <a:buFont typeface="Arial" charset="0"/>
                  <a:buChar char="-"/>
                  <a:defRPr>
                    <a:latin typeface="+mn-lt"/>
                  </a:defRPr>
                </a:lvl9pPr>
              </a:lstStyle>
              <a:p>
                <a:r>
                  <a:rPr lang="ru-RU" sz="1100" dirty="0" smtClean="0"/>
                  <a:t>ГК Департамент техническо-го регулиро-вания</a:t>
                </a:r>
                <a:endParaRPr lang="en-US" sz="1100" dirty="0"/>
              </a:p>
            </p:txBody>
          </p:sp>
        </p:grpSp>
        <p:sp>
          <p:nvSpPr>
            <p:cNvPr id="92" name="Rectangle 91"/>
            <p:cNvSpPr/>
            <p:nvPr/>
          </p:nvSpPr>
          <p:spPr>
            <a:xfrm>
              <a:off x="115319" y="2926817"/>
              <a:ext cx="8723312" cy="2317134"/>
            </a:xfrm>
            <a:prstGeom prst="rect">
              <a:avLst/>
            </a:prstGeom>
            <a:noFill/>
            <a:ln w="19050"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1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186" name="Rectangular Callout 185"/>
          <p:cNvSpPr/>
          <p:nvPr/>
        </p:nvSpPr>
        <p:spPr>
          <a:xfrm>
            <a:off x="2450916" y="4414105"/>
            <a:ext cx="6154218" cy="862484"/>
          </a:xfrm>
          <a:prstGeom prst="wedgeRectCallout">
            <a:avLst>
              <a:gd name="adj1" fmla="val -31991"/>
              <a:gd name="adj2" fmla="val -80814"/>
            </a:avLst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Рекомендации по выбору процессов: </a:t>
            </a:r>
            <a:r>
              <a:rPr lang="ru-RU" sz="1100" dirty="0">
                <a:solidFill>
                  <a:schemeClr val="tx1"/>
                </a:solidFill>
              </a:rPr>
              <a:t>1) </a:t>
            </a:r>
            <a:r>
              <a:rPr lang="ru-RU" sz="1100" dirty="0" smtClean="0">
                <a:solidFill>
                  <a:schemeClr val="tx1"/>
                </a:solidFill>
              </a:rPr>
              <a:t>Соответствие </a:t>
            </a:r>
            <a:r>
              <a:rPr lang="ru-RU" sz="1100" dirty="0">
                <a:solidFill>
                  <a:schemeClr val="tx1"/>
                </a:solidFill>
              </a:rPr>
              <a:t>основным </a:t>
            </a:r>
            <a:r>
              <a:rPr lang="ru-RU" sz="1100" dirty="0" smtClean="0">
                <a:solidFill>
                  <a:schemeClr val="tx1"/>
                </a:solidFill>
              </a:rPr>
              <a:t>задачам, </a:t>
            </a:r>
            <a:r>
              <a:rPr lang="ru-RU" sz="1100" dirty="0">
                <a:solidFill>
                  <a:schemeClr val="tx1"/>
                </a:solidFill>
              </a:rPr>
              <a:t>целям </a:t>
            </a:r>
            <a:r>
              <a:rPr lang="ru-RU" sz="1100" dirty="0" smtClean="0">
                <a:solidFill>
                  <a:schemeClr val="tx1"/>
                </a:solidFill>
              </a:rPr>
              <a:t>и КПЭ подразделения 2) Неудовлетворенность внутренних </a:t>
            </a:r>
            <a:r>
              <a:rPr lang="ru-RU" sz="1100" dirty="0">
                <a:solidFill>
                  <a:schemeClr val="tx1"/>
                </a:solidFill>
              </a:rPr>
              <a:t>или внешних </a:t>
            </a:r>
            <a:r>
              <a:rPr lang="ru-RU" sz="1100" dirty="0" smtClean="0">
                <a:solidFill>
                  <a:schemeClr val="tx1"/>
                </a:solidFill>
              </a:rPr>
              <a:t>заказчиков результатом процесса 3) Является повторяющимся процессом</a:t>
            </a:r>
            <a:endParaRPr lang="ru-RU" sz="1100" dirty="0">
              <a:solidFill>
                <a:schemeClr val="tx1"/>
              </a:solidFill>
            </a:endParaRPr>
          </a:p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4) Является ресурсоёмким 5) Формализован в нормативном документе 6) Несекретный</a:t>
            </a:r>
          </a:p>
        </p:txBody>
      </p:sp>
      <p:grpSp>
        <p:nvGrpSpPr>
          <p:cNvPr id="187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accent6">
              <a:lumMod val="75000"/>
            </a:schemeClr>
          </a:solidFill>
        </p:grpSpPr>
        <p:sp>
          <p:nvSpPr>
            <p:cNvPr id="188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89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Открытие и подготовка ПСР-проекта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0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91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2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193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94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5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196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97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98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199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200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201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202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32" name="Oval 24"/>
          <p:cNvSpPr>
            <a:spLocks noChangeAspect="1" noChangeArrowheads="1"/>
          </p:cNvSpPr>
          <p:nvPr/>
        </p:nvSpPr>
        <p:spPr bwMode="auto">
          <a:xfrm>
            <a:off x="1254193" y="487841"/>
            <a:ext cx="360000" cy="3600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cs typeface="Arial"/>
              </a:rPr>
              <a:t>1</a:t>
            </a:r>
            <a:r>
              <a:rPr lang="ru-RU" b="1" dirty="0" smtClean="0">
                <a:solidFill>
                  <a:schemeClr val="bg2"/>
                </a:solidFill>
                <a:cs typeface="Arial"/>
              </a:rPr>
              <a:t>.2</a:t>
            </a:r>
            <a:endParaRPr lang="ru-RU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33" name="Title 1"/>
          <p:cNvSpPr txBox="1">
            <a:spLocks/>
          </p:cNvSpPr>
          <p:nvPr/>
        </p:nvSpPr>
        <p:spPr bwMode="auto">
          <a:xfrm>
            <a:off x="1219788" y="553442"/>
            <a:ext cx="6804286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algn="l" defTabSz="895350" rtl="0" eaLnBrk="1" fontAlgn="base" hangingPunct="1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  <a:defRPr sz="19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2pPr>
            <a:lvl3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3pPr>
            <a:lvl4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4pPr>
            <a:lvl5pPr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5pPr>
            <a:lvl6pPr marL="4572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6pPr>
            <a:lvl7pPr marL="9144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7pPr>
            <a:lvl8pPr marL="13716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8pPr>
            <a:lvl9pPr marL="1828800" algn="l" defTabSz="895350" rtl="0" eaLnBrk="1" fontAlgn="base" hangingPunct="1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marL="447675"/>
            <a:r>
              <a:rPr lang="ru-RU" dirty="0" smtClean="0"/>
              <a:t>Определение периметра проекта и границ процесса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2406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4454643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6294" name="think-cell Slide" r:id="rId20" imgW="270" imgH="270" progId="TCLayout.ActiveDocument.1">
                  <p:embed/>
                </p:oleObj>
              </mc:Choice>
              <mc:Fallback>
                <p:oleObj name="think-cell Slide" r:id="rId20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99" y="330438"/>
            <a:ext cx="6878717" cy="292388"/>
          </a:xfrm>
        </p:spPr>
        <p:txBody>
          <a:bodyPr/>
          <a:lstStyle/>
          <a:p>
            <a:pPr marL="449263"/>
            <a:r>
              <a:rPr lang="ru-RU" dirty="0" smtClean="0"/>
              <a:t>Анкетирование №1 заказчиков процесса</a:t>
            </a:r>
            <a:endParaRPr lang="ru-RU" dirty="0"/>
          </a:p>
        </p:txBody>
      </p:sp>
      <p:sp>
        <p:nvSpPr>
          <p:cNvPr id="67" name="Oval 24"/>
          <p:cNvSpPr>
            <a:spLocks noChangeAspect="1" noChangeArrowheads="1"/>
          </p:cNvSpPr>
          <p:nvPr/>
        </p:nvSpPr>
        <p:spPr bwMode="auto">
          <a:xfrm>
            <a:off x="1250655" y="303542"/>
            <a:ext cx="360000" cy="360000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cs typeface="Arial"/>
              </a:rPr>
              <a:t>1.3</a:t>
            </a:r>
            <a:endParaRPr lang="ru-RU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68" name="Rectangle 52"/>
          <p:cNvSpPr txBox="1"/>
          <p:nvPr/>
        </p:nvSpPr>
        <p:spPr>
          <a:xfrm>
            <a:off x="354750" y="1569302"/>
            <a:ext cx="1777349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72000" rIns="36000" bIns="720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spcBef>
                <a:spcPts val="600"/>
              </a:spcBef>
            </a:pPr>
            <a:r>
              <a:rPr lang="ru-RU" sz="1100" b="1" dirty="0" smtClean="0"/>
              <a:t>Основные шаги</a:t>
            </a:r>
          </a:p>
          <a:p>
            <a:pPr lvl="1">
              <a:spcBef>
                <a:spcPts val="600"/>
              </a:spcBef>
            </a:pPr>
            <a:r>
              <a:rPr lang="ru-RU" sz="1100" dirty="0" smtClean="0"/>
              <a:t>Определить список ключевых внешних и внутренних заказчиков процесса (не более 10 человек)</a:t>
            </a:r>
            <a:endParaRPr lang="ru-RU" sz="1100" dirty="0"/>
          </a:p>
          <a:p>
            <a:pPr lvl="1">
              <a:spcBef>
                <a:spcPts val="600"/>
              </a:spcBef>
            </a:pPr>
            <a:r>
              <a:rPr lang="ru-RU" sz="1100" dirty="0"/>
              <a:t>Разослать по электронной почте </a:t>
            </a:r>
            <a:r>
              <a:rPr lang="ru-RU" sz="1100" dirty="0" smtClean="0"/>
              <a:t>ключевым заказчикам шаблон анкеты </a:t>
            </a:r>
            <a:r>
              <a:rPr lang="ru-RU" sz="1100" dirty="0"/>
              <a:t>для заполнения с указанием целей </a:t>
            </a:r>
            <a:r>
              <a:rPr lang="ru-RU" sz="1100" dirty="0" smtClean="0"/>
              <a:t>и срока анкетирования</a:t>
            </a:r>
            <a:endParaRPr lang="ru-RU" sz="1100" dirty="0"/>
          </a:p>
          <a:p>
            <a:pPr lvl="1">
              <a:spcBef>
                <a:spcPts val="600"/>
              </a:spcBef>
            </a:pPr>
            <a:r>
              <a:rPr lang="ru-RU" sz="1100" dirty="0"/>
              <a:t>Собрать заполненные анкеты, рассчитать усредненные показатели удовлетворенности </a:t>
            </a:r>
            <a:r>
              <a:rPr lang="ru-RU" sz="1100" dirty="0" smtClean="0"/>
              <a:t>заказчиков процесса</a:t>
            </a:r>
            <a:r>
              <a:rPr lang="ru-RU" sz="1100" dirty="0"/>
              <a:t>, проанализировать и обобщить ответы</a:t>
            </a:r>
          </a:p>
        </p:txBody>
      </p:sp>
      <p:sp>
        <p:nvSpPr>
          <p:cNvPr id="69" name="Rectangle 52"/>
          <p:cNvSpPr txBox="1">
            <a:spLocks/>
          </p:cNvSpPr>
          <p:nvPr/>
        </p:nvSpPr>
        <p:spPr>
          <a:xfrm>
            <a:off x="366805" y="975245"/>
            <a:ext cx="8062674" cy="55718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b="1" dirty="0" smtClean="0"/>
              <a:t>Для чего это нужно?</a:t>
            </a:r>
            <a:endParaRPr lang="ru-RU" sz="1100" b="1" dirty="0"/>
          </a:p>
          <a:p>
            <a:pPr lvl="1"/>
            <a:r>
              <a:rPr lang="ru-RU" sz="1100" dirty="0"/>
              <a:t>Для анализа удовлетворенности </a:t>
            </a:r>
            <a:r>
              <a:rPr lang="ru-RU" sz="1100" dirty="0" smtClean="0"/>
              <a:t>заказчиков процесса до проведения оптимизации</a:t>
            </a:r>
            <a:endParaRPr lang="ru-RU" sz="1100" dirty="0"/>
          </a:p>
        </p:txBody>
      </p:sp>
      <p:grpSp>
        <p:nvGrpSpPr>
          <p:cNvPr id="95" name="Group 94"/>
          <p:cNvGrpSpPr>
            <a:grpSpLocks/>
          </p:cNvGrpSpPr>
          <p:nvPr/>
        </p:nvGrpSpPr>
        <p:grpSpPr>
          <a:xfrm>
            <a:off x="70418" y="911028"/>
            <a:ext cx="827231" cy="685617"/>
            <a:chOff x="1169295" y="884766"/>
            <a:chExt cx="627161" cy="515673"/>
          </a:xfrm>
        </p:grpSpPr>
        <p:grpSp>
          <p:nvGrpSpPr>
            <p:cNvPr id="96" name="Group 95"/>
            <p:cNvGrpSpPr/>
            <p:nvPr>
              <p:custDataLst>
                <p:tags r:id="rId15"/>
              </p:custDataLst>
            </p:nvPr>
          </p:nvGrpSpPr>
          <p:grpSpPr>
            <a:xfrm>
              <a:off x="1169295" y="884766"/>
              <a:ext cx="627161" cy="515673"/>
              <a:chOff x="1515968" y="5382479"/>
              <a:chExt cx="613216" cy="504207"/>
            </a:xfrm>
          </p:grpSpPr>
          <p:pic>
            <p:nvPicPr>
              <p:cNvPr id="139" name="Picture 125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2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611"/>
              <a:stretch>
                <a:fillRect/>
              </a:stretch>
            </p:blipFill>
            <p:spPr bwMode="auto">
              <a:xfrm rot="19634544">
                <a:off x="1610009" y="5737730"/>
                <a:ext cx="519175" cy="148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0" name="Oval 15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515968" y="5382479"/>
                <a:ext cx="453272" cy="4532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ru-RU" sz="1000" dirty="0"/>
              </a:p>
            </p:txBody>
          </p:sp>
        </p:grpSp>
        <p:grpSp>
          <p:nvGrpSpPr>
            <p:cNvPr id="97" name="Group 96"/>
            <p:cNvGrpSpPr/>
            <p:nvPr/>
          </p:nvGrpSpPr>
          <p:grpSpPr>
            <a:xfrm>
              <a:off x="1306317" y="986347"/>
              <a:ext cx="174625" cy="266700"/>
              <a:chOff x="-204305" y="977900"/>
              <a:chExt cx="174625" cy="266700"/>
            </a:xfrm>
          </p:grpSpPr>
          <p:sp>
            <p:nvSpPr>
              <p:cNvPr id="98" name="Freeform 38"/>
              <p:cNvSpPr>
                <a:spLocks/>
              </p:cNvSpPr>
              <p:nvPr/>
            </p:nvSpPr>
            <p:spPr bwMode="auto">
              <a:xfrm>
                <a:off x="-138113" y="1196975"/>
                <a:ext cx="47625" cy="47625"/>
              </a:xfrm>
              <a:custGeom>
                <a:avLst/>
                <a:gdLst>
                  <a:gd name="T0" fmla="*/ 220 w 220"/>
                  <a:gd name="T1" fmla="*/ 216 h 216"/>
                  <a:gd name="T2" fmla="*/ 220 w 220"/>
                  <a:gd name="T3" fmla="*/ 0 h 216"/>
                  <a:gd name="T4" fmla="*/ 4 w 220"/>
                  <a:gd name="T5" fmla="*/ 0 h 216"/>
                  <a:gd name="T6" fmla="*/ 7 w 220"/>
                  <a:gd name="T7" fmla="*/ 216 h 216"/>
                  <a:gd name="T8" fmla="*/ 220 w 220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216">
                    <a:moveTo>
                      <a:pt x="220" y="216"/>
                    </a:moveTo>
                    <a:cubicBezTo>
                      <a:pt x="220" y="144"/>
                      <a:pt x="220" y="72"/>
                      <a:pt x="220" y="0"/>
                    </a:cubicBezTo>
                    <a:cubicBezTo>
                      <a:pt x="148" y="0"/>
                      <a:pt x="76" y="0"/>
                      <a:pt x="4" y="0"/>
                    </a:cubicBezTo>
                    <a:cubicBezTo>
                      <a:pt x="6" y="71"/>
                      <a:pt x="0" y="150"/>
                      <a:pt x="7" y="216"/>
                    </a:cubicBezTo>
                    <a:cubicBezTo>
                      <a:pt x="78" y="216"/>
                      <a:pt x="149" y="216"/>
                      <a:pt x="220" y="21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9" name="Freeform 39"/>
              <p:cNvSpPr>
                <a:spLocks/>
              </p:cNvSpPr>
              <p:nvPr/>
            </p:nvSpPr>
            <p:spPr bwMode="auto">
              <a:xfrm>
                <a:off x="-204305" y="977900"/>
                <a:ext cx="174625" cy="203200"/>
              </a:xfrm>
              <a:custGeom>
                <a:avLst/>
                <a:gdLst>
                  <a:gd name="T0" fmla="*/ 498 w 789"/>
                  <a:gd name="T1" fmla="*/ 926 h 926"/>
                  <a:gd name="T2" fmla="*/ 714 w 789"/>
                  <a:gd name="T3" fmla="*/ 608 h 926"/>
                  <a:gd name="T4" fmla="*/ 789 w 789"/>
                  <a:gd name="T5" fmla="*/ 407 h 926"/>
                  <a:gd name="T6" fmla="*/ 717 w 789"/>
                  <a:gd name="T7" fmla="*/ 194 h 926"/>
                  <a:gd name="T8" fmla="*/ 120 w 789"/>
                  <a:gd name="T9" fmla="*/ 140 h 926"/>
                  <a:gd name="T10" fmla="*/ 0 w 789"/>
                  <a:gd name="T11" fmla="*/ 422 h 926"/>
                  <a:gd name="T12" fmla="*/ 222 w 789"/>
                  <a:gd name="T13" fmla="*/ 422 h 926"/>
                  <a:gd name="T14" fmla="*/ 303 w 789"/>
                  <a:gd name="T15" fmla="*/ 269 h 926"/>
                  <a:gd name="T16" fmla="*/ 516 w 789"/>
                  <a:gd name="T17" fmla="*/ 305 h 926"/>
                  <a:gd name="T18" fmla="*/ 534 w 789"/>
                  <a:gd name="T19" fmla="*/ 485 h 926"/>
                  <a:gd name="T20" fmla="*/ 312 w 789"/>
                  <a:gd name="T21" fmla="*/ 728 h 926"/>
                  <a:gd name="T22" fmla="*/ 294 w 789"/>
                  <a:gd name="T23" fmla="*/ 926 h 926"/>
                  <a:gd name="T24" fmla="*/ 498 w 789"/>
                  <a:gd name="T25" fmla="*/ 926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9" h="926">
                    <a:moveTo>
                      <a:pt x="498" y="926"/>
                    </a:moveTo>
                    <a:cubicBezTo>
                      <a:pt x="481" y="739"/>
                      <a:pt x="632" y="700"/>
                      <a:pt x="714" y="608"/>
                    </a:cubicBezTo>
                    <a:cubicBezTo>
                      <a:pt x="755" y="561"/>
                      <a:pt x="789" y="496"/>
                      <a:pt x="789" y="407"/>
                    </a:cubicBezTo>
                    <a:cubicBezTo>
                      <a:pt x="789" y="317"/>
                      <a:pt x="762" y="246"/>
                      <a:pt x="717" y="194"/>
                    </a:cubicBezTo>
                    <a:cubicBezTo>
                      <a:pt x="585" y="44"/>
                      <a:pt x="291" y="0"/>
                      <a:pt x="120" y="140"/>
                    </a:cubicBezTo>
                    <a:cubicBezTo>
                      <a:pt x="45" y="201"/>
                      <a:pt x="1" y="295"/>
                      <a:pt x="0" y="422"/>
                    </a:cubicBezTo>
                    <a:cubicBezTo>
                      <a:pt x="74" y="422"/>
                      <a:pt x="148" y="422"/>
                      <a:pt x="222" y="422"/>
                    </a:cubicBezTo>
                    <a:cubicBezTo>
                      <a:pt x="226" y="347"/>
                      <a:pt x="253" y="292"/>
                      <a:pt x="303" y="269"/>
                    </a:cubicBezTo>
                    <a:cubicBezTo>
                      <a:pt x="378" y="234"/>
                      <a:pt x="480" y="257"/>
                      <a:pt x="516" y="305"/>
                    </a:cubicBezTo>
                    <a:cubicBezTo>
                      <a:pt x="547" y="347"/>
                      <a:pt x="562" y="424"/>
                      <a:pt x="534" y="485"/>
                    </a:cubicBezTo>
                    <a:cubicBezTo>
                      <a:pt x="489" y="582"/>
                      <a:pt x="355" y="616"/>
                      <a:pt x="312" y="728"/>
                    </a:cubicBezTo>
                    <a:cubicBezTo>
                      <a:pt x="294" y="774"/>
                      <a:pt x="287" y="875"/>
                      <a:pt x="294" y="926"/>
                    </a:cubicBezTo>
                    <a:cubicBezTo>
                      <a:pt x="362" y="926"/>
                      <a:pt x="430" y="926"/>
                      <a:pt x="498" y="9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grpSp>
        <p:nvGrpSpPr>
          <p:cNvPr id="141" name="Group 140"/>
          <p:cNvGrpSpPr/>
          <p:nvPr/>
        </p:nvGrpSpPr>
        <p:grpSpPr>
          <a:xfrm>
            <a:off x="4766198" y="10633"/>
            <a:ext cx="3362074" cy="212366"/>
            <a:chOff x="5375526" y="285750"/>
            <a:chExt cx="3362074" cy="212366"/>
          </a:xfrm>
        </p:grpSpPr>
        <p:sp>
          <p:nvSpPr>
            <p:cNvPr id="142" name="StickerRectangle"/>
            <p:cNvSpPr>
              <a:spLocks noChangeArrowheads="1"/>
            </p:cNvSpPr>
            <p:nvPr/>
          </p:nvSpPr>
          <p:spPr bwMode="auto">
            <a:xfrm>
              <a:off x="5375526" y="285750"/>
              <a:ext cx="336207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200" dirty="0" smtClean="0">
                  <a:solidFill>
                    <a:srgbClr val="808080"/>
                  </a:solidFill>
                  <a:latin typeface="+mn-lt"/>
                </a:rPr>
                <a:t>ИСПОЛНИТЕЛЬ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 – </a:t>
              </a:r>
              <a:r>
                <a:rPr lang="ru-RU" sz="1200" dirty="0">
                  <a:solidFill>
                    <a:srgbClr val="808080"/>
                  </a:solidFill>
                </a:rPr>
                <a:t>РУКОВОДИТЕЛЬ </a:t>
              </a:r>
              <a:r>
                <a:rPr lang="en-US" sz="1200" dirty="0">
                  <a:solidFill>
                    <a:srgbClr val="808080"/>
                  </a:solidFill>
                </a:rPr>
                <a:t>ПРОЕКТА</a:t>
              </a:r>
            </a:p>
          </p:txBody>
        </p:sp>
        <p:cxnSp>
          <p:nvCxnSpPr>
            <p:cNvPr id="143" name="AutoShape 31"/>
            <p:cNvCxnSpPr>
              <a:cxnSpLocks noChangeShapeType="1"/>
              <a:stCxn id="142" idx="2"/>
              <a:endCxn id="142" idx="4"/>
            </p:cNvCxnSpPr>
            <p:nvPr/>
          </p:nvCxnSpPr>
          <p:spPr bwMode="auto">
            <a:xfrm>
              <a:off x="5375526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44" name="AutoShape 32"/>
            <p:cNvCxnSpPr>
              <a:cxnSpLocks noChangeShapeType="1"/>
              <a:stCxn id="142" idx="4"/>
              <a:endCxn id="142" idx="6"/>
            </p:cNvCxnSpPr>
            <p:nvPr/>
          </p:nvCxnSpPr>
          <p:spPr bwMode="auto">
            <a:xfrm>
              <a:off x="5375526" y="498116"/>
              <a:ext cx="336207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66" name="Rectangle 52"/>
          <p:cNvSpPr txBox="1"/>
          <p:nvPr/>
        </p:nvSpPr>
        <p:spPr>
          <a:xfrm>
            <a:off x="2179177" y="1569302"/>
            <a:ext cx="6639508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45720" tIns="0" rIns="4572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ru-RU" sz="1000" dirty="0"/>
          </a:p>
        </p:txBody>
      </p:sp>
      <p:sp>
        <p:nvSpPr>
          <p:cNvPr id="145" name="Rectangle 52"/>
          <p:cNvSpPr txBox="1">
            <a:spLocks/>
          </p:cNvSpPr>
          <p:nvPr/>
        </p:nvSpPr>
        <p:spPr>
          <a:xfrm>
            <a:off x="347679" y="5578780"/>
            <a:ext cx="8062674" cy="6523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b="1" dirty="0">
                <a:solidFill>
                  <a:schemeClr val="tx1"/>
                </a:solidFill>
              </a:rPr>
              <a:t>Результат и конечные продукты</a:t>
            </a:r>
          </a:p>
          <a:p>
            <a:pPr lvl="1"/>
            <a:r>
              <a:rPr lang="ru-RU" sz="1100" dirty="0"/>
              <a:t>Проведено анкетирование ключевых </a:t>
            </a:r>
            <a:r>
              <a:rPr lang="ru-RU" sz="1100" dirty="0" smtClean="0"/>
              <a:t>заказчиков процесса</a:t>
            </a:r>
          </a:p>
          <a:p>
            <a:pPr lvl="1"/>
            <a:r>
              <a:rPr lang="ru-RU" sz="1100" dirty="0" smtClean="0"/>
              <a:t>Определен уровень удовлетворенности заказчиков процесса</a:t>
            </a:r>
            <a:endParaRPr lang="ru-RU" sz="1100" dirty="0"/>
          </a:p>
        </p:txBody>
      </p:sp>
      <p:pic>
        <p:nvPicPr>
          <p:cNvPr id="176203" name="Picture 75"/>
          <p:cNvPicPr>
            <a:picLocks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2718" y="1637837"/>
            <a:ext cx="6371035" cy="3798798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olid"/>
            <a:miter lim="800000"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2" name="Rectangular Callout 71"/>
          <p:cNvSpPr/>
          <p:nvPr/>
        </p:nvSpPr>
        <p:spPr>
          <a:xfrm>
            <a:off x="4951771" y="4747643"/>
            <a:ext cx="2053321" cy="822515"/>
          </a:xfrm>
          <a:prstGeom prst="wedgeRectCallout">
            <a:avLst>
              <a:gd name="adj1" fmla="val -35520"/>
              <a:gd name="adj2" fmla="val -75383"/>
            </a:avLst>
          </a:prstGeom>
          <a:solidFill>
            <a:schemeClr val="accent6"/>
          </a:solidFill>
          <a:ln w="127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>
                <a:solidFill>
                  <a:schemeClr val="tx1"/>
                </a:solidFill>
              </a:rPr>
              <a:t>Вопросы могут быть изменены только в случае неприменимости  текущих формулировок</a:t>
            </a:r>
          </a:p>
        </p:txBody>
      </p:sp>
      <p:grpSp>
        <p:nvGrpSpPr>
          <p:cNvPr id="177" name="Group 176"/>
          <p:cNvGrpSpPr/>
          <p:nvPr/>
        </p:nvGrpSpPr>
        <p:grpSpPr>
          <a:xfrm>
            <a:off x="-10759" y="5430419"/>
            <a:ext cx="769272" cy="835376"/>
            <a:chOff x="-10759" y="5430419"/>
            <a:chExt cx="769272" cy="835376"/>
          </a:xfrm>
        </p:grpSpPr>
        <p:sp>
          <p:nvSpPr>
            <p:cNvPr id="178" name="Oval 177"/>
            <p:cNvSpPr>
              <a:spLocks/>
            </p:cNvSpPr>
            <p:nvPr/>
          </p:nvSpPr>
          <p:spPr>
            <a:xfrm>
              <a:off x="39971" y="5578780"/>
              <a:ext cx="648000" cy="648000"/>
            </a:xfrm>
            <a:prstGeom prst="ellipse">
              <a:avLst/>
            </a:prstGeom>
            <a:solidFill>
              <a:schemeClr val="bg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 dirty="0" smtClean="0">
                <a:solidFill>
                  <a:schemeClr val="tx1"/>
                </a:solidFill>
              </a:endParaRPr>
            </a:p>
          </p:txBody>
        </p:sp>
        <p:grpSp>
          <p:nvGrpSpPr>
            <p:cNvPr id="179" name="Group 2100"/>
            <p:cNvGrpSpPr>
              <a:grpSpLocks/>
            </p:cNvGrpSpPr>
            <p:nvPr/>
          </p:nvGrpSpPr>
          <p:grpSpPr bwMode="auto">
            <a:xfrm>
              <a:off x="-10759" y="5430419"/>
              <a:ext cx="769272" cy="835376"/>
              <a:chOff x="2140" y="1477"/>
              <a:chExt cx="905" cy="998"/>
            </a:xfrm>
          </p:grpSpPr>
          <p:sp>
            <p:nvSpPr>
              <p:cNvPr id="180" name="AutoShape 2069"/>
              <p:cNvSpPr>
                <a:spLocks noChangeAspect="1" noChangeArrowheads="1" noTextEdit="1"/>
              </p:cNvSpPr>
              <p:nvPr/>
            </p:nvSpPr>
            <p:spPr bwMode="auto">
              <a:xfrm>
                <a:off x="2140" y="1477"/>
                <a:ext cx="905" cy="9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1" name="Freeform 2071"/>
              <p:cNvSpPr>
                <a:spLocks/>
              </p:cNvSpPr>
              <p:nvPr/>
            </p:nvSpPr>
            <p:spPr bwMode="auto">
              <a:xfrm>
                <a:off x="2208" y="2040"/>
                <a:ext cx="739" cy="367"/>
              </a:xfrm>
              <a:custGeom>
                <a:avLst/>
                <a:gdLst>
                  <a:gd name="T0" fmla="*/ 54 w 739"/>
                  <a:gd name="T1" fmla="*/ 0 h 367"/>
                  <a:gd name="T2" fmla="*/ 59 w 739"/>
                  <a:gd name="T3" fmla="*/ 63 h 367"/>
                  <a:gd name="T4" fmla="*/ 79 w 739"/>
                  <a:gd name="T5" fmla="*/ 127 h 367"/>
                  <a:gd name="T6" fmla="*/ 108 w 739"/>
                  <a:gd name="T7" fmla="*/ 181 h 367"/>
                  <a:gd name="T8" fmla="*/ 167 w 739"/>
                  <a:gd name="T9" fmla="*/ 244 h 367"/>
                  <a:gd name="T10" fmla="*/ 221 w 739"/>
                  <a:gd name="T11" fmla="*/ 278 h 367"/>
                  <a:gd name="T12" fmla="*/ 274 w 739"/>
                  <a:gd name="T13" fmla="*/ 303 h 367"/>
                  <a:gd name="T14" fmla="*/ 338 w 739"/>
                  <a:gd name="T15" fmla="*/ 318 h 367"/>
                  <a:gd name="T16" fmla="*/ 372 w 739"/>
                  <a:gd name="T17" fmla="*/ 318 h 367"/>
                  <a:gd name="T18" fmla="*/ 436 w 739"/>
                  <a:gd name="T19" fmla="*/ 313 h 367"/>
                  <a:gd name="T20" fmla="*/ 495 w 739"/>
                  <a:gd name="T21" fmla="*/ 293 h 367"/>
                  <a:gd name="T22" fmla="*/ 548 w 739"/>
                  <a:gd name="T23" fmla="*/ 264 h 367"/>
                  <a:gd name="T24" fmla="*/ 597 w 739"/>
                  <a:gd name="T25" fmla="*/ 225 h 367"/>
                  <a:gd name="T26" fmla="*/ 636 w 739"/>
                  <a:gd name="T27" fmla="*/ 181 h 367"/>
                  <a:gd name="T28" fmla="*/ 666 w 739"/>
                  <a:gd name="T29" fmla="*/ 127 h 367"/>
                  <a:gd name="T30" fmla="*/ 685 w 739"/>
                  <a:gd name="T31" fmla="*/ 63 h 367"/>
                  <a:gd name="T32" fmla="*/ 690 w 739"/>
                  <a:gd name="T33" fmla="*/ 0 h 367"/>
                  <a:gd name="T34" fmla="*/ 739 w 739"/>
                  <a:gd name="T35" fmla="*/ 0 h 367"/>
                  <a:gd name="T36" fmla="*/ 734 w 739"/>
                  <a:gd name="T37" fmla="*/ 73 h 367"/>
                  <a:gd name="T38" fmla="*/ 710 w 739"/>
                  <a:gd name="T39" fmla="*/ 141 h 367"/>
                  <a:gd name="T40" fmla="*/ 676 w 739"/>
                  <a:gd name="T41" fmla="*/ 205 h 367"/>
                  <a:gd name="T42" fmla="*/ 632 w 739"/>
                  <a:gd name="T43" fmla="*/ 259 h 367"/>
                  <a:gd name="T44" fmla="*/ 578 w 739"/>
                  <a:gd name="T45" fmla="*/ 308 h 367"/>
                  <a:gd name="T46" fmla="*/ 514 w 739"/>
                  <a:gd name="T47" fmla="*/ 342 h 367"/>
                  <a:gd name="T48" fmla="*/ 446 w 739"/>
                  <a:gd name="T49" fmla="*/ 362 h 367"/>
                  <a:gd name="T50" fmla="*/ 372 w 739"/>
                  <a:gd name="T51" fmla="*/ 367 h 367"/>
                  <a:gd name="T52" fmla="*/ 333 w 739"/>
                  <a:gd name="T53" fmla="*/ 367 h 367"/>
                  <a:gd name="T54" fmla="*/ 260 w 739"/>
                  <a:gd name="T55" fmla="*/ 352 h 367"/>
                  <a:gd name="T56" fmla="*/ 196 w 739"/>
                  <a:gd name="T57" fmla="*/ 322 h 367"/>
                  <a:gd name="T58" fmla="*/ 137 w 739"/>
                  <a:gd name="T59" fmla="*/ 283 h 367"/>
                  <a:gd name="T60" fmla="*/ 89 w 739"/>
                  <a:gd name="T61" fmla="*/ 234 h 367"/>
                  <a:gd name="T62" fmla="*/ 45 w 739"/>
                  <a:gd name="T63" fmla="*/ 176 h 367"/>
                  <a:gd name="T64" fmla="*/ 20 w 739"/>
                  <a:gd name="T65" fmla="*/ 112 h 367"/>
                  <a:gd name="T66" fmla="*/ 5 w 739"/>
                  <a:gd name="T67" fmla="*/ 39 h 367"/>
                  <a:gd name="T68" fmla="*/ 54 w 739"/>
                  <a:gd name="T69" fmla="*/ 0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39" h="367">
                    <a:moveTo>
                      <a:pt x="54" y="0"/>
                    </a:moveTo>
                    <a:lnTo>
                      <a:pt x="54" y="0"/>
                    </a:lnTo>
                    <a:lnTo>
                      <a:pt x="54" y="34"/>
                    </a:lnTo>
                    <a:lnTo>
                      <a:pt x="59" y="63"/>
                    </a:lnTo>
                    <a:lnTo>
                      <a:pt x="64" y="97"/>
                    </a:lnTo>
                    <a:lnTo>
                      <a:pt x="79" y="127"/>
                    </a:lnTo>
                    <a:lnTo>
                      <a:pt x="89" y="151"/>
                    </a:lnTo>
                    <a:lnTo>
                      <a:pt x="108" y="181"/>
                    </a:lnTo>
                    <a:lnTo>
                      <a:pt x="147" y="225"/>
                    </a:lnTo>
                    <a:lnTo>
                      <a:pt x="167" y="244"/>
                    </a:lnTo>
                    <a:lnTo>
                      <a:pt x="191" y="264"/>
                    </a:lnTo>
                    <a:lnTo>
                      <a:pt x="221" y="278"/>
                    </a:lnTo>
                    <a:lnTo>
                      <a:pt x="245" y="293"/>
                    </a:lnTo>
                    <a:lnTo>
                      <a:pt x="274" y="303"/>
                    </a:lnTo>
                    <a:lnTo>
                      <a:pt x="309" y="313"/>
                    </a:lnTo>
                    <a:lnTo>
                      <a:pt x="338" y="318"/>
                    </a:lnTo>
                    <a:lnTo>
                      <a:pt x="372" y="318"/>
                    </a:lnTo>
                    <a:lnTo>
                      <a:pt x="372" y="318"/>
                    </a:lnTo>
                    <a:lnTo>
                      <a:pt x="402" y="318"/>
                    </a:lnTo>
                    <a:lnTo>
                      <a:pt x="436" y="313"/>
                    </a:lnTo>
                    <a:lnTo>
                      <a:pt x="465" y="303"/>
                    </a:lnTo>
                    <a:lnTo>
                      <a:pt x="495" y="293"/>
                    </a:lnTo>
                    <a:lnTo>
                      <a:pt x="524" y="278"/>
                    </a:lnTo>
                    <a:lnTo>
                      <a:pt x="548" y="264"/>
                    </a:lnTo>
                    <a:lnTo>
                      <a:pt x="573" y="244"/>
                    </a:lnTo>
                    <a:lnTo>
                      <a:pt x="597" y="225"/>
                    </a:lnTo>
                    <a:lnTo>
                      <a:pt x="617" y="205"/>
                    </a:lnTo>
                    <a:lnTo>
                      <a:pt x="636" y="181"/>
                    </a:lnTo>
                    <a:lnTo>
                      <a:pt x="651" y="151"/>
                    </a:lnTo>
                    <a:lnTo>
                      <a:pt x="666" y="127"/>
                    </a:lnTo>
                    <a:lnTo>
                      <a:pt x="676" y="97"/>
                    </a:lnTo>
                    <a:lnTo>
                      <a:pt x="685" y="63"/>
                    </a:lnTo>
                    <a:lnTo>
                      <a:pt x="690" y="34"/>
                    </a:lnTo>
                    <a:lnTo>
                      <a:pt x="690" y="0"/>
                    </a:lnTo>
                    <a:lnTo>
                      <a:pt x="739" y="0"/>
                    </a:lnTo>
                    <a:lnTo>
                      <a:pt x="739" y="0"/>
                    </a:lnTo>
                    <a:lnTo>
                      <a:pt x="739" y="39"/>
                    </a:lnTo>
                    <a:lnTo>
                      <a:pt x="734" y="73"/>
                    </a:lnTo>
                    <a:lnTo>
                      <a:pt x="724" y="112"/>
                    </a:lnTo>
                    <a:lnTo>
                      <a:pt x="710" y="141"/>
                    </a:lnTo>
                    <a:lnTo>
                      <a:pt x="695" y="176"/>
                    </a:lnTo>
                    <a:lnTo>
                      <a:pt x="676" y="205"/>
                    </a:lnTo>
                    <a:lnTo>
                      <a:pt x="656" y="234"/>
                    </a:lnTo>
                    <a:lnTo>
                      <a:pt x="632" y="259"/>
                    </a:lnTo>
                    <a:lnTo>
                      <a:pt x="607" y="283"/>
                    </a:lnTo>
                    <a:lnTo>
                      <a:pt x="578" y="308"/>
                    </a:lnTo>
                    <a:lnTo>
                      <a:pt x="548" y="322"/>
                    </a:lnTo>
                    <a:lnTo>
                      <a:pt x="514" y="342"/>
                    </a:lnTo>
                    <a:lnTo>
                      <a:pt x="480" y="352"/>
                    </a:lnTo>
                    <a:lnTo>
                      <a:pt x="446" y="362"/>
                    </a:lnTo>
                    <a:lnTo>
                      <a:pt x="407" y="367"/>
                    </a:lnTo>
                    <a:lnTo>
                      <a:pt x="372" y="367"/>
                    </a:lnTo>
                    <a:lnTo>
                      <a:pt x="372" y="367"/>
                    </a:lnTo>
                    <a:lnTo>
                      <a:pt x="333" y="367"/>
                    </a:lnTo>
                    <a:lnTo>
                      <a:pt x="299" y="362"/>
                    </a:lnTo>
                    <a:lnTo>
                      <a:pt x="260" y="352"/>
                    </a:lnTo>
                    <a:lnTo>
                      <a:pt x="226" y="342"/>
                    </a:lnTo>
                    <a:lnTo>
                      <a:pt x="196" y="322"/>
                    </a:lnTo>
                    <a:lnTo>
                      <a:pt x="167" y="308"/>
                    </a:lnTo>
                    <a:lnTo>
                      <a:pt x="137" y="283"/>
                    </a:lnTo>
                    <a:lnTo>
                      <a:pt x="108" y="259"/>
                    </a:lnTo>
                    <a:lnTo>
                      <a:pt x="89" y="234"/>
                    </a:lnTo>
                    <a:lnTo>
                      <a:pt x="64" y="205"/>
                    </a:lnTo>
                    <a:lnTo>
                      <a:pt x="45" y="176"/>
                    </a:lnTo>
                    <a:lnTo>
                      <a:pt x="30" y="141"/>
                    </a:lnTo>
                    <a:lnTo>
                      <a:pt x="20" y="112"/>
                    </a:lnTo>
                    <a:lnTo>
                      <a:pt x="10" y="73"/>
                    </a:lnTo>
                    <a:lnTo>
                      <a:pt x="5" y="39"/>
                    </a:lnTo>
                    <a:lnTo>
                      <a:pt x="0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2" name="Freeform 2072"/>
              <p:cNvSpPr>
                <a:spLocks/>
              </p:cNvSpPr>
              <p:nvPr/>
            </p:nvSpPr>
            <p:spPr bwMode="auto">
              <a:xfrm>
                <a:off x="2208" y="1673"/>
                <a:ext cx="739" cy="367"/>
              </a:xfrm>
              <a:custGeom>
                <a:avLst/>
                <a:gdLst>
                  <a:gd name="T0" fmla="*/ 54 w 739"/>
                  <a:gd name="T1" fmla="*/ 367 h 367"/>
                  <a:gd name="T2" fmla="*/ 59 w 739"/>
                  <a:gd name="T3" fmla="*/ 303 h 367"/>
                  <a:gd name="T4" fmla="*/ 79 w 739"/>
                  <a:gd name="T5" fmla="*/ 244 h 367"/>
                  <a:gd name="T6" fmla="*/ 108 w 739"/>
                  <a:gd name="T7" fmla="*/ 190 h 367"/>
                  <a:gd name="T8" fmla="*/ 191 w 739"/>
                  <a:gd name="T9" fmla="*/ 102 h 367"/>
                  <a:gd name="T10" fmla="*/ 245 w 739"/>
                  <a:gd name="T11" fmla="*/ 73 h 367"/>
                  <a:gd name="T12" fmla="*/ 309 w 739"/>
                  <a:gd name="T13" fmla="*/ 54 h 367"/>
                  <a:gd name="T14" fmla="*/ 372 w 739"/>
                  <a:gd name="T15" fmla="*/ 49 h 367"/>
                  <a:gd name="T16" fmla="*/ 402 w 739"/>
                  <a:gd name="T17" fmla="*/ 49 h 367"/>
                  <a:gd name="T18" fmla="*/ 465 w 739"/>
                  <a:gd name="T19" fmla="*/ 63 h 367"/>
                  <a:gd name="T20" fmla="*/ 524 w 739"/>
                  <a:gd name="T21" fmla="*/ 88 h 367"/>
                  <a:gd name="T22" fmla="*/ 597 w 739"/>
                  <a:gd name="T23" fmla="*/ 142 h 367"/>
                  <a:gd name="T24" fmla="*/ 651 w 739"/>
                  <a:gd name="T25" fmla="*/ 215 h 367"/>
                  <a:gd name="T26" fmla="*/ 676 w 739"/>
                  <a:gd name="T27" fmla="*/ 274 h 367"/>
                  <a:gd name="T28" fmla="*/ 690 w 739"/>
                  <a:gd name="T29" fmla="*/ 332 h 367"/>
                  <a:gd name="T30" fmla="*/ 739 w 739"/>
                  <a:gd name="T31" fmla="*/ 367 h 367"/>
                  <a:gd name="T32" fmla="*/ 739 w 739"/>
                  <a:gd name="T33" fmla="*/ 327 h 367"/>
                  <a:gd name="T34" fmla="*/ 724 w 739"/>
                  <a:gd name="T35" fmla="*/ 259 h 367"/>
                  <a:gd name="T36" fmla="*/ 695 w 739"/>
                  <a:gd name="T37" fmla="*/ 190 h 367"/>
                  <a:gd name="T38" fmla="*/ 656 w 739"/>
                  <a:gd name="T39" fmla="*/ 132 h 367"/>
                  <a:gd name="T40" fmla="*/ 607 w 739"/>
                  <a:gd name="T41" fmla="*/ 83 h 367"/>
                  <a:gd name="T42" fmla="*/ 548 w 739"/>
                  <a:gd name="T43" fmla="*/ 44 h 367"/>
                  <a:gd name="T44" fmla="*/ 480 w 739"/>
                  <a:gd name="T45" fmla="*/ 14 h 367"/>
                  <a:gd name="T46" fmla="*/ 407 w 739"/>
                  <a:gd name="T47" fmla="*/ 0 h 367"/>
                  <a:gd name="T48" fmla="*/ 372 w 739"/>
                  <a:gd name="T49" fmla="*/ 0 h 367"/>
                  <a:gd name="T50" fmla="*/ 299 w 739"/>
                  <a:gd name="T51" fmla="*/ 5 h 367"/>
                  <a:gd name="T52" fmla="*/ 226 w 739"/>
                  <a:gd name="T53" fmla="*/ 29 h 367"/>
                  <a:gd name="T54" fmla="*/ 167 w 739"/>
                  <a:gd name="T55" fmla="*/ 63 h 367"/>
                  <a:gd name="T56" fmla="*/ 108 w 739"/>
                  <a:gd name="T57" fmla="*/ 107 h 367"/>
                  <a:gd name="T58" fmla="*/ 64 w 739"/>
                  <a:gd name="T59" fmla="*/ 161 h 367"/>
                  <a:gd name="T60" fmla="*/ 30 w 739"/>
                  <a:gd name="T61" fmla="*/ 225 h 367"/>
                  <a:gd name="T62" fmla="*/ 10 w 739"/>
                  <a:gd name="T63" fmla="*/ 293 h 367"/>
                  <a:gd name="T64" fmla="*/ 0 w 739"/>
                  <a:gd name="T65" fmla="*/ 367 h 3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739" h="367">
                    <a:moveTo>
                      <a:pt x="54" y="367"/>
                    </a:moveTo>
                    <a:lnTo>
                      <a:pt x="54" y="367"/>
                    </a:lnTo>
                    <a:lnTo>
                      <a:pt x="54" y="332"/>
                    </a:lnTo>
                    <a:lnTo>
                      <a:pt x="59" y="303"/>
                    </a:lnTo>
                    <a:lnTo>
                      <a:pt x="64" y="274"/>
                    </a:lnTo>
                    <a:lnTo>
                      <a:pt x="79" y="244"/>
                    </a:lnTo>
                    <a:lnTo>
                      <a:pt x="89" y="215"/>
                    </a:lnTo>
                    <a:lnTo>
                      <a:pt x="108" y="190"/>
                    </a:lnTo>
                    <a:lnTo>
                      <a:pt x="147" y="142"/>
                    </a:lnTo>
                    <a:lnTo>
                      <a:pt x="191" y="102"/>
                    </a:lnTo>
                    <a:lnTo>
                      <a:pt x="221" y="88"/>
                    </a:lnTo>
                    <a:lnTo>
                      <a:pt x="245" y="73"/>
                    </a:lnTo>
                    <a:lnTo>
                      <a:pt x="274" y="63"/>
                    </a:lnTo>
                    <a:lnTo>
                      <a:pt x="309" y="54"/>
                    </a:lnTo>
                    <a:lnTo>
                      <a:pt x="338" y="49"/>
                    </a:lnTo>
                    <a:lnTo>
                      <a:pt x="372" y="49"/>
                    </a:lnTo>
                    <a:lnTo>
                      <a:pt x="372" y="49"/>
                    </a:lnTo>
                    <a:lnTo>
                      <a:pt x="402" y="49"/>
                    </a:lnTo>
                    <a:lnTo>
                      <a:pt x="436" y="54"/>
                    </a:lnTo>
                    <a:lnTo>
                      <a:pt x="465" y="63"/>
                    </a:lnTo>
                    <a:lnTo>
                      <a:pt x="495" y="73"/>
                    </a:lnTo>
                    <a:lnTo>
                      <a:pt x="524" y="88"/>
                    </a:lnTo>
                    <a:lnTo>
                      <a:pt x="548" y="102"/>
                    </a:lnTo>
                    <a:lnTo>
                      <a:pt x="597" y="142"/>
                    </a:lnTo>
                    <a:lnTo>
                      <a:pt x="636" y="190"/>
                    </a:lnTo>
                    <a:lnTo>
                      <a:pt x="651" y="215"/>
                    </a:lnTo>
                    <a:lnTo>
                      <a:pt x="666" y="244"/>
                    </a:lnTo>
                    <a:lnTo>
                      <a:pt x="676" y="274"/>
                    </a:lnTo>
                    <a:lnTo>
                      <a:pt x="685" y="303"/>
                    </a:lnTo>
                    <a:lnTo>
                      <a:pt x="690" y="332"/>
                    </a:lnTo>
                    <a:lnTo>
                      <a:pt x="690" y="367"/>
                    </a:lnTo>
                    <a:lnTo>
                      <a:pt x="739" y="367"/>
                    </a:lnTo>
                    <a:lnTo>
                      <a:pt x="739" y="367"/>
                    </a:lnTo>
                    <a:lnTo>
                      <a:pt x="739" y="327"/>
                    </a:lnTo>
                    <a:lnTo>
                      <a:pt x="734" y="293"/>
                    </a:lnTo>
                    <a:lnTo>
                      <a:pt x="724" y="259"/>
                    </a:lnTo>
                    <a:lnTo>
                      <a:pt x="710" y="225"/>
                    </a:lnTo>
                    <a:lnTo>
                      <a:pt x="695" y="190"/>
                    </a:lnTo>
                    <a:lnTo>
                      <a:pt x="676" y="161"/>
                    </a:lnTo>
                    <a:lnTo>
                      <a:pt x="656" y="132"/>
                    </a:lnTo>
                    <a:lnTo>
                      <a:pt x="632" y="107"/>
                    </a:lnTo>
                    <a:lnTo>
                      <a:pt x="607" y="83"/>
                    </a:lnTo>
                    <a:lnTo>
                      <a:pt x="578" y="63"/>
                    </a:lnTo>
                    <a:lnTo>
                      <a:pt x="548" y="44"/>
                    </a:lnTo>
                    <a:lnTo>
                      <a:pt x="514" y="29"/>
                    </a:lnTo>
                    <a:lnTo>
                      <a:pt x="480" y="14"/>
                    </a:lnTo>
                    <a:lnTo>
                      <a:pt x="446" y="5"/>
                    </a:lnTo>
                    <a:lnTo>
                      <a:pt x="407" y="0"/>
                    </a:lnTo>
                    <a:lnTo>
                      <a:pt x="372" y="0"/>
                    </a:lnTo>
                    <a:lnTo>
                      <a:pt x="372" y="0"/>
                    </a:lnTo>
                    <a:lnTo>
                      <a:pt x="333" y="0"/>
                    </a:lnTo>
                    <a:lnTo>
                      <a:pt x="299" y="5"/>
                    </a:lnTo>
                    <a:lnTo>
                      <a:pt x="260" y="14"/>
                    </a:lnTo>
                    <a:lnTo>
                      <a:pt x="226" y="29"/>
                    </a:lnTo>
                    <a:lnTo>
                      <a:pt x="196" y="44"/>
                    </a:lnTo>
                    <a:lnTo>
                      <a:pt x="167" y="63"/>
                    </a:lnTo>
                    <a:lnTo>
                      <a:pt x="137" y="83"/>
                    </a:lnTo>
                    <a:lnTo>
                      <a:pt x="108" y="107"/>
                    </a:lnTo>
                    <a:lnTo>
                      <a:pt x="89" y="132"/>
                    </a:lnTo>
                    <a:lnTo>
                      <a:pt x="64" y="161"/>
                    </a:lnTo>
                    <a:lnTo>
                      <a:pt x="45" y="190"/>
                    </a:lnTo>
                    <a:lnTo>
                      <a:pt x="30" y="225"/>
                    </a:lnTo>
                    <a:lnTo>
                      <a:pt x="20" y="259"/>
                    </a:lnTo>
                    <a:lnTo>
                      <a:pt x="10" y="293"/>
                    </a:lnTo>
                    <a:lnTo>
                      <a:pt x="5" y="327"/>
                    </a:lnTo>
                    <a:lnTo>
                      <a:pt x="0" y="367"/>
                    </a:lnTo>
                    <a:lnTo>
                      <a:pt x="54" y="367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3" name="Freeform 2073"/>
              <p:cNvSpPr>
                <a:spLocks/>
              </p:cNvSpPr>
              <p:nvPr/>
            </p:nvSpPr>
            <p:spPr bwMode="auto">
              <a:xfrm>
                <a:off x="2350" y="2040"/>
                <a:ext cx="460" cy="230"/>
              </a:xfrm>
              <a:custGeom>
                <a:avLst/>
                <a:gdLst>
                  <a:gd name="T0" fmla="*/ 30 w 460"/>
                  <a:gd name="T1" fmla="*/ 0 h 230"/>
                  <a:gd name="T2" fmla="*/ 30 w 460"/>
                  <a:gd name="T3" fmla="*/ 0 h 230"/>
                  <a:gd name="T4" fmla="*/ 35 w 460"/>
                  <a:gd name="T5" fmla="*/ 39 h 230"/>
                  <a:gd name="T6" fmla="*/ 44 w 460"/>
                  <a:gd name="T7" fmla="*/ 78 h 230"/>
                  <a:gd name="T8" fmla="*/ 64 w 460"/>
                  <a:gd name="T9" fmla="*/ 112 h 230"/>
                  <a:gd name="T10" fmla="*/ 88 w 460"/>
                  <a:gd name="T11" fmla="*/ 141 h 230"/>
                  <a:gd name="T12" fmla="*/ 118 w 460"/>
                  <a:gd name="T13" fmla="*/ 166 h 230"/>
                  <a:gd name="T14" fmla="*/ 152 w 460"/>
                  <a:gd name="T15" fmla="*/ 186 h 230"/>
                  <a:gd name="T16" fmla="*/ 186 w 460"/>
                  <a:gd name="T17" fmla="*/ 195 h 230"/>
                  <a:gd name="T18" fmla="*/ 230 w 460"/>
                  <a:gd name="T19" fmla="*/ 200 h 230"/>
                  <a:gd name="T20" fmla="*/ 230 w 460"/>
                  <a:gd name="T21" fmla="*/ 200 h 230"/>
                  <a:gd name="T22" fmla="*/ 269 w 460"/>
                  <a:gd name="T23" fmla="*/ 195 h 230"/>
                  <a:gd name="T24" fmla="*/ 309 w 460"/>
                  <a:gd name="T25" fmla="*/ 186 h 230"/>
                  <a:gd name="T26" fmla="*/ 338 w 460"/>
                  <a:gd name="T27" fmla="*/ 166 h 230"/>
                  <a:gd name="T28" fmla="*/ 372 w 460"/>
                  <a:gd name="T29" fmla="*/ 141 h 230"/>
                  <a:gd name="T30" fmla="*/ 392 w 460"/>
                  <a:gd name="T31" fmla="*/ 112 h 230"/>
                  <a:gd name="T32" fmla="*/ 411 w 460"/>
                  <a:gd name="T33" fmla="*/ 78 h 230"/>
                  <a:gd name="T34" fmla="*/ 426 w 460"/>
                  <a:gd name="T35" fmla="*/ 39 h 230"/>
                  <a:gd name="T36" fmla="*/ 426 w 460"/>
                  <a:gd name="T37" fmla="*/ 0 h 230"/>
                  <a:gd name="T38" fmla="*/ 460 w 460"/>
                  <a:gd name="T39" fmla="*/ 0 h 230"/>
                  <a:gd name="T40" fmla="*/ 460 w 460"/>
                  <a:gd name="T41" fmla="*/ 0 h 230"/>
                  <a:gd name="T42" fmla="*/ 455 w 460"/>
                  <a:gd name="T43" fmla="*/ 49 h 230"/>
                  <a:gd name="T44" fmla="*/ 441 w 460"/>
                  <a:gd name="T45" fmla="*/ 93 h 230"/>
                  <a:gd name="T46" fmla="*/ 421 w 460"/>
                  <a:gd name="T47" fmla="*/ 132 h 230"/>
                  <a:gd name="T48" fmla="*/ 392 w 460"/>
                  <a:gd name="T49" fmla="*/ 166 h 230"/>
                  <a:gd name="T50" fmla="*/ 357 w 460"/>
                  <a:gd name="T51" fmla="*/ 190 h 230"/>
                  <a:gd name="T52" fmla="*/ 318 w 460"/>
                  <a:gd name="T53" fmla="*/ 215 h 230"/>
                  <a:gd name="T54" fmla="*/ 274 w 460"/>
                  <a:gd name="T55" fmla="*/ 225 h 230"/>
                  <a:gd name="T56" fmla="*/ 230 w 460"/>
                  <a:gd name="T57" fmla="*/ 230 h 230"/>
                  <a:gd name="T58" fmla="*/ 230 w 460"/>
                  <a:gd name="T59" fmla="*/ 230 h 230"/>
                  <a:gd name="T60" fmla="*/ 181 w 460"/>
                  <a:gd name="T61" fmla="*/ 225 h 230"/>
                  <a:gd name="T62" fmla="*/ 137 w 460"/>
                  <a:gd name="T63" fmla="*/ 215 h 230"/>
                  <a:gd name="T64" fmla="*/ 98 w 460"/>
                  <a:gd name="T65" fmla="*/ 190 h 230"/>
                  <a:gd name="T66" fmla="*/ 64 w 460"/>
                  <a:gd name="T67" fmla="*/ 166 h 230"/>
                  <a:gd name="T68" fmla="*/ 39 w 460"/>
                  <a:gd name="T69" fmla="*/ 132 h 230"/>
                  <a:gd name="T70" fmla="*/ 15 w 460"/>
                  <a:gd name="T71" fmla="*/ 93 h 230"/>
                  <a:gd name="T72" fmla="*/ 5 w 460"/>
                  <a:gd name="T73" fmla="*/ 49 h 230"/>
                  <a:gd name="T74" fmla="*/ 0 w 460"/>
                  <a:gd name="T75" fmla="*/ 0 h 230"/>
                  <a:gd name="T76" fmla="*/ 30 w 460"/>
                  <a:gd name="T7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0"/>
                    </a:moveTo>
                    <a:lnTo>
                      <a:pt x="30" y="0"/>
                    </a:lnTo>
                    <a:lnTo>
                      <a:pt x="35" y="39"/>
                    </a:lnTo>
                    <a:lnTo>
                      <a:pt x="44" y="78"/>
                    </a:lnTo>
                    <a:lnTo>
                      <a:pt x="64" y="112"/>
                    </a:lnTo>
                    <a:lnTo>
                      <a:pt x="88" y="141"/>
                    </a:lnTo>
                    <a:lnTo>
                      <a:pt x="118" y="166"/>
                    </a:lnTo>
                    <a:lnTo>
                      <a:pt x="152" y="186"/>
                    </a:lnTo>
                    <a:lnTo>
                      <a:pt x="186" y="195"/>
                    </a:lnTo>
                    <a:lnTo>
                      <a:pt x="230" y="200"/>
                    </a:lnTo>
                    <a:lnTo>
                      <a:pt x="230" y="200"/>
                    </a:lnTo>
                    <a:lnTo>
                      <a:pt x="269" y="195"/>
                    </a:lnTo>
                    <a:lnTo>
                      <a:pt x="309" y="186"/>
                    </a:lnTo>
                    <a:lnTo>
                      <a:pt x="338" y="166"/>
                    </a:lnTo>
                    <a:lnTo>
                      <a:pt x="372" y="141"/>
                    </a:lnTo>
                    <a:lnTo>
                      <a:pt x="392" y="112"/>
                    </a:lnTo>
                    <a:lnTo>
                      <a:pt x="411" y="78"/>
                    </a:lnTo>
                    <a:lnTo>
                      <a:pt x="426" y="39"/>
                    </a:lnTo>
                    <a:lnTo>
                      <a:pt x="426" y="0"/>
                    </a:lnTo>
                    <a:lnTo>
                      <a:pt x="460" y="0"/>
                    </a:lnTo>
                    <a:lnTo>
                      <a:pt x="460" y="0"/>
                    </a:lnTo>
                    <a:lnTo>
                      <a:pt x="455" y="49"/>
                    </a:lnTo>
                    <a:lnTo>
                      <a:pt x="441" y="93"/>
                    </a:lnTo>
                    <a:lnTo>
                      <a:pt x="421" y="132"/>
                    </a:lnTo>
                    <a:lnTo>
                      <a:pt x="392" y="166"/>
                    </a:lnTo>
                    <a:lnTo>
                      <a:pt x="357" y="190"/>
                    </a:lnTo>
                    <a:lnTo>
                      <a:pt x="318" y="215"/>
                    </a:lnTo>
                    <a:lnTo>
                      <a:pt x="274" y="225"/>
                    </a:lnTo>
                    <a:lnTo>
                      <a:pt x="230" y="230"/>
                    </a:lnTo>
                    <a:lnTo>
                      <a:pt x="230" y="230"/>
                    </a:lnTo>
                    <a:lnTo>
                      <a:pt x="181" y="225"/>
                    </a:lnTo>
                    <a:lnTo>
                      <a:pt x="137" y="215"/>
                    </a:lnTo>
                    <a:lnTo>
                      <a:pt x="98" y="190"/>
                    </a:lnTo>
                    <a:lnTo>
                      <a:pt x="64" y="166"/>
                    </a:lnTo>
                    <a:lnTo>
                      <a:pt x="39" y="132"/>
                    </a:lnTo>
                    <a:lnTo>
                      <a:pt x="15" y="93"/>
                    </a:lnTo>
                    <a:lnTo>
                      <a:pt x="5" y="49"/>
                    </a:lnTo>
                    <a:lnTo>
                      <a:pt x="0" y="0"/>
                    </a:lnTo>
                    <a:lnTo>
                      <a:pt x="3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4" name="Freeform 2074"/>
              <p:cNvSpPr>
                <a:spLocks/>
              </p:cNvSpPr>
              <p:nvPr/>
            </p:nvSpPr>
            <p:spPr bwMode="auto">
              <a:xfrm>
                <a:off x="2350" y="1810"/>
                <a:ext cx="460" cy="230"/>
              </a:xfrm>
              <a:custGeom>
                <a:avLst/>
                <a:gdLst>
                  <a:gd name="T0" fmla="*/ 30 w 460"/>
                  <a:gd name="T1" fmla="*/ 230 h 230"/>
                  <a:gd name="T2" fmla="*/ 30 w 460"/>
                  <a:gd name="T3" fmla="*/ 230 h 230"/>
                  <a:gd name="T4" fmla="*/ 35 w 460"/>
                  <a:gd name="T5" fmla="*/ 190 h 230"/>
                  <a:gd name="T6" fmla="*/ 44 w 460"/>
                  <a:gd name="T7" fmla="*/ 151 h 230"/>
                  <a:gd name="T8" fmla="*/ 64 w 460"/>
                  <a:gd name="T9" fmla="*/ 117 h 230"/>
                  <a:gd name="T10" fmla="*/ 88 w 460"/>
                  <a:gd name="T11" fmla="*/ 88 h 230"/>
                  <a:gd name="T12" fmla="*/ 118 w 460"/>
                  <a:gd name="T13" fmla="*/ 63 h 230"/>
                  <a:gd name="T14" fmla="*/ 152 w 460"/>
                  <a:gd name="T15" fmla="*/ 49 h 230"/>
                  <a:gd name="T16" fmla="*/ 186 w 460"/>
                  <a:gd name="T17" fmla="*/ 34 h 230"/>
                  <a:gd name="T18" fmla="*/ 230 w 460"/>
                  <a:gd name="T19" fmla="*/ 29 h 230"/>
                  <a:gd name="T20" fmla="*/ 230 w 460"/>
                  <a:gd name="T21" fmla="*/ 29 h 230"/>
                  <a:gd name="T22" fmla="*/ 269 w 460"/>
                  <a:gd name="T23" fmla="*/ 34 h 230"/>
                  <a:gd name="T24" fmla="*/ 309 w 460"/>
                  <a:gd name="T25" fmla="*/ 49 h 230"/>
                  <a:gd name="T26" fmla="*/ 338 w 460"/>
                  <a:gd name="T27" fmla="*/ 63 h 230"/>
                  <a:gd name="T28" fmla="*/ 372 w 460"/>
                  <a:gd name="T29" fmla="*/ 88 h 230"/>
                  <a:gd name="T30" fmla="*/ 392 w 460"/>
                  <a:gd name="T31" fmla="*/ 117 h 230"/>
                  <a:gd name="T32" fmla="*/ 411 w 460"/>
                  <a:gd name="T33" fmla="*/ 151 h 230"/>
                  <a:gd name="T34" fmla="*/ 426 w 460"/>
                  <a:gd name="T35" fmla="*/ 190 h 230"/>
                  <a:gd name="T36" fmla="*/ 426 w 460"/>
                  <a:gd name="T37" fmla="*/ 230 h 230"/>
                  <a:gd name="T38" fmla="*/ 460 w 460"/>
                  <a:gd name="T39" fmla="*/ 230 h 230"/>
                  <a:gd name="T40" fmla="*/ 460 w 460"/>
                  <a:gd name="T41" fmla="*/ 230 h 230"/>
                  <a:gd name="T42" fmla="*/ 455 w 460"/>
                  <a:gd name="T43" fmla="*/ 186 h 230"/>
                  <a:gd name="T44" fmla="*/ 441 w 460"/>
                  <a:gd name="T45" fmla="*/ 142 h 230"/>
                  <a:gd name="T46" fmla="*/ 421 w 460"/>
                  <a:gd name="T47" fmla="*/ 102 h 230"/>
                  <a:gd name="T48" fmla="*/ 392 w 460"/>
                  <a:gd name="T49" fmla="*/ 68 h 230"/>
                  <a:gd name="T50" fmla="*/ 357 w 460"/>
                  <a:gd name="T51" fmla="*/ 39 h 230"/>
                  <a:gd name="T52" fmla="*/ 318 w 460"/>
                  <a:gd name="T53" fmla="*/ 19 h 230"/>
                  <a:gd name="T54" fmla="*/ 274 w 460"/>
                  <a:gd name="T55" fmla="*/ 5 h 230"/>
                  <a:gd name="T56" fmla="*/ 230 w 460"/>
                  <a:gd name="T57" fmla="*/ 0 h 230"/>
                  <a:gd name="T58" fmla="*/ 230 w 460"/>
                  <a:gd name="T59" fmla="*/ 0 h 230"/>
                  <a:gd name="T60" fmla="*/ 181 w 460"/>
                  <a:gd name="T61" fmla="*/ 5 h 230"/>
                  <a:gd name="T62" fmla="*/ 137 w 460"/>
                  <a:gd name="T63" fmla="*/ 19 h 230"/>
                  <a:gd name="T64" fmla="*/ 98 w 460"/>
                  <a:gd name="T65" fmla="*/ 39 h 230"/>
                  <a:gd name="T66" fmla="*/ 64 w 460"/>
                  <a:gd name="T67" fmla="*/ 68 h 230"/>
                  <a:gd name="T68" fmla="*/ 39 w 460"/>
                  <a:gd name="T69" fmla="*/ 102 h 230"/>
                  <a:gd name="T70" fmla="*/ 15 w 460"/>
                  <a:gd name="T71" fmla="*/ 142 h 230"/>
                  <a:gd name="T72" fmla="*/ 5 w 460"/>
                  <a:gd name="T73" fmla="*/ 186 h 230"/>
                  <a:gd name="T74" fmla="*/ 0 w 460"/>
                  <a:gd name="T75" fmla="*/ 230 h 230"/>
                  <a:gd name="T76" fmla="*/ 30 w 460"/>
                  <a:gd name="T77" fmla="*/ 23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460" h="230">
                    <a:moveTo>
                      <a:pt x="30" y="230"/>
                    </a:moveTo>
                    <a:lnTo>
                      <a:pt x="30" y="230"/>
                    </a:lnTo>
                    <a:lnTo>
                      <a:pt x="35" y="190"/>
                    </a:lnTo>
                    <a:lnTo>
                      <a:pt x="44" y="151"/>
                    </a:lnTo>
                    <a:lnTo>
                      <a:pt x="64" y="117"/>
                    </a:lnTo>
                    <a:lnTo>
                      <a:pt x="88" y="88"/>
                    </a:lnTo>
                    <a:lnTo>
                      <a:pt x="118" y="63"/>
                    </a:lnTo>
                    <a:lnTo>
                      <a:pt x="152" y="49"/>
                    </a:lnTo>
                    <a:lnTo>
                      <a:pt x="186" y="34"/>
                    </a:lnTo>
                    <a:lnTo>
                      <a:pt x="230" y="29"/>
                    </a:lnTo>
                    <a:lnTo>
                      <a:pt x="230" y="29"/>
                    </a:lnTo>
                    <a:lnTo>
                      <a:pt x="269" y="34"/>
                    </a:lnTo>
                    <a:lnTo>
                      <a:pt x="309" y="49"/>
                    </a:lnTo>
                    <a:lnTo>
                      <a:pt x="338" y="63"/>
                    </a:lnTo>
                    <a:lnTo>
                      <a:pt x="372" y="88"/>
                    </a:lnTo>
                    <a:lnTo>
                      <a:pt x="392" y="117"/>
                    </a:lnTo>
                    <a:lnTo>
                      <a:pt x="411" y="151"/>
                    </a:lnTo>
                    <a:lnTo>
                      <a:pt x="426" y="190"/>
                    </a:lnTo>
                    <a:lnTo>
                      <a:pt x="426" y="230"/>
                    </a:lnTo>
                    <a:lnTo>
                      <a:pt x="460" y="230"/>
                    </a:lnTo>
                    <a:lnTo>
                      <a:pt x="460" y="230"/>
                    </a:lnTo>
                    <a:lnTo>
                      <a:pt x="455" y="186"/>
                    </a:lnTo>
                    <a:lnTo>
                      <a:pt x="441" y="142"/>
                    </a:lnTo>
                    <a:lnTo>
                      <a:pt x="421" y="102"/>
                    </a:lnTo>
                    <a:lnTo>
                      <a:pt x="392" y="68"/>
                    </a:lnTo>
                    <a:lnTo>
                      <a:pt x="357" y="39"/>
                    </a:lnTo>
                    <a:lnTo>
                      <a:pt x="318" y="19"/>
                    </a:lnTo>
                    <a:lnTo>
                      <a:pt x="274" y="5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181" y="5"/>
                    </a:lnTo>
                    <a:lnTo>
                      <a:pt x="137" y="19"/>
                    </a:lnTo>
                    <a:lnTo>
                      <a:pt x="98" y="39"/>
                    </a:lnTo>
                    <a:lnTo>
                      <a:pt x="64" y="68"/>
                    </a:lnTo>
                    <a:lnTo>
                      <a:pt x="39" y="102"/>
                    </a:lnTo>
                    <a:lnTo>
                      <a:pt x="15" y="142"/>
                    </a:lnTo>
                    <a:lnTo>
                      <a:pt x="5" y="186"/>
                    </a:lnTo>
                    <a:lnTo>
                      <a:pt x="0" y="230"/>
                    </a:lnTo>
                    <a:lnTo>
                      <a:pt x="30" y="23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5" name="Freeform 2075"/>
              <p:cNvSpPr>
                <a:spLocks/>
              </p:cNvSpPr>
              <p:nvPr/>
            </p:nvSpPr>
            <p:spPr bwMode="auto">
              <a:xfrm>
                <a:off x="2463" y="2040"/>
                <a:ext cx="230" cy="117"/>
              </a:xfrm>
              <a:custGeom>
                <a:avLst/>
                <a:gdLst>
                  <a:gd name="T0" fmla="*/ 15 w 230"/>
                  <a:gd name="T1" fmla="*/ 0 h 117"/>
                  <a:gd name="T2" fmla="*/ 15 w 230"/>
                  <a:gd name="T3" fmla="*/ 0 h 117"/>
                  <a:gd name="T4" fmla="*/ 19 w 230"/>
                  <a:gd name="T5" fmla="*/ 19 h 117"/>
                  <a:gd name="T6" fmla="*/ 24 w 230"/>
                  <a:gd name="T7" fmla="*/ 39 h 117"/>
                  <a:gd name="T8" fmla="*/ 34 w 230"/>
                  <a:gd name="T9" fmla="*/ 58 h 117"/>
                  <a:gd name="T10" fmla="*/ 44 w 230"/>
                  <a:gd name="T11" fmla="*/ 73 h 117"/>
                  <a:gd name="T12" fmla="*/ 59 w 230"/>
                  <a:gd name="T13" fmla="*/ 83 h 117"/>
                  <a:gd name="T14" fmla="*/ 78 w 230"/>
                  <a:gd name="T15" fmla="*/ 93 h 117"/>
                  <a:gd name="T16" fmla="*/ 98 w 230"/>
                  <a:gd name="T17" fmla="*/ 97 h 117"/>
                  <a:gd name="T18" fmla="*/ 117 w 230"/>
                  <a:gd name="T19" fmla="*/ 102 h 117"/>
                  <a:gd name="T20" fmla="*/ 117 w 230"/>
                  <a:gd name="T21" fmla="*/ 102 h 117"/>
                  <a:gd name="T22" fmla="*/ 137 w 230"/>
                  <a:gd name="T23" fmla="*/ 97 h 117"/>
                  <a:gd name="T24" fmla="*/ 156 w 230"/>
                  <a:gd name="T25" fmla="*/ 93 h 117"/>
                  <a:gd name="T26" fmla="*/ 171 w 230"/>
                  <a:gd name="T27" fmla="*/ 83 h 117"/>
                  <a:gd name="T28" fmla="*/ 186 w 230"/>
                  <a:gd name="T29" fmla="*/ 73 h 117"/>
                  <a:gd name="T30" fmla="*/ 200 w 230"/>
                  <a:gd name="T31" fmla="*/ 58 h 117"/>
                  <a:gd name="T32" fmla="*/ 205 w 230"/>
                  <a:gd name="T33" fmla="*/ 39 h 117"/>
                  <a:gd name="T34" fmla="*/ 215 w 230"/>
                  <a:gd name="T35" fmla="*/ 19 h 117"/>
                  <a:gd name="T36" fmla="*/ 215 w 230"/>
                  <a:gd name="T37" fmla="*/ 0 h 117"/>
                  <a:gd name="T38" fmla="*/ 230 w 230"/>
                  <a:gd name="T39" fmla="*/ 0 h 117"/>
                  <a:gd name="T40" fmla="*/ 230 w 230"/>
                  <a:gd name="T41" fmla="*/ 0 h 117"/>
                  <a:gd name="T42" fmla="*/ 230 w 230"/>
                  <a:gd name="T43" fmla="*/ 24 h 117"/>
                  <a:gd name="T44" fmla="*/ 220 w 230"/>
                  <a:gd name="T45" fmla="*/ 44 h 117"/>
                  <a:gd name="T46" fmla="*/ 210 w 230"/>
                  <a:gd name="T47" fmla="*/ 63 h 117"/>
                  <a:gd name="T48" fmla="*/ 196 w 230"/>
                  <a:gd name="T49" fmla="*/ 83 h 117"/>
                  <a:gd name="T50" fmla="*/ 181 w 230"/>
                  <a:gd name="T51" fmla="*/ 97 h 117"/>
                  <a:gd name="T52" fmla="*/ 161 w 230"/>
                  <a:gd name="T53" fmla="*/ 107 h 117"/>
                  <a:gd name="T54" fmla="*/ 137 w 230"/>
                  <a:gd name="T55" fmla="*/ 112 h 117"/>
                  <a:gd name="T56" fmla="*/ 117 w 230"/>
                  <a:gd name="T57" fmla="*/ 117 h 117"/>
                  <a:gd name="T58" fmla="*/ 117 w 230"/>
                  <a:gd name="T59" fmla="*/ 117 h 117"/>
                  <a:gd name="T60" fmla="*/ 93 w 230"/>
                  <a:gd name="T61" fmla="*/ 112 h 117"/>
                  <a:gd name="T62" fmla="*/ 73 w 230"/>
                  <a:gd name="T63" fmla="*/ 107 h 117"/>
                  <a:gd name="T64" fmla="*/ 54 w 230"/>
                  <a:gd name="T65" fmla="*/ 97 h 117"/>
                  <a:gd name="T66" fmla="*/ 34 w 230"/>
                  <a:gd name="T67" fmla="*/ 83 h 117"/>
                  <a:gd name="T68" fmla="*/ 19 w 230"/>
                  <a:gd name="T69" fmla="*/ 63 h 117"/>
                  <a:gd name="T70" fmla="*/ 10 w 230"/>
                  <a:gd name="T71" fmla="*/ 44 h 117"/>
                  <a:gd name="T72" fmla="*/ 5 w 230"/>
                  <a:gd name="T73" fmla="*/ 24 h 117"/>
                  <a:gd name="T74" fmla="*/ 0 w 230"/>
                  <a:gd name="T75" fmla="*/ 0 h 117"/>
                  <a:gd name="T76" fmla="*/ 15 w 230"/>
                  <a:gd name="T77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7">
                    <a:moveTo>
                      <a:pt x="15" y="0"/>
                    </a:moveTo>
                    <a:lnTo>
                      <a:pt x="15" y="0"/>
                    </a:lnTo>
                    <a:lnTo>
                      <a:pt x="19" y="19"/>
                    </a:lnTo>
                    <a:lnTo>
                      <a:pt x="24" y="39"/>
                    </a:lnTo>
                    <a:lnTo>
                      <a:pt x="34" y="58"/>
                    </a:lnTo>
                    <a:lnTo>
                      <a:pt x="44" y="73"/>
                    </a:lnTo>
                    <a:lnTo>
                      <a:pt x="59" y="83"/>
                    </a:lnTo>
                    <a:lnTo>
                      <a:pt x="78" y="93"/>
                    </a:lnTo>
                    <a:lnTo>
                      <a:pt x="98" y="97"/>
                    </a:lnTo>
                    <a:lnTo>
                      <a:pt x="117" y="102"/>
                    </a:lnTo>
                    <a:lnTo>
                      <a:pt x="117" y="102"/>
                    </a:lnTo>
                    <a:lnTo>
                      <a:pt x="137" y="97"/>
                    </a:lnTo>
                    <a:lnTo>
                      <a:pt x="156" y="93"/>
                    </a:lnTo>
                    <a:lnTo>
                      <a:pt x="171" y="83"/>
                    </a:lnTo>
                    <a:lnTo>
                      <a:pt x="186" y="73"/>
                    </a:lnTo>
                    <a:lnTo>
                      <a:pt x="200" y="58"/>
                    </a:lnTo>
                    <a:lnTo>
                      <a:pt x="205" y="39"/>
                    </a:lnTo>
                    <a:lnTo>
                      <a:pt x="215" y="19"/>
                    </a:lnTo>
                    <a:lnTo>
                      <a:pt x="215" y="0"/>
                    </a:lnTo>
                    <a:lnTo>
                      <a:pt x="230" y="0"/>
                    </a:lnTo>
                    <a:lnTo>
                      <a:pt x="230" y="0"/>
                    </a:lnTo>
                    <a:lnTo>
                      <a:pt x="230" y="24"/>
                    </a:lnTo>
                    <a:lnTo>
                      <a:pt x="220" y="44"/>
                    </a:lnTo>
                    <a:lnTo>
                      <a:pt x="210" y="63"/>
                    </a:lnTo>
                    <a:lnTo>
                      <a:pt x="196" y="83"/>
                    </a:lnTo>
                    <a:lnTo>
                      <a:pt x="181" y="97"/>
                    </a:lnTo>
                    <a:lnTo>
                      <a:pt x="161" y="107"/>
                    </a:lnTo>
                    <a:lnTo>
                      <a:pt x="137" y="112"/>
                    </a:lnTo>
                    <a:lnTo>
                      <a:pt x="117" y="117"/>
                    </a:lnTo>
                    <a:lnTo>
                      <a:pt x="117" y="117"/>
                    </a:lnTo>
                    <a:lnTo>
                      <a:pt x="93" y="112"/>
                    </a:lnTo>
                    <a:lnTo>
                      <a:pt x="73" y="107"/>
                    </a:lnTo>
                    <a:lnTo>
                      <a:pt x="54" y="97"/>
                    </a:lnTo>
                    <a:lnTo>
                      <a:pt x="34" y="83"/>
                    </a:lnTo>
                    <a:lnTo>
                      <a:pt x="19" y="63"/>
                    </a:lnTo>
                    <a:lnTo>
                      <a:pt x="10" y="44"/>
                    </a:lnTo>
                    <a:lnTo>
                      <a:pt x="5" y="24"/>
                    </a:lnTo>
                    <a:lnTo>
                      <a:pt x="0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6" name="Freeform 2076"/>
              <p:cNvSpPr>
                <a:spLocks/>
              </p:cNvSpPr>
              <p:nvPr/>
            </p:nvSpPr>
            <p:spPr bwMode="auto">
              <a:xfrm>
                <a:off x="2463" y="1927"/>
                <a:ext cx="230" cy="113"/>
              </a:xfrm>
              <a:custGeom>
                <a:avLst/>
                <a:gdLst>
                  <a:gd name="T0" fmla="*/ 15 w 230"/>
                  <a:gd name="T1" fmla="*/ 113 h 113"/>
                  <a:gd name="T2" fmla="*/ 15 w 230"/>
                  <a:gd name="T3" fmla="*/ 113 h 113"/>
                  <a:gd name="T4" fmla="*/ 19 w 230"/>
                  <a:gd name="T5" fmla="*/ 93 h 113"/>
                  <a:gd name="T6" fmla="*/ 24 w 230"/>
                  <a:gd name="T7" fmla="*/ 73 h 113"/>
                  <a:gd name="T8" fmla="*/ 34 w 230"/>
                  <a:gd name="T9" fmla="*/ 59 h 113"/>
                  <a:gd name="T10" fmla="*/ 44 w 230"/>
                  <a:gd name="T11" fmla="*/ 44 h 113"/>
                  <a:gd name="T12" fmla="*/ 59 w 230"/>
                  <a:gd name="T13" fmla="*/ 29 h 113"/>
                  <a:gd name="T14" fmla="*/ 78 w 230"/>
                  <a:gd name="T15" fmla="*/ 20 h 113"/>
                  <a:gd name="T16" fmla="*/ 98 w 230"/>
                  <a:gd name="T17" fmla="*/ 15 h 113"/>
                  <a:gd name="T18" fmla="*/ 117 w 230"/>
                  <a:gd name="T19" fmla="*/ 15 h 113"/>
                  <a:gd name="T20" fmla="*/ 117 w 230"/>
                  <a:gd name="T21" fmla="*/ 15 h 113"/>
                  <a:gd name="T22" fmla="*/ 137 w 230"/>
                  <a:gd name="T23" fmla="*/ 15 h 113"/>
                  <a:gd name="T24" fmla="*/ 156 w 230"/>
                  <a:gd name="T25" fmla="*/ 20 h 113"/>
                  <a:gd name="T26" fmla="*/ 171 w 230"/>
                  <a:gd name="T27" fmla="*/ 29 h 113"/>
                  <a:gd name="T28" fmla="*/ 186 w 230"/>
                  <a:gd name="T29" fmla="*/ 44 h 113"/>
                  <a:gd name="T30" fmla="*/ 200 w 230"/>
                  <a:gd name="T31" fmla="*/ 59 h 113"/>
                  <a:gd name="T32" fmla="*/ 205 w 230"/>
                  <a:gd name="T33" fmla="*/ 73 h 113"/>
                  <a:gd name="T34" fmla="*/ 215 w 230"/>
                  <a:gd name="T35" fmla="*/ 93 h 113"/>
                  <a:gd name="T36" fmla="*/ 215 w 230"/>
                  <a:gd name="T37" fmla="*/ 113 h 113"/>
                  <a:gd name="T38" fmla="*/ 230 w 230"/>
                  <a:gd name="T39" fmla="*/ 113 h 113"/>
                  <a:gd name="T40" fmla="*/ 230 w 230"/>
                  <a:gd name="T41" fmla="*/ 113 h 113"/>
                  <a:gd name="T42" fmla="*/ 230 w 230"/>
                  <a:gd name="T43" fmla="*/ 88 h 113"/>
                  <a:gd name="T44" fmla="*/ 220 w 230"/>
                  <a:gd name="T45" fmla="*/ 69 h 113"/>
                  <a:gd name="T46" fmla="*/ 210 w 230"/>
                  <a:gd name="T47" fmla="*/ 49 h 113"/>
                  <a:gd name="T48" fmla="*/ 196 w 230"/>
                  <a:gd name="T49" fmla="*/ 34 h 113"/>
                  <a:gd name="T50" fmla="*/ 181 w 230"/>
                  <a:gd name="T51" fmla="*/ 20 h 113"/>
                  <a:gd name="T52" fmla="*/ 161 w 230"/>
                  <a:gd name="T53" fmla="*/ 10 h 113"/>
                  <a:gd name="T54" fmla="*/ 137 w 230"/>
                  <a:gd name="T55" fmla="*/ 0 h 113"/>
                  <a:gd name="T56" fmla="*/ 117 w 230"/>
                  <a:gd name="T57" fmla="*/ 0 h 113"/>
                  <a:gd name="T58" fmla="*/ 117 w 230"/>
                  <a:gd name="T59" fmla="*/ 0 h 113"/>
                  <a:gd name="T60" fmla="*/ 93 w 230"/>
                  <a:gd name="T61" fmla="*/ 0 h 113"/>
                  <a:gd name="T62" fmla="*/ 73 w 230"/>
                  <a:gd name="T63" fmla="*/ 10 h 113"/>
                  <a:gd name="T64" fmla="*/ 54 w 230"/>
                  <a:gd name="T65" fmla="*/ 20 h 113"/>
                  <a:gd name="T66" fmla="*/ 34 w 230"/>
                  <a:gd name="T67" fmla="*/ 34 h 113"/>
                  <a:gd name="T68" fmla="*/ 19 w 230"/>
                  <a:gd name="T69" fmla="*/ 49 h 113"/>
                  <a:gd name="T70" fmla="*/ 10 w 230"/>
                  <a:gd name="T71" fmla="*/ 69 h 113"/>
                  <a:gd name="T72" fmla="*/ 5 w 230"/>
                  <a:gd name="T73" fmla="*/ 88 h 113"/>
                  <a:gd name="T74" fmla="*/ 0 w 230"/>
                  <a:gd name="T75" fmla="*/ 113 h 113"/>
                  <a:gd name="T76" fmla="*/ 15 w 230"/>
                  <a:gd name="T77" fmla="*/ 11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30" h="113">
                    <a:moveTo>
                      <a:pt x="15" y="113"/>
                    </a:moveTo>
                    <a:lnTo>
                      <a:pt x="15" y="113"/>
                    </a:lnTo>
                    <a:lnTo>
                      <a:pt x="19" y="93"/>
                    </a:lnTo>
                    <a:lnTo>
                      <a:pt x="24" y="73"/>
                    </a:lnTo>
                    <a:lnTo>
                      <a:pt x="34" y="59"/>
                    </a:lnTo>
                    <a:lnTo>
                      <a:pt x="44" y="44"/>
                    </a:lnTo>
                    <a:lnTo>
                      <a:pt x="59" y="29"/>
                    </a:lnTo>
                    <a:lnTo>
                      <a:pt x="78" y="20"/>
                    </a:lnTo>
                    <a:lnTo>
                      <a:pt x="98" y="15"/>
                    </a:lnTo>
                    <a:lnTo>
                      <a:pt x="117" y="15"/>
                    </a:lnTo>
                    <a:lnTo>
                      <a:pt x="117" y="15"/>
                    </a:lnTo>
                    <a:lnTo>
                      <a:pt x="137" y="15"/>
                    </a:lnTo>
                    <a:lnTo>
                      <a:pt x="156" y="20"/>
                    </a:lnTo>
                    <a:lnTo>
                      <a:pt x="171" y="29"/>
                    </a:lnTo>
                    <a:lnTo>
                      <a:pt x="186" y="44"/>
                    </a:lnTo>
                    <a:lnTo>
                      <a:pt x="200" y="59"/>
                    </a:lnTo>
                    <a:lnTo>
                      <a:pt x="205" y="73"/>
                    </a:lnTo>
                    <a:lnTo>
                      <a:pt x="215" y="93"/>
                    </a:lnTo>
                    <a:lnTo>
                      <a:pt x="215" y="113"/>
                    </a:lnTo>
                    <a:lnTo>
                      <a:pt x="230" y="113"/>
                    </a:lnTo>
                    <a:lnTo>
                      <a:pt x="230" y="113"/>
                    </a:lnTo>
                    <a:lnTo>
                      <a:pt x="230" y="88"/>
                    </a:lnTo>
                    <a:lnTo>
                      <a:pt x="220" y="69"/>
                    </a:lnTo>
                    <a:lnTo>
                      <a:pt x="210" y="49"/>
                    </a:lnTo>
                    <a:lnTo>
                      <a:pt x="196" y="34"/>
                    </a:lnTo>
                    <a:lnTo>
                      <a:pt x="181" y="20"/>
                    </a:lnTo>
                    <a:lnTo>
                      <a:pt x="161" y="10"/>
                    </a:lnTo>
                    <a:lnTo>
                      <a:pt x="137" y="0"/>
                    </a:lnTo>
                    <a:lnTo>
                      <a:pt x="117" y="0"/>
                    </a:lnTo>
                    <a:lnTo>
                      <a:pt x="117" y="0"/>
                    </a:lnTo>
                    <a:lnTo>
                      <a:pt x="93" y="0"/>
                    </a:lnTo>
                    <a:lnTo>
                      <a:pt x="73" y="10"/>
                    </a:lnTo>
                    <a:lnTo>
                      <a:pt x="54" y="20"/>
                    </a:lnTo>
                    <a:lnTo>
                      <a:pt x="34" y="34"/>
                    </a:lnTo>
                    <a:lnTo>
                      <a:pt x="19" y="49"/>
                    </a:lnTo>
                    <a:lnTo>
                      <a:pt x="10" y="69"/>
                    </a:lnTo>
                    <a:lnTo>
                      <a:pt x="5" y="88"/>
                    </a:lnTo>
                    <a:lnTo>
                      <a:pt x="0" y="113"/>
                    </a:lnTo>
                    <a:lnTo>
                      <a:pt x="15" y="11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7" name="Rectangle 2077"/>
              <p:cNvSpPr>
                <a:spLocks noChangeArrowheads="1"/>
              </p:cNvSpPr>
              <p:nvPr/>
            </p:nvSpPr>
            <p:spPr bwMode="auto">
              <a:xfrm>
                <a:off x="2150" y="2030"/>
                <a:ext cx="171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8" name="Rectangle 2078"/>
              <p:cNvSpPr>
                <a:spLocks noChangeArrowheads="1"/>
              </p:cNvSpPr>
              <p:nvPr/>
            </p:nvSpPr>
            <p:spPr bwMode="auto">
              <a:xfrm>
                <a:off x="2840" y="2030"/>
                <a:ext cx="166" cy="14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89" name="Rectangle 2079"/>
              <p:cNvSpPr>
                <a:spLocks noChangeArrowheads="1"/>
              </p:cNvSpPr>
              <p:nvPr/>
            </p:nvSpPr>
            <p:spPr bwMode="auto">
              <a:xfrm>
                <a:off x="2570" y="1609"/>
                <a:ext cx="15" cy="171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0" name="Rectangle 2080"/>
              <p:cNvSpPr>
                <a:spLocks noChangeArrowheads="1"/>
              </p:cNvSpPr>
              <p:nvPr/>
            </p:nvSpPr>
            <p:spPr bwMode="auto">
              <a:xfrm>
                <a:off x="2570" y="2299"/>
                <a:ext cx="15" cy="16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1" name="Freeform 2081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2" name="Freeform 2082"/>
              <p:cNvSpPr>
                <a:spLocks/>
              </p:cNvSpPr>
              <p:nvPr/>
            </p:nvSpPr>
            <p:spPr bwMode="auto">
              <a:xfrm>
                <a:off x="2566" y="1682"/>
                <a:ext cx="24" cy="25"/>
              </a:xfrm>
              <a:custGeom>
                <a:avLst/>
                <a:gdLst>
                  <a:gd name="T0" fmla="*/ 24 w 24"/>
                  <a:gd name="T1" fmla="*/ 15 h 25"/>
                  <a:gd name="T2" fmla="*/ 24 w 24"/>
                  <a:gd name="T3" fmla="*/ 15 h 25"/>
                  <a:gd name="T4" fmla="*/ 19 w 24"/>
                  <a:gd name="T5" fmla="*/ 5 h 25"/>
                  <a:gd name="T6" fmla="*/ 9 w 24"/>
                  <a:gd name="T7" fmla="*/ 0 h 25"/>
                  <a:gd name="T8" fmla="*/ 9 w 24"/>
                  <a:gd name="T9" fmla="*/ 0 h 25"/>
                  <a:gd name="T10" fmla="*/ 4 w 24"/>
                  <a:gd name="T11" fmla="*/ 5 h 25"/>
                  <a:gd name="T12" fmla="*/ 0 w 24"/>
                  <a:gd name="T13" fmla="*/ 15 h 25"/>
                  <a:gd name="T14" fmla="*/ 0 w 24"/>
                  <a:gd name="T15" fmla="*/ 15 h 25"/>
                  <a:gd name="T16" fmla="*/ 4 w 24"/>
                  <a:gd name="T17" fmla="*/ 20 h 25"/>
                  <a:gd name="T18" fmla="*/ 9 w 24"/>
                  <a:gd name="T19" fmla="*/ 25 h 25"/>
                  <a:gd name="T20" fmla="*/ 9 w 24"/>
                  <a:gd name="T21" fmla="*/ 25 h 25"/>
                  <a:gd name="T22" fmla="*/ 19 w 24"/>
                  <a:gd name="T23" fmla="*/ 20 h 25"/>
                  <a:gd name="T24" fmla="*/ 24 w 24"/>
                  <a:gd name="T25" fmla="*/ 1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24" y="15"/>
                    </a:moveTo>
                    <a:lnTo>
                      <a:pt x="24" y="15"/>
                    </a:lnTo>
                    <a:lnTo>
                      <a:pt x="19" y="5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4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4" y="20"/>
                    </a:lnTo>
                    <a:lnTo>
                      <a:pt x="9" y="25"/>
                    </a:lnTo>
                    <a:lnTo>
                      <a:pt x="9" y="25"/>
                    </a:lnTo>
                    <a:lnTo>
                      <a:pt x="19" y="20"/>
                    </a:lnTo>
                    <a:lnTo>
                      <a:pt x="24" y="1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3" name="Freeform 2083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4" name="Freeform 2084"/>
              <p:cNvSpPr>
                <a:spLocks/>
              </p:cNvSpPr>
              <p:nvPr/>
            </p:nvSpPr>
            <p:spPr bwMode="auto">
              <a:xfrm>
                <a:off x="2805" y="1780"/>
                <a:ext cx="30" cy="25"/>
              </a:xfrm>
              <a:custGeom>
                <a:avLst/>
                <a:gdLst>
                  <a:gd name="T0" fmla="*/ 25 w 30"/>
                  <a:gd name="T1" fmla="*/ 25 h 25"/>
                  <a:gd name="T2" fmla="*/ 25 w 30"/>
                  <a:gd name="T3" fmla="*/ 25 h 25"/>
                  <a:gd name="T4" fmla="*/ 30 w 30"/>
                  <a:gd name="T5" fmla="*/ 15 h 25"/>
                  <a:gd name="T6" fmla="*/ 25 w 30"/>
                  <a:gd name="T7" fmla="*/ 5 h 25"/>
                  <a:gd name="T8" fmla="*/ 25 w 30"/>
                  <a:gd name="T9" fmla="*/ 5 h 25"/>
                  <a:gd name="T10" fmla="*/ 15 w 30"/>
                  <a:gd name="T11" fmla="*/ 0 h 25"/>
                  <a:gd name="T12" fmla="*/ 5 w 30"/>
                  <a:gd name="T13" fmla="*/ 5 h 25"/>
                  <a:gd name="T14" fmla="*/ 5 w 30"/>
                  <a:gd name="T15" fmla="*/ 5 h 25"/>
                  <a:gd name="T16" fmla="*/ 0 w 30"/>
                  <a:gd name="T17" fmla="*/ 15 h 25"/>
                  <a:gd name="T18" fmla="*/ 5 w 30"/>
                  <a:gd name="T19" fmla="*/ 25 h 25"/>
                  <a:gd name="T20" fmla="*/ 5 w 30"/>
                  <a:gd name="T21" fmla="*/ 25 h 25"/>
                  <a:gd name="T22" fmla="*/ 15 w 30"/>
                  <a:gd name="T23" fmla="*/ 25 h 25"/>
                  <a:gd name="T24" fmla="*/ 25 w 30"/>
                  <a:gd name="T25" fmla="*/ 25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25">
                    <a:moveTo>
                      <a:pt x="25" y="25"/>
                    </a:moveTo>
                    <a:lnTo>
                      <a:pt x="25" y="25"/>
                    </a:lnTo>
                    <a:lnTo>
                      <a:pt x="30" y="15"/>
                    </a:lnTo>
                    <a:lnTo>
                      <a:pt x="25" y="5"/>
                    </a:lnTo>
                    <a:lnTo>
                      <a:pt x="25" y="5"/>
                    </a:lnTo>
                    <a:lnTo>
                      <a:pt x="15" y="0"/>
                    </a:lnTo>
                    <a:lnTo>
                      <a:pt x="5" y="5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5" y="25"/>
                    </a:lnTo>
                    <a:lnTo>
                      <a:pt x="5" y="25"/>
                    </a:lnTo>
                    <a:lnTo>
                      <a:pt x="15" y="25"/>
                    </a:lnTo>
                    <a:lnTo>
                      <a:pt x="25" y="2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5" name="Freeform 2085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6" name="Freeform 2086"/>
              <p:cNvSpPr>
                <a:spLocks/>
              </p:cNvSpPr>
              <p:nvPr/>
            </p:nvSpPr>
            <p:spPr bwMode="auto">
              <a:xfrm>
                <a:off x="2908" y="2025"/>
                <a:ext cx="24" cy="24"/>
              </a:xfrm>
              <a:custGeom>
                <a:avLst/>
                <a:gdLst>
                  <a:gd name="T0" fmla="*/ 15 w 24"/>
                  <a:gd name="T1" fmla="*/ 24 h 24"/>
                  <a:gd name="T2" fmla="*/ 15 w 24"/>
                  <a:gd name="T3" fmla="*/ 24 h 24"/>
                  <a:gd name="T4" fmla="*/ 20 w 24"/>
                  <a:gd name="T5" fmla="*/ 19 h 24"/>
                  <a:gd name="T6" fmla="*/ 24 w 24"/>
                  <a:gd name="T7" fmla="*/ 10 h 24"/>
                  <a:gd name="T8" fmla="*/ 24 w 24"/>
                  <a:gd name="T9" fmla="*/ 10 h 24"/>
                  <a:gd name="T10" fmla="*/ 20 w 24"/>
                  <a:gd name="T11" fmla="*/ 0 h 24"/>
                  <a:gd name="T12" fmla="*/ 15 w 24"/>
                  <a:gd name="T13" fmla="*/ 0 h 24"/>
                  <a:gd name="T14" fmla="*/ 15 w 24"/>
                  <a:gd name="T15" fmla="*/ 0 h 24"/>
                  <a:gd name="T16" fmla="*/ 5 w 24"/>
                  <a:gd name="T17" fmla="*/ 0 h 24"/>
                  <a:gd name="T18" fmla="*/ 0 w 24"/>
                  <a:gd name="T19" fmla="*/ 10 h 24"/>
                  <a:gd name="T20" fmla="*/ 0 w 24"/>
                  <a:gd name="T21" fmla="*/ 10 h 24"/>
                  <a:gd name="T22" fmla="*/ 5 w 24"/>
                  <a:gd name="T23" fmla="*/ 19 h 24"/>
                  <a:gd name="T24" fmla="*/ 15 w 24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4">
                    <a:moveTo>
                      <a:pt x="15" y="24"/>
                    </a:moveTo>
                    <a:lnTo>
                      <a:pt x="15" y="24"/>
                    </a:lnTo>
                    <a:lnTo>
                      <a:pt x="20" y="19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0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5" y="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5" y="19"/>
                    </a:lnTo>
                    <a:lnTo>
                      <a:pt x="15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7" name="Freeform 2087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8" name="Freeform 2088"/>
              <p:cNvSpPr>
                <a:spLocks/>
              </p:cNvSpPr>
              <p:nvPr/>
            </p:nvSpPr>
            <p:spPr bwMode="auto">
              <a:xfrm>
                <a:off x="2810" y="2265"/>
                <a:ext cx="25" cy="24"/>
              </a:xfrm>
              <a:custGeom>
                <a:avLst/>
                <a:gdLst>
                  <a:gd name="T0" fmla="*/ 0 w 25"/>
                  <a:gd name="T1" fmla="*/ 24 h 24"/>
                  <a:gd name="T2" fmla="*/ 0 w 25"/>
                  <a:gd name="T3" fmla="*/ 24 h 24"/>
                  <a:gd name="T4" fmla="*/ 10 w 25"/>
                  <a:gd name="T5" fmla="*/ 24 h 24"/>
                  <a:gd name="T6" fmla="*/ 20 w 25"/>
                  <a:gd name="T7" fmla="*/ 24 h 24"/>
                  <a:gd name="T8" fmla="*/ 20 w 25"/>
                  <a:gd name="T9" fmla="*/ 24 h 24"/>
                  <a:gd name="T10" fmla="*/ 25 w 25"/>
                  <a:gd name="T11" fmla="*/ 14 h 24"/>
                  <a:gd name="T12" fmla="*/ 20 w 25"/>
                  <a:gd name="T13" fmla="*/ 5 h 24"/>
                  <a:gd name="T14" fmla="*/ 20 w 25"/>
                  <a:gd name="T15" fmla="*/ 5 h 24"/>
                  <a:gd name="T16" fmla="*/ 10 w 25"/>
                  <a:gd name="T17" fmla="*/ 0 h 24"/>
                  <a:gd name="T18" fmla="*/ 0 w 25"/>
                  <a:gd name="T19" fmla="*/ 5 h 24"/>
                  <a:gd name="T20" fmla="*/ 0 w 25"/>
                  <a:gd name="T21" fmla="*/ 5 h 24"/>
                  <a:gd name="T22" fmla="*/ 0 w 25"/>
                  <a:gd name="T23" fmla="*/ 14 h 24"/>
                  <a:gd name="T24" fmla="*/ 0 w 25"/>
                  <a:gd name="T2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0" y="24"/>
                    </a:moveTo>
                    <a:lnTo>
                      <a:pt x="0" y="24"/>
                    </a:lnTo>
                    <a:lnTo>
                      <a:pt x="10" y="24"/>
                    </a:lnTo>
                    <a:lnTo>
                      <a:pt x="20" y="24"/>
                    </a:lnTo>
                    <a:lnTo>
                      <a:pt x="20" y="24"/>
                    </a:lnTo>
                    <a:lnTo>
                      <a:pt x="25" y="14"/>
                    </a:lnTo>
                    <a:lnTo>
                      <a:pt x="20" y="5"/>
                    </a:lnTo>
                    <a:lnTo>
                      <a:pt x="20" y="5"/>
                    </a:lnTo>
                    <a:lnTo>
                      <a:pt x="10" y="0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14"/>
                    </a:lnTo>
                    <a:lnTo>
                      <a:pt x="0" y="24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199" name="Freeform 2089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0" name="Freeform 2090"/>
              <p:cNvSpPr>
                <a:spLocks/>
              </p:cNvSpPr>
              <p:nvPr/>
            </p:nvSpPr>
            <p:spPr bwMode="auto">
              <a:xfrm>
                <a:off x="2566" y="2367"/>
                <a:ext cx="24" cy="25"/>
              </a:xfrm>
              <a:custGeom>
                <a:avLst/>
                <a:gdLst>
                  <a:gd name="T0" fmla="*/ 0 w 24"/>
                  <a:gd name="T1" fmla="*/ 10 h 25"/>
                  <a:gd name="T2" fmla="*/ 0 w 24"/>
                  <a:gd name="T3" fmla="*/ 10 h 25"/>
                  <a:gd name="T4" fmla="*/ 4 w 24"/>
                  <a:gd name="T5" fmla="*/ 20 h 25"/>
                  <a:gd name="T6" fmla="*/ 14 w 24"/>
                  <a:gd name="T7" fmla="*/ 25 h 25"/>
                  <a:gd name="T8" fmla="*/ 14 w 24"/>
                  <a:gd name="T9" fmla="*/ 25 h 25"/>
                  <a:gd name="T10" fmla="*/ 24 w 24"/>
                  <a:gd name="T11" fmla="*/ 20 h 25"/>
                  <a:gd name="T12" fmla="*/ 24 w 24"/>
                  <a:gd name="T13" fmla="*/ 10 h 25"/>
                  <a:gd name="T14" fmla="*/ 24 w 24"/>
                  <a:gd name="T15" fmla="*/ 10 h 25"/>
                  <a:gd name="T16" fmla="*/ 24 w 24"/>
                  <a:gd name="T17" fmla="*/ 5 h 25"/>
                  <a:gd name="T18" fmla="*/ 14 w 24"/>
                  <a:gd name="T19" fmla="*/ 0 h 25"/>
                  <a:gd name="T20" fmla="*/ 14 w 24"/>
                  <a:gd name="T21" fmla="*/ 0 h 25"/>
                  <a:gd name="T22" fmla="*/ 4 w 24"/>
                  <a:gd name="T23" fmla="*/ 5 h 25"/>
                  <a:gd name="T24" fmla="*/ 0 w 24"/>
                  <a:gd name="T25" fmla="*/ 1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0" y="10"/>
                    </a:moveTo>
                    <a:lnTo>
                      <a:pt x="0" y="10"/>
                    </a:lnTo>
                    <a:lnTo>
                      <a:pt x="4" y="20"/>
                    </a:lnTo>
                    <a:lnTo>
                      <a:pt x="14" y="25"/>
                    </a:lnTo>
                    <a:lnTo>
                      <a:pt x="14" y="25"/>
                    </a:lnTo>
                    <a:lnTo>
                      <a:pt x="24" y="20"/>
                    </a:lnTo>
                    <a:lnTo>
                      <a:pt x="24" y="10"/>
                    </a:lnTo>
                    <a:lnTo>
                      <a:pt x="24" y="10"/>
                    </a:lnTo>
                    <a:lnTo>
                      <a:pt x="24" y="5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4" y="5"/>
                    </a:lnTo>
                    <a:lnTo>
                      <a:pt x="0" y="1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1" name="Freeform 2091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2" name="Freeform 2092"/>
              <p:cNvSpPr>
                <a:spLocks/>
              </p:cNvSpPr>
              <p:nvPr/>
            </p:nvSpPr>
            <p:spPr bwMode="auto">
              <a:xfrm>
                <a:off x="2326" y="2265"/>
                <a:ext cx="24" cy="29"/>
              </a:xfrm>
              <a:custGeom>
                <a:avLst/>
                <a:gdLst>
                  <a:gd name="T0" fmla="*/ 5 w 24"/>
                  <a:gd name="T1" fmla="*/ 5 h 29"/>
                  <a:gd name="T2" fmla="*/ 5 w 24"/>
                  <a:gd name="T3" fmla="*/ 5 h 29"/>
                  <a:gd name="T4" fmla="*/ 0 w 24"/>
                  <a:gd name="T5" fmla="*/ 14 h 29"/>
                  <a:gd name="T6" fmla="*/ 5 w 24"/>
                  <a:gd name="T7" fmla="*/ 24 h 29"/>
                  <a:gd name="T8" fmla="*/ 5 w 24"/>
                  <a:gd name="T9" fmla="*/ 24 h 29"/>
                  <a:gd name="T10" fmla="*/ 10 w 24"/>
                  <a:gd name="T11" fmla="*/ 29 h 29"/>
                  <a:gd name="T12" fmla="*/ 19 w 24"/>
                  <a:gd name="T13" fmla="*/ 24 h 29"/>
                  <a:gd name="T14" fmla="*/ 19 w 24"/>
                  <a:gd name="T15" fmla="*/ 24 h 29"/>
                  <a:gd name="T16" fmla="*/ 24 w 24"/>
                  <a:gd name="T17" fmla="*/ 14 h 29"/>
                  <a:gd name="T18" fmla="*/ 19 w 24"/>
                  <a:gd name="T19" fmla="*/ 5 h 29"/>
                  <a:gd name="T20" fmla="*/ 19 w 24"/>
                  <a:gd name="T21" fmla="*/ 5 h 29"/>
                  <a:gd name="T22" fmla="*/ 10 w 24"/>
                  <a:gd name="T23" fmla="*/ 0 h 29"/>
                  <a:gd name="T24" fmla="*/ 5 w 24"/>
                  <a:gd name="T25" fmla="*/ 5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9">
                    <a:moveTo>
                      <a:pt x="5" y="5"/>
                    </a:moveTo>
                    <a:lnTo>
                      <a:pt x="5" y="5"/>
                    </a:lnTo>
                    <a:lnTo>
                      <a:pt x="0" y="14"/>
                    </a:lnTo>
                    <a:lnTo>
                      <a:pt x="5" y="24"/>
                    </a:lnTo>
                    <a:lnTo>
                      <a:pt x="5" y="24"/>
                    </a:lnTo>
                    <a:lnTo>
                      <a:pt x="10" y="29"/>
                    </a:lnTo>
                    <a:lnTo>
                      <a:pt x="19" y="24"/>
                    </a:lnTo>
                    <a:lnTo>
                      <a:pt x="19" y="24"/>
                    </a:lnTo>
                    <a:lnTo>
                      <a:pt x="24" y="14"/>
                    </a:lnTo>
                    <a:lnTo>
                      <a:pt x="19" y="5"/>
                    </a:lnTo>
                    <a:lnTo>
                      <a:pt x="19" y="5"/>
                    </a:lnTo>
                    <a:lnTo>
                      <a:pt x="10" y="0"/>
                    </a:lnTo>
                    <a:lnTo>
                      <a:pt x="5" y="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3" name="Freeform 2093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4" name="Freeform 2094"/>
              <p:cNvSpPr>
                <a:spLocks/>
              </p:cNvSpPr>
              <p:nvPr/>
            </p:nvSpPr>
            <p:spPr bwMode="auto">
              <a:xfrm>
                <a:off x="2223" y="2025"/>
                <a:ext cx="25" cy="24"/>
              </a:xfrm>
              <a:custGeom>
                <a:avLst/>
                <a:gdLst>
                  <a:gd name="T0" fmla="*/ 15 w 25"/>
                  <a:gd name="T1" fmla="*/ 0 h 24"/>
                  <a:gd name="T2" fmla="*/ 15 w 25"/>
                  <a:gd name="T3" fmla="*/ 0 h 24"/>
                  <a:gd name="T4" fmla="*/ 5 w 25"/>
                  <a:gd name="T5" fmla="*/ 5 h 24"/>
                  <a:gd name="T6" fmla="*/ 0 w 25"/>
                  <a:gd name="T7" fmla="*/ 15 h 24"/>
                  <a:gd name="T8" fmla="*/ 0 w 25"/>
                  <a:gd name="T9" fmla="*/ 15 h 24"/>
                  <a:gd name="T10" fmla="*/ 5 w 25"/>
                  <a:gd name="T11" fmla="*/ 19 h 24"/>
                  <a:gd name="T12" fmla="*/ 15 w 25"/>
                  <a:gd name="T13" fmla="*/ 24 h 24"/>
                  <a:gd name="T14" fmla="*/ 15 w 25"/>
                  <a:gd name="T15" fmla="*/ 24 h 24"/>
                  <a:gd name="T16" fmla="*/ 25 w 25"/>
                  <a:gd name="T17" fmla="*/ 19 h 24"/>
                  <a:gd name="T18" fmla="*/ 25 w 25"/>
                  <a:gd name="T19" fmla="*/ 15 h 24"/>
                  <a:gd name="T20" fmla="*/ 25 w 25"/>
                  <a:gd name="T21" fmla="*/ 15 h 24"/>
                  <a:gd name="T22" fmla="*/ 25 w 25"/>
                  <a:gd name="T23" fmla="*/ 5 h 24"/>
                  <a:gd name="T24" fmla="*/ 15 w 25"/>
                  <a:gd name="T25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5" h="24">
                    <a:moveTo>
                      <a:pt x="15" y="0"/>
                    </a:moveTo>
                    <a:lnTo>
                      <a:pt x="15" y="0"/>
                    </a:lnTo>
                    <a:lnTo>
                      <a:pt x="5" y="5"/>
                    </a:lnTo>
                    <a:lnTo>
                      <a:pt x="0" y="15"/>
                    </a:lnTo>
                    <a:lnTo>
                      <a:pt x="0" y="15"/>
                    </a:lnTo>
                    <a:lnTo>
                      <a:pt x="5" y="19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5" y="19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5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5" name="Freeform 2095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6" name="Freeform 2096"/>
              <p:cNvSpPr>
                <a:spLocks/>
              </p:cNvSpPr>
              <p:nvPr/>
            </p:nvSpPr>
            <p:spPr bwMode="auto">
              <a:xfrm>
                <a:off x="2326" y="1785"/>
                <a:ext cx="24" cy="25"/>
              </a:xfrm>
              <a:custGeom>
                <a:avLst/>
                <a:gdLst>
                  <a:gd name="T0" fmla="*/ 19 w 24"/>
                  <a:gd name="T1" fmla="*/ 0 h 25"/>
                  <a:gd name="T2" fmla="*/ 19 w 24"/>
                  <a:gd name="T3" fmla="*/ 0 h 25"/>
                  <a:gd name="T4" fmla="*/ 10 w 24"/>
                  <a:gd name="T5" fmla="*/ 0 h 25"/>
                  <a:gd name="T6" fmla="*/ 0 w 24"/>
                  <a:gd name="T7" fmla="*/ 0 h 25"/>
                  <a:gd name="T8" fmla="*/ 0 w 24"/>
                  <a:gd name="T9" fmla="*/ 0 h 25"/>
                  <a:gd name="T10" fmla="*/ 0 w 24"/>
                  <a:gd name="T11" fmla="*/ 10 h 25"/>
                  <a:gd name="T12" fmla="*/ 0 w 24"/>
                  <a:gd name="T13" fmla="*/ 20 h 25"/>
                  <a:gd name="T14" fmla="*/ 0 w 24"/>
                  <a:gd name="T15" fmla="*/ 20 h 25"/>
                  <a:gd name="T16" fmla="*/ 10 w 24"/>
                  <a:gd name="T17" fmla="*/ 25 h 25"/>
                  <a:gd name="T18" fmla="*/ 19 w 24"/>
                  <a:gd name="T19" fmla="*/ 20 h 25"/>
                  <a:gd name="T20" fmla="*/ 19 w 24"/>
                  <a:gd name="T21" fmla="*/ 20 h 25"/>
                  <a:gd name="T22" fmla="*/ 24 w 24"/>
                  <a:gd name="T23" fmla="*/ 10 h 25"/>
                  <a:gd name="T24" fmla="*/ 19 w 24"/>
                  <a:gd name="T25" fmla="*/ 0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4" h="25">
                    <a:moveTo>
                      <a:pt x="19" y="0"/>
                    </a:moveTo>
                    <a:lnTo>
                      <a:pt x="19" y="0"/>
                    </a:lnTo>
                    <a:lnTo>
                      <a:pt x="1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0"/>
                    </a:lnTo>
                    <a:lnTo>
                      <a:pt x="0" y="20"/>
                    </a:lnTo>
                    <a:lnTo>
                      <a:pt x="0" y="20"/>
                    </a:lnTo>
                    <a:lnTo>
                      <a:pt x="10" y="25"/>
                    </a:lnTo>
                    <a:lnTo>
                      <a:pt x="19" y="20"/>
                    </a:lnTo>
                    <a:lnTo>
                      <a:pt x="19" y="20"/>
                    </a:lnTo>
                    <a:lnTo>
                      <a:pt x="24" y="10"/>
                    </a:lnTo>
                    <a:lnTo>
                      <a:pt x="1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7" name="Freeform 2097"/>
              <p:cNvSpPr>
                <a:spLocks/>
              </p:cNvSpPr>
              <p:nvPr/>
            </p:nvSpPr>
            <p:spPr bwMode="auto">
              <a:xfrm>
                <a:off x="2345" y="1487"/>
                <a:ext cx="690" cy="699"/>
              </a:xfrm>
              <a:custGeom>
                <a:avLst/>
                <a:gdLst>
                  <a:gd name="T0" fmla="*/ 690 w 690"/>
                  <a:gd name="T1" fmla="*/ 63 h 699"/>
                  <a:gd name="T2" fmla="*/ 245 w 690"/>
                  <a:gd name="T3" fmla="*/ 699 h 699"/>
                  <a:gd name="T4" fmla="*/ 0 w 690"/>
                  <a:gd name="T5" fmla="*/ 445 h 699"/>
                  <a:gd name="T6" fmla="*/ 74 w 690"/>
                  <a:gd name="T7" fmla="*/ 381 h 699"/>
                  <a:gd name="T8" fmla="*/ 245 w 690"/>
                  <a:gd name="T9" fmla="*/ 616 h 699"/>
                  <a:gd name="T10" fmla="*/ 612 w 690"/>
                  <a:gd name="T11" fmla="*/ 0 h 699"/>
                  <a:gd name="T12" fmla="*/ 690 w 690"/>
                  <a:gd name="T13" fmla="*/ 63 h 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90" h="699">
                    <a:moveTo>
                      <a:pt x="690" y="63"/>
                    </a:moveTo>
                    <a:lnTo>
                      <a:pt x="245" y="699"/>
                    </a:lnTo>
                    <a:lnTo>
                      <a:pt x="0" y="445"/>
                    </a:lnTo>
                    <a:lnTo>
                      <a:pt x="74" y="381"/>
                    </a:lnTo>
                    <a:lnTo>
                      <a:pt x="245" y="616"/>
                    </a:lnTo>
                    <a:lnTo>
                      <a:pt x="612" y="0"/>
                    </a:lnTo>
                    <a:lnTo>
                      <a:pt x="690" y="63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  <p:sp>
            <p:nvSpPr>
              <p:cNvPr id="208" name="Freeform 2098"/>
              <p:cNvSpPr>
                <a:spLocks/>
              </p:cNvSpPr>
              <p:nvPr/>
            </p:nvSpPr>
            <p:spPr bwMode="auto">
              <a:xfrm>
                <a:off x="2345" y="1550"/>
                <a:ext cx="690" cy="636"/>
              </a:xfrm>
              <a:custGeom>
                <a:avLst/>
                <a:gdLst>
                  <a:gd name="T0" fmla="*/ 690 w 690"/>
                  <a:gd name="T1" fmla="*/ 0 h 636"/>
                  <a:gd name="T2" fmla="*/ 245 w 690"/>
                  <a:gd name="T3" fmla="*/ 636 h 636"/>
                  <a:gd name="T4" fmla="*/ 0 w 690"/>
                  <a:gd name="T5" fmla="*/ 382 h 636"/>
                  <a:gd name="T6" fmla="*/ 240 w 690"/>
                  <a:gd name="T7" fmla="*/ 592 h 636"/>
                  <a:gd name="T8" fmla="*/ 690 w 690"/>
                  <a:gd name="T9" fmla="*/ 0 h 6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0" h="636">
                    <a:moveTo>
                      <a:pt x="690" y="0"/>
                    </a:moveTo>
                    <a:lnTo>
                      <a:pt x="245" y="636"/>
                    </a:lnTo>
                    <a:lnTo>
                      <a:pt x="0" y="382"/>
                    </a:lnTo>
                    <a:lnTo>
                      <a:pt x="240" y="592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 sz="1000" dirty="0"/>
              </a:p>
            </p:txBody>
          </p:sp>
        </p:grpSp>
      </p:grpSp>
      <p:grpSp>
        <p:nvGrpSpPr>
          <p:cNvPr id="82" name="McKSticker"/>
          <p:cNvGrpSpPr/>
          <p:nvPr/>
        </p:nvGrpSpPr>
        <p:grpSpPr>
          <a:xfrm>
            <a:off x="6381702" y="1387714"/>
            <a:ext cx="2366482" cy="181588"/>
            <a:chOff x="6374293" y="285750"/>
            <a:chExt cx="2366482" cy="181588"/>
          </a:xfrm>
        </p:grpSpPr>
        <p:sp>
          <p:nvSpPr>
            <p:cNvPr id="83" name="StickerRectangle"/>
            <p:cNvSpPr>
              <a:spLocks noChangeArrowheads="1"/>
            </p:cNvSpPr>
            <p:nvPr/>
          </p:nvSpPr>
          <p:spPr bwMode="auto">
            <a:xfrm>
              <a:off x="6374293" y="285750"/>
              <a:ext cx="2366482" cy="1815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000" dirty="0" smtClean="0">
                  <a:solidFill>
                    <a:srgbClr val="808080"/>
                  </a:solidFill>
                  <a:latin typeface="+mn-lt"/>
                </a:rPr>
                <a:t>ПРИМЕР ЗАПОЛНЕННОГО ШАБЛОНА</a:t>
              </a:r>
              <a:endParaRPr lang="en-US" sz="10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84" name="AutoShape 31"/>
            <p:cNvCxnSpPr>
              <a:cxnSpLocks noChangeShapeType="1"/>
              <a:stCxn id="83" idx="2"/>
              <a:endCxn id="83" idx="4"/>
            </p:cNvCxnSpPr>
            <p:nvPr/>
          </p:nvCxnSpPr>
          <p:spPr bwMode="auto">
            <a:xfrm>
              <a:off x="6374293" y="285750"/>
              <a:ext cx="0" cy="18158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5" name="AutoShape 32"/>
            <p:cNvCxnSpPr>
              <a:cxnSpLocks noChangeShapeType="1"/>
              <a:stCxn id="83" idx="4"/>
              <a:endCxn id="83" idx="6"/>
            </p:cNvCxnSpPr>
            <p:nvPr/>
          </p:nvCxnSpPr>
          <p:spPr bwMode="auto">
            <a:xfrm>
              <a:off x="6374293" y="467338"/>
              <a:ext cx="236648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74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accent6">
              <a:lumMod val="75000"/>
            </a:schemeClr>
          </a:solidFill>
        </p:grpSpPr>
        <p:sp>
          <p:nvSpPr>
            <p:cNvPr id="75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76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Открытие и подготовка ПСР-проекта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6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7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88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89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0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91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09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10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111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2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3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14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3642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773311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9961" name="think-cell Slide" r:id="rId19" imgW="270" imgH="270" progId="TCLayout.ActiveDocument.1">
                  <p:embed/>
                </p:oleObj>
              </mc:Choice>
              <mc:Fallback>
                <p:oleObj name="think-cell Slide" r:id="rId19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8" name="Rectangle 52"/>
          <p:cNvSpPr txBox="1"/>
          <p:nvPr/>
        </p:nvSpPr>
        <p:spPr>
          <a:xfrm>
            <a:off x="2179177" y="1569302"/>
            <a:ext cx="6639508" cy="3943997"/>
          </a:xfrm>
          <a:prstGeom prst="rect">
            <a:avLst/>
          </a:prstGeom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45720" tIns="0" rIns="45720" bIns="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endParaRPr lang="ru-RU" sz="1000" dirty="0"/>
          </a:p>
        </p:txBody>
      </p:sp>
      <p:sp>
        <p:nvSpPr>
          <p:cNvPr id="129" name="Rectangle 52"/>
          <p:cNvSpPr txBox="1">
            <a:spLocks/>
          </p:cNvSpPr>
          <p:nvPr/>
        </p:nvSpPr>
        <p:spPr>
          <a:xfrm>
            <a:off x="347679" y="5578780"/>
            <a:ext cx="8062674" cy="652319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b="1" dirty="0">
                <a:solidFill>
                  <a:schemeClr val="tx1"/>
                </a:solidFill>
              </a:rPr>
              <a:t>Результат и конечные продукты</a:t>
            </a:r>
          </a:p>
          <a:p>
            <a:pPr lvl="1"/>
            <a:r>
              <a:rPr lang="ru-RU" sz="1100" dirty="0"/>
              <a:t>Составленная карточка ПСР-проекта</a:t>
            </a:r>
          </a:p>
          <a:p>
            <a:pPr lvl="1"/>
            <a:r>
              <a:rPr lang="ru-RU" sz="1100" dirty="0"/>
              <a:t>Карточка ПСР-проекта </a:t>
            </a:r>
            <a:r>
              <a:rPr lang="ru-RU" sz="1100" dirty="0" smtClean="0"/>
              <a:t>согласована с непосредственным руководителем и утверждена владельцем процесса</a:t>
            </a:r>
          </a:p>
        </p:txBody>
      </p:sp>
      <p:sp>
        <p:nvSpPr>
          <p:cNvPr id="117" name="Rectangle 52"/>
          <p:cNvSpPr txBox="1">
            <a:spLocks/>
          </p:cNvSpPr>
          <p:nvPr/>
        </p:nvSpPr>
        <p:spPr>
          <a:xfrm>
            <a:off x="366805" y="975245"/>
            <a:ext cx="8062674" cy="557183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30000">
                <a:srgbClr val="DFEDFD"/>
              </a:gs>
              <a:gs pos="100000">
                <a:schemeClr val="bg1"/>
              </a:gs>
              <a:gs pos="73000">
                <a:srgbClr val="ECF5FE"/>
              </a:gs>
            </a:gsLst>
            <a:lin ang="0" scaled="1"/>
            <a:tileRect/>
          </a:gradFill>
          <a:ln w="9525">
            <a:gradFill flip="none" rotWithShape="1">
              <a:gsLst>
                <a:gs pos="0">
                  <a:schemeClr val="accent2"/>
                </a:gs>
                <a:gs pos="50000">
                  <a:srgbClr val="DFEDFD"/>
                </a:gs>
                <a:gs pos="100000">
                  <a:schemeClr val="bg1"/>
                </a:gs>
              </a:gsLst>
              <a:lin ang="0" scaled="1"/>
              <a:tileRect/>
            </a:gradFill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612000" tIns="72009" rIns="72009" bIns="72009" numCol="1" anchor="ctr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r>
              <a:rPr lang="ru-RU" sz="1100" b="1" dirty="0" smtClean="0"/>
              <a:t>Для чего это нужно?</a:t>
            </a:r>
            <a:endParaRPr lang="ru-RU" sz="1100" b="1" dirty="0"/>
          </a:p>
          <a:p>
            <a:pPr lvl="1"/>
            <a:r>
              <a:rPr lang="ru-RU" sz="1100" dirty="0" smtClean="0"/>
              <a:t>Описание и утверждение основных параметров ПСР-проекта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1899" y="372970"/>
            <a:ext cx="6878717" cy="292388"/>
          </a:xfrm>
        </p:spPr>
        <p:txBody>
          <a:bodyPr/>
          <a:lstStyle/>
          <a:p>
            <a:pPr marL="442913"/>
            <a:r>
              <a:rPr lang="ru-RU" dirty="0" smtClean="0"/>
              <a:t>Разработка карточки ПСР-проекта</a:t>
            </a:r>
            <a:endParaRPr lang="en-US" dirty="0"/>
          </a:p>
        </p:txBody>
      </p:sp>
      <p:grpSp>
        <p:nvGrpSpPr>
          <p:cNvPr id="67" name="Group 66"/>
          <p:cNvGrpSpPr/>
          <p:nvPr/>
        </p:nvGrpSpPr>
        <p:grpSpPr>
          <a:xfrm>
            <a:off x="4766198" y="10633"/>
            <a:ext cx="3362074" cy="212366"/>
            <a:chOff x="5375526" y="285750"/>
            <a:chExt cx="3362074" cy="212366"/>
          </a:xfrm>
        </p:grpSpPr>
        <p:sp>
          <p:nvSpPr>
            <p:cNvPr id="70" name="StickerRectangle"/>
            <p:cNvSpPr>
              <a:spLocks noChangeArrowheads="1"/>
            </p:cNvSpPr>
            <p:nvPr/>
          </p:nvSpPr>
          <p:spPr bwMode="auto">
            <a:xfrm>
              <a:off x="5375526" y="285750"/>
              <a:ext cx="3362074" cy="212366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200" dirty="0" smtClean="0">
                  <a:solidFill>
                    <a:srgbClr val="808080"/>
                  </a:solidFill>
                  <a:latin typeface="+mn-lt"/>
                </a:rPr>
                <a:t>ИСПОЛНИТЕЛЬ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 – </a:t>
              </a:r>
              <a:r>
                <a:rPr lang="ru-RU" sz="1200" dirty="0" smtClean="0">
                  <a:solidFill>
                    <a:srgbClr val="808080"/>
                  </a:solidFill>
                  <a:latin typeface="+mn-lt"/>
                </a:rPr>
                <a:t>РУКОВОДИТЕЛЬ </a:t>
              </a:r>
              <a:r>
                <a:rPr lang="en-US" sz="1200" dirty="0" smtClean="0">
                  <a:solidFill>
                    <a:srgbClr val="808080"/>
                  </a:solidFill>
                  <a:latin typeface="+mn-lt"/>
                </a:rPr>
                <a:t>ПРОЕКТА</a:t>
              </a:r>
              <a:endParaRPr lang="en-US" sz="12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99" name="AutoShape 31"/>
            <p:cNvCxnSpPr>
              <a:cxnSpLocks noChangeShapeType="1"/>
              <a:stCxn id="70" idx="2"/>
              <a:endCxn id="70" idx="4"/>
            </p:cNvCxnSpPr>
            <p:nvPr/>
          </p:nvCxnSpPr>
          <p:spPr bwMode="auto">
            <a:xfrm>
              <a:off x="5375526" y="285750"/>
              <a:ext cx="0" cy="212366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00" name="AutoShape 32"/>
            <p:cNvCxnSpPr>
              <a:cxnSpLocks noChangeShapeType="1"/>
              <a:stCxn id="70" idx="4"/>
              <a:endCxn id="70" idx="6"/>
            </p:cNvCxnSpPr>
            <p:nvPr/>
          </p:nvCxnSpPr>
          <p:spPr bwMode="auto">
            <a:xfrm>
              <a:off x="5375526" y="498116"/>
              <a:ext cx="3362074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59" name="Oval 24"/>
          <p:cNvSpPr>
            <a:spLocks noChangeArrowheads="1"/>
          </p:cNvSpPr>
          <p:nvPr/>
        </p:nvSpPr>
        <p:spPr bwMode="auto">
          <a:xfrm>
            <a:off x="1264428" y="335374"/>
            <a:ext cx="332454" cy="332454"/>
          </a:xfrm>
          <a:prstGeom prst="ellipse">
            <a:avLst/>
          </a:prstGeom>
          <a:solidFill>
            <a:schemeClr val="accent4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>
            <a:noAutofit/>
          </a:bodyPr>
          <a:lstStyle/>
          <a:p>
            <a:pPr algn="ctr"/>
            <a:r>
              <a:rPr lang="ru-RU" b="1" dirty="0" smtClean="0">
                <a:solidFill>
                  <a:schemeClr val="bg2"/>
                </a:solidFill>
                <a:cs typeface="Arial"/>
              </a:rPr>
              <a:t>1.4</a:t>
            </a:r>
            <a:endParaRPr lang="ru-RU" b="1" dirty="0">
              <a:solidFill>
                <a:schemeClr val="bg2"/>
              </a:solidFill>
              <a:cs typeface="Arial"/>
            </a:endParaRPr>
          </a:p>
        </p:txBody>
      </p:sp>
      <p:grpSp>
        <p:nvGrpSpPr>
          <p:cNvPr id="69" name="Group 68"/>
          <p:cNvGrpSpPr>
            <a:grpSpLocks/>
          </p:cNvGrpSpPr>
          <p:nvPr/>
        </p:nvGrpSpPr>
        <p:grpSpPr>
          <a:xfrm>
            <a:off x="70418" y="911028"/>
            <a:ext cx="827231" cy="685617"/>
            <a:chOff x="1169295" y="884766"/>
            <a:chExt cx="627161" cy="515673"/>
          </a:xfrm>
        </p:grpSpPr>
        <p:grpSp>
          <p:nvGrpSpPr>
            <p:cNvPr id="119" name="Group 118"/>
            <p:cNvGrpSpPr/>
            <p:nvPr>
              <p:custDataLst>
                <p:tags r:id="rId15"/>
              </p:custDataLst>
            </p:nvPr>
          </p:nvGrpSpPr>
          <p:grpSpPr>
            <a:xfrm>
              <a:off x="1169295" y="884766"/>
              <a:ext cx="627161" cy="515673"/>
              <a:chOff x="1515968" y="5382479"/>
              <a:chExt cx="613216" cy="504207"/>
            </a:xfrm>
          </p:grpSpPr>
          <p:pic>
            <p:nvPicPr>
              <p:cNvPr id="127" name="Picture 125"/>
              <p:cNvPicPr>
                <a:picLocks noChangeAspect="1" noChangeArrowheads="1"/>
              </p:cNvPicPr>
              <p:nvPr>
                <p:custDataLst>
                  <p:tags r:id="rId16"/>
                </p:custDataLst>
              </p:nvPr>
            </p:nvPicPr>
            <p:blipFill>
              <a:blip r:embed="rId21" cstate="print">
                <a:duotone>
                  <a:prstClr val="black"/>
                  <a:schemeClr val="accent1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r="1611"/>
              <a:stretch>
                <a:fillRect/>
              </a:stretch>
            </p:blipFill>
            <p:spPr bwMode="auto">
              <a:xfrm rot="19634544">
                <a:off x="1610009" y="5737730"/>
                <a:ext cx="519175" cy="1489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28" name="Oval 150"/>
              <p:cNvSpPr>
                <a:spLocks noChangeArrowheads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1515968" y="5382479"/>
                <a:ext cx="453272" cy="45327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3">
                      <a:shade val="30000"/>
                      <a:satMod val="115000"/>
                    </a:schemeClr>
                  </a:gs>
                  <a:gs pos="50000">
                    <a:schemeClr val="accent3">
                      <a:shade val="67500"/>
                      <a:satMod val="115000"/>
                    </a:schemeClr>
                  </a:gs>
                  <a:gs pos="100000">
                    <a:schemeClr val="accent3">
                      <a:shade val="100000"/>
                      <a:satMod val="115000"/>
                    </a:schemeClr>
                  </a:gs>
                </a:gsLst>
                <a:lin ang="13500000" scaled="1"/>
                <a:tileRect/>
              </a:gradFill>
              <a:ln w="2857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noAutofit/>
              </a:bodyPr>
              <a:lstStyle/>
              <a:p>
                <a:endParaRPr lang="ru-RU" sz="1000" dirty="0"/>
              </a:p>
            </p:txBody>
          </p:sp>
        </p:grpSp>
        <p:grpSp>
          <p:nvGrpSpPr>
            <p:cNvPr id="120" name="Group 119"/>
            <p:cNvGrpSpPr/>
            <p:nvPr/>
          </p:nvGrpSpPr>
          <p:grpSpPr>
            <a:xfrm>
              <a:off x="1306317" y="986347"/>
              <a:ext cx="174625" cy="266700"/>
              <a:chOff x="-204305" y="977900"/>
              <a:chExt cx="174625" cy="266700"/>
            </a:xfrm>
          </p:grpSpPr>
          <p:sp>
            <p:nvSpPr>
              <p:cNvPr id="121" name="Freeform 38"/>
              <p:cNvSpPr>
                <a:spLocks/>
              </p:cNvSpPr>
              <p:nvPr/>
            </p:nvSpPr>
            <p:spPr bwMode="auto">
              <a:xfrm>
                <a:off x="-138113" y="1196975"/>
                <a:ext cx="47625" cy="47625"/>
              </a:xfrm>
              <a:custGeom>
                <a:avLst/>
                <a:gdLst>
                  <a:gd name="T0" fmla="*/ 220 w 220"/>
                  <a:gd name="T1" fmla="*/ 216 h 216"/>
                  <a:gd name="T2" fmla="*/ 220 w 220"/>
                  <a:gd name="T3" fmla="*/ 0 h 216"/>
                  <a:gd name="T4" fmla="*/ 4 w 220"/>
                  <a:gd name="T5" fmla="*/ 0 h 216"/>
                  <a:gd name="T6" fmla="*/ 7 w 220"/>
                  <a:gd name="T7" fmla="*/ 216 h 216"/>
                  <a:gd name="T8" fmla="*/ 220 w 220"/>
                  <a:gd name="T9" fmla="*/ 216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20" h="216">
                    <a:moveTo>
                      <a:pt x="220" y="216"/>
                    </a:moveTo>
                    <a:cubicBezTo>
                      <a:pt x="220" y="144"/>
                      <a:pt x="220" y="72"/>
                      <a:pt x="220" y="0"/>
                    </a:cubicBezTo>
                    <a:cubicBezTo>
                      <a:pt x="148" y="0"/>
                      <a:pt x="76" y="0"/>
                      <a:pt x="4" y="0"/>
                    </a:cubicBezTo>
                    <a:cubicBezTo>
                      <a:pt x="6" y="71"/>
                      <a:pt x="0" y="150"/>
                      <a:pt x="7" y="216"/>
                    </a:cubicBezTo>
                    <a:cubicBezTo>
                      <a:pt x="78" y="216"/>
                      <a:pt x="149" y="216"/>
                      <a:pt x="220" y="21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" name="Freeform 39"/>
              <p:cNvSpPr>
                <a:spLocks/>
              </p:cNvSpPr>
              <p:nvPr/>
            </p:nvSpPr>
            <p:spPr bwMode="auto">
              <a:xfrm>
                <a:off x="-204305" y="977900"/>
                <a:ext cx="174625" cy="203200"/>
              </a:xfrm>
              <a:custGeom>
                <a:avLst/>
                <a:gdLst>
                  <a:gd name="T0" fmla="*/ 498 w 789"/>
                  <a:gd name="T1" fmla="*/ 926 h 926"/>
                  <a:gd name="T2" fmla="*/ 714 w 789"/>
                  <a:gd name="T3" fmla="*/ 608 h 926"/>
                  <a:gd name="T4" fmla="*/ 789 w 789"/>
                  <a:gd name="T5" fmla="*/ 407 h 926"/>
                  <a:gd name="T6" fmla="*/ 717 w 789"/>
                  <a:gd name="T7" fmla="*/ 194 h 926"/>
                  <a:gd name="T8" fmla="*/ 120 w 789"/>
                  <a:gd name="T9" fmla="*/ 140 h 926"/>
                  <a:gd name="T10" fmla="*/ 0 w 789"/>
                  <a:gd name="T11" fmla="*/ 422 h 926"/>
                  <a:gd name="T12" fmla="*/ 222 w 789"/>
                  <a:gd name="T13" fmla="*/ 422 h 926"/>
                  <a:gd name="T14" fmla="*/ 303 w 789"/>
                  <a:gd name="T15" fmla="*/ 269 h 926"/>
                  <a:gd name="T16" fmla="*/ 516 w 789"/>
                  <a:gd name="T17" fmla="*/ 305 h 926"/>
                  <a:gd name="T18" fmla="*/ 534 w 789"/>
                  <a:gd name="T19" fmla="*/ 485 h 926"/>
                  <a:gd name="T20" fmla="*/ 312 w 789"/>
                  <a:gd name="T21" fmla="*/ 728 h 926"/>
                  <a:gd name="T22" fmla="*/ 294 w 789"/>
                  <a:gd name="T23" fmla="*/ 926 h 926"/>
                  <a:gd name="T24" fmla="*/ 498 w 789"/>
                  <a:gd name="T25" fmla="*/ 926 h 9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789" h="926">
                    <a:moveTo>
                      <a:pt x="498" y="926"/>
                    </a:moveTo>
                    <a:cubicBezTo>
                      <a:pt x="481" y="739"/>
                      <a:pt x="632" y="700"/>
                      <a:pt x="714" y="608"/>
                    </a:cubicBezTo>
                    <a:cubicBezTo>
                      <a:pt x="755" y="561"/>
                      <a:pt x="789" y="496"/>
                      <a:pt x="789" y="407"/>
                    </a:cubicBezTo>
                    <a:cubicBezTo>
                      <a:pt x="789" y="317"/>
                      <a:pt x="762" y="246"/>
                      <a:pt x="717" y="194"/>
                    </a:cubicBezTo>
                    <a:cubicBezTo>
                      <a:pt x="585" y="44"/>
                      <a:pt x="291" y="0"/>
                      <a:pt x="120" y="140"/>
                    </a:cubicBezTo>
                    <a:cubicBezTo>
                      <a:pt x="45" y="201"/>
                      <a:pt x="1" y="295"/>
                      <a:pt x="0" y="422"/>
                    </a:cubicBezTo>
                    <a:cubicBezTo>
                      <a:pt x="74" y="422"/>
                      <a:pt x="148" y="422"/>
                      <a:pt x="222" y="422"/>
                    </a:cubicBezTo>
                    <a:cubicBezTo>
                      <a:pt x="226" y="347"/>
                      <a:pt x="253" y="292"/>
                      <a:pt x="303" y="269"/>
                    </a:cubicBezTo>
                    <a:cubicBezTo>
                      <a:pt x="378" y="234"/>
                      <a:pt x="480" y="257"/>
                      <a:pt x="516" y="305"/>
                    </a:cubicBezTo>
                    <a:cubicBezTo>
                      <a:pt x="547" y="347"/>
                      <a:pt x="562" y="424"/>
                      <a:pt x="534" y="485"/>
                    </a:cubicBezTo>
                    <a:cubicBezTo>
                      <a:pt x="489" y="582"/>
                      <a:pt x="355" y="616"/>
                      <a:pt x="312" y="728"/>
                    </a:cubicBezTo>
                    <a:cubicBezTo>
                      <a:pt x="294" y="774"/>
                      <a:pt x="287" y="875"/>
                      <a:pt x="294" y="926"/>
                    </a:cubicBezTo>
                    <a:cubicBezTo>
                      <a:pt x="362" y="926"/>
                      <a:pt x="430" y="926"/>
                      <a:pt x="498" y="926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>
                <a:innerShdw blurRad="12700" dist="12700" dir="13500000">
                  <a:schemeClr val="accent6">
                    <a:alpha val="47000"/>
                  </a:schemeClr>
                </a:inn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48766"/>
                <a:endParaRPr lang="ru-RU" sz="10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  <p:sp>
        <p:nvSpPr>
          <p:cNvPr id="4" name="Oval 3"/>
          <p:cNvSpPr>
            <a:spLocks/>
          </p:cNvSpPr>
          <p:nvPr/>
        </p:nvSpPr>
        <p:spPr>
          <a:xfrm>
            <a:off x="39971" y="5578780"/>
            <a:ext cx="648000" cy="648000"/>
          </a:xfrm>
          <a:prstGeom prst="ellipse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</p:txBody>
      </p:sp>
      <p:sp>
        <p:nvSpPr>
          <p:cNvPr id="60" name="Rectangle 52"/>
          <p:cNvSpPr txBox="1"/>
          <p:nvPr/>
        </p:nvSpPr>
        <p:spPr>
          <a:xfrm>
            <a:off x="354750" y="1569302"/>
            <a:ext cx="1777349" cy="3943997"/>
          </a:xfrm>
          <a:prstGeom prst="rect">
            <a:avLst/>
          </a:prstGeom>
          <a:solidFill>
            <a:schemeClr val="bg1"/>
          </a:solidFill>
          <a:ln w="12700">
            <a:headEnd/>
            <a:tailEnd/>
          </a:ln>
          <a:extLst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72000" tIns="72000" rIns="72000" bIns="72000" numCol="1" anchor="t" anchorCtr="0" compatLnSpc="1">
            <a:prstTxWarp prst="textNoShape">
              <a:avLst/>
            </a:prstTxWarp>
            <a:noAutofit/>
          </a:bodyPr>
          <a:lstStyle>
            <a:lvl1pPr marL="0" lvl="0" indent="0" defTabSz="895350" eaLnBrk="1" hangingPunct="1">
              <a:buClr>
                <a:schemeClr val="tx2"/>
              </a:buClr>
              <a:defRPr>
                <a:latin typeface="+mn-lt"/>
              </a:defRPr>
            </a:lvl1pPr>
            <a:lvl2pPr marL="193675" lvl="1" indent="-192088" defTabSz="895350" eaLnBrk="1" hangingPunct="1">
              <a:buClr>
                <a:schemeClr val="tx2"/>
              </a:buClr>
              <a:buSzPct val="125000"/>
              <a:buFont typeface="Arial" charset="0"/>
              <a:buChar char="▪"/>
              <a:defRPr>
                <a:latin typeface="+mn-lt"/>
              </a:defRPr>
            </a:lvl2pPr>
            <a:lvl3pPr marL="457200" lvl="2" indent="-261938" defTabSz="895350" eaLnBrk="1" hangingPunct="1">
              <a:buClr>
                <a:schemeClr val="tx2"/>
              </a:buClr>
              <a:buSzPct val="120000"/>
              <a:buFont typeface="Arial" charset="0"/>
              <a:buChar char="–"/>
              <a:defRPr>
                <a:latin typeface="+mn-lt"/>
              </a:defRPr>
            </a:lvl3pPr>
            <a:lvl4pPr marL="614363" lvl="3" indent="-155575" defTabSz="895350" eaLnBrk="1" hangingPunct="1">
              <a:buClr>
                <a:schemeClr val="tx2"/>
              </a:buClr>
              <a:buSzPct val="120000"/>
              <a:buFont typeface="Arial" charset="0"/>
              <a:buChar char="▫"/>
              <a:defRPr>
                <a:latin typeface="+mn-lt"/>
              </a:defRPr>
            </a:lvl4pPr>
            <a:lvl5pPr marL="749808" lvl="4" indent="-130175" defTabSz="895350" eaLnBrk="1" hangingPunct="1"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5pPr>
            <a:lvl6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6pPr>
            <a:lvl7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7pPr>
            <a:lvl8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8pPr>
            <a:lvl9pPr marL="749808" indent="-130175" defTabSz="895350" fontAlgn="base">
              <a:spcBef>
                <a:spcPct val="0"/>
              </a:spcBef>
              <a:spcAft>
                <a:spcPct val="0"/>
              </a:spcAft>
              <a:buClr>
                <a:schemeClr val="tx2"/>
              </a:buClr>
              <a:buSzPct val="89000"/>
              <a:buFont typeface="Arial" charset="0"/>
              <a:buChar char="-"/>
              <a:defRPr>
                <a:latin typeface="+mn-lt"/>
              </a:defRPr>
            </a:lvl9pPr>
          </a:lstStyle>
          <a:p>
            <a:pPr>
              <a:spcBef>
                <a:spcPts val="300"/>
              </a:spcBef>
            </a:pPr>
            <a:r>
              <a:rPr lang="ru-RU" sz="1100" b="1" dirty="0" smtClean="0"/>
              <a:t>Основные шаги</a:t>
            </a:r>
            <a:endParaRPr lang="ru-RU" sz="1100" b="1" dirty="0"/>
          </a:p>
          <a:p>
            <a:pPr lvl="1">
              <a:spcBef>
                <a:spcPts val="300"/>
              </a:spcBef>
            </a:pPr>
            <a:r>
              <a:rPr lang="ru-RU" sz="1100" dirty="0" smtClean="0"/>
              <a:t>Заполнить шаблон Карточки ПСР-проекта </a:t>
            </a:r>
            <a:r>
              <a:rPr lang="en-US" sz="1100" dirty="0" smtClean="0"/>
              <a:t> </a:t>
            </a:r>
            <a:r>
              <a:rPr lang="ru-RU" sz="1100" dirty="0" smtClean="0"/>
              <a:t>основной информацией по проекту</a:t>
            </a:r>
          </a:p>
          <a:p>
            <a:pPr lvl="1">
              <a:spcBef>
                <a:spcPts val="300"/>
              </a:spcBef>
            </a:pPr>
            <a:endParaRPr lang="ru-RU" sz="1100" dirty="0" smtClean="0"/>
          </a:p>
          <a:p>
            <a:pPr lvl="1">
              <a:spcBef>
                <a:spcPts val="300"/>
              </a:spcBef>
            </a:pPr>
            <a:r>
              <a:rPr lang="ru-RU" sz="1100" dirty="0" smtClean="0"/>
              <a:t>Согласовать Карточку ПСР-проекта с непосредственным руководителем,  </a:t>
            </a:r>
            <a:r>
              <a:rPr lang="ru-RU" sz="1100" dirty="0"/>
              <a:t>утвердить </a:t>
            </a:r>
            <a:r>
              <a:rPr lang="ru-RU" sz="1100" dirty="0" smtClean="0"/>
              <a:t>Карточку с владельцем процесса</a:t>
            </a:r>
            <a:endParaRPr lang="ru-RU" sz="1100" dirty="0"/>
          </a:p>
        </p:txBody>
      </p:sp>
      <p:grpSp>
        <p:nvGrpSpPr>
          <p:cNvPr id="65" name="Group 2100"/>
          <p:cNvGrpSpPr>
            <a:grpSpLocks/>
          </p:cNvGrpSpPr>
          <p:nvPr/>
        </p:nvGrpSpPr>
        <p:grpSpPr bwMode="auto">
          <a:xfrm>
            <a:off x="-10759" y="5430419"/>
            <a:ext cx="769272" cy="835376"/>
            <a:chOff x="2140" y="1477"/>
            <a:chExt cx="905" cy="998"/>
          </a:xfrm>
        </p:grpSpPr>
        <p:sp>
          <p:nvSpPr>
            <p:cNvPr id="72" name="AutoShape 2069"/>
            <p:cNvSpPr>
              <a:spLocks noChangeAspect="1" noChangeArrowheads="1" noTextEdit="1"/>
            </p:cNvSpPr>
            <p:nvPr/>
          </p:nvSpPr>
          <p:spPr bwMode="auto">
            <a:xfrm>
              <a:off x="2140" y="1477"/>
              <a:ext cx="905" cy="9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73" name="Freeform 2071"/>
            <p:cNvSpPr>
              <a:spLocks/>
            </p:cNvSpPr>
            <p:nvPr/>
          </p:nvSpPr>
          <p:spPr bwMode="auto">
            <a:xfrm>
              <a:off x="2208" y="2040"/>
              <a:ext cx="739" cy="367"/>
            </a:xfrm>
            <a:custGeom>
              <a:avLst/>
              <a:gdLst>
                <a:gd name="T0" fmla="*/ 54 w 739"/>
                <a:gd name="T1" fmla="*/ 0 h 367"/>
                <a:gd name="T2" fmla="*/ 59 w 739"/>
                <a:gd name="T3" fmla="*/ 63 h 367"/>
                <a:gd name="T4" fmla="*/ 79 w 739"/>
                <a:gd name="T5" fmla="*/ 127 h 367"/>
                <a:gd name="T6" fmla="*/ 108 w 739"/>
                <a:gd name="T7" fmla="*/ 181 h 367"/>
                <a:gd name="T8" fmla="*/ 167 w 739"/>
                <a:gd name="T9" fmla="*/ 244 h 367"/>
                <a:gd name="T10" fmla="*/ 221 w 739"/>
                <a:gd name="T11" fmla="*/ 278 h 367"/>
                <a:gd name="T12" fmla="*/ 274 w 739"/>
                <a:gd name="T13" fmla="*/ 303 h 367"/>
                <a:gd name="T14" fmla="*/ 338 w 739"/>
                <a:gd name="T15" fmla="*/ 318 h 367"/>
                <a:gd name="T16" fmla="*/ 372 w 739"/>
                <a:gd name="T17" fmla="*/ 318 h 367"/>
                <a:gd name="T18" fmla="*/ 436 w 739"/>
                <a:gd name="T19" fmla="*/ 313 h 367"/>
                <a:gd name="T20" fmla="*/ 495 w 739"/>
                <a:gd name="T21" fmla="*/ 293 h 367"/>
                <a:gd name="T22" fmla="*/ 548 w 739"/>
                <a:gd name="T23" fmla="*/ 264 h 367"/>
                <a:gd name="T24" fmla="*/ 597 w 739"/>
                <a:gd name="T25" fmla="*/ 225 h 367"/>
                <a:gd name="T26" fmla="*/ 636 w 739"/>
                <a:gd name="T27" fmla="*/ 181 h 367"/>
                <a:gd name="T28" fmla="*/ 666 w 739"/>
                <a:gd name="T29" fmla="*/ 127 h 367"/>
                <a:gd name="T30" fmla="*/ 685 w 739"/>
                <a:gd name="T31" fmla="*/ 63 h 367"/>
                <a:gd name="T32" fmla="*/ 690 w 739"/>
                <a:gd name="T33" fmla="*/ 0 h 367"/>
                <a:gd name="T34" fmla="*/ 739 w 739"/>
                <a:gd name="T35" fmla="*/ 0 h 367"/>
                <a:gd name="T36" fmla="*/ 734 w 739"/>
                <a:gd name="T37" fmla="*/ 73 h 367"/>
                <a:gd name="T38" fmla="*/ 710 w 739"/>
                <a:gd name="T39" fmla="*/ 141 h 367"/>
                <a:gd name="T40" fmla="*/ 676 w 739"/>
                <a:gd name="T41" fmla="*/ 205 h 367"/>
                <a:gd name="T42" fmla="*/ 632 w 739"/>
                <a:gd name="T43" fmla="*/ 259 h 367"/>
                <a:gd name="T44" fmla="*/ 578 w 739"/>
                <a:gd name="T45" fmla="*/ 308 h 367"/>
                <a:gd name="T46" fmla="*/ 514 w 739"/>
                <a:gd name="T47" fmla="*/ 342 h 367"/>
                <a:gd name="T48" fmla="*/ 446 w 739"/>
                <a:gd name="T49" fmla="*/ 362 h 367"/>
                <a:gd name="T50" fmla="*/ 372 w 739"/>
                <a:gd name="T51" fmla="*/ 367 h 367"/>
                <a:gd name="T52" fmla="*/ 333 w 739"/>
                <a:gd name="T53" fmla="*/ 367 h 367"/>
                <a:gd name="T54" fmla="*/ 260 w 739"/>
                <a:gd name="T55" fmla="*/ 352 h 367"/>
                <a:gd name="T56" fmla="*/ 196 w 739"/>
                <a:gd name="T57" fmla="*/ 322 h 367"/>
                <a:gd name="T58" fmla="*/ 137 w 739"/>
                <a:gd name="T59" fmla="*/ 283 h 367"/>
                <a:gd name="T60" fmla="*/ 89 w 739"/>
                <a:gd name="T61" fmla="*/ 234 h 367"/>
                <a:gd name="T62" fmla="*/ 45 w 739"/>
                <a:gd name="T63" fmla="*/ 176 h 367"/>
                <a:gd name="T64" fmla="*/ 20 w 739"/>
                <a:gd name="T65" fmla="*/ 112 h 367"/>
                <a:gd name="T66" fmla="*/ 5 w 739"/>
                <a:gd name="T67" fmla="*/ 39 h 367"/>
                <a:gd name="T68" fmla="*/ 54 w 739"/>
                <a:gd name="T69" fmla="*/ 0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39" h="367">
                  <a:moveTo>
                    <a:pt x="54" y="0"/>
                  </a:moveTo>
                  <a:lnTo>
                    <a:pt x="54" y="0"/>
                  </a:lnTo>
                  <a:lnTo>
                    <a:pt x="54" y="34"/>
                  </a:lnTo>
                  <a:lnTo>
                    <a:pt x="59" y="63"/>
                  </a:lnTo>
                  <a:lnTo>
                    <a:pt x="64" y="97"/>
                  </a:lnTo>
                  <a:lnTo>
                    <a:pt x="79" y="127"/>
                  </a:lnTo>
                  <a:lnTo>
                    <a:pt x="89" y="151"/>
                  </a:lnTo>
                  <a:lnTo>
                    <a:pt x="108" y="181"/>
                  </a:lnTo>
                  <a:lnTo>
                    <a:pt x="147" y="225"/>
                  </a:lnTo>
                  <a:lnTo>
                    <a:pt x="167" y="244"/>
                  </a:lnTo>
                  <a:lnTo>
                    <a:pt x="191" y="264"/>
                  </a:lnTo>
                  <a:lnTo>
                    <a:pt x="221" y="278"/>
                  </a:lnTo>
                  <a:lnTo>
                    <a:pt x="245" y="293"/>
                  </a:lnTo>
                  <a:lnTo>
                    <a:pt x="274" y="303"/>
                  </a:lnTo>
                  <a:lnTo>
                    <a:pt x="309" y="313"/>
                  </a:lnTo>
                  <a:lnTo>
                    <a:pt x="338" y="318"/>
                  </a:lnTo>
                  <a:lnTo>
                    <a:pt x="372" y="318"/>
                  </a:lnTo>
                  <a:lnTo>
                    <a:pt x="372" y="318"/>
                  </a:lnTo>
                  <a:lnTo>
                    <a:pt x="402" y="318"/>
                  </a:lnTo>
                  <a:lnTo>
                    <a:pt x="436" y="313"/>
                  </a:lnTo>
                  <a:lnTo>
                    <a:pt x="465" y="303"/>
                  </a:lnTo>
                  <a:lnTo>
                    <a:pt x="495" y="293"/>
                  </a:lnTo>
                  <a:lnTo>
                    <a:pt x="524" y="278"/>
                  </a:lnTo>
                  <a:lnTo>
                    <a:pt x="548" y="264"/>
                  </a:lnTo>
                  <a:lnTo>
                    <a:pt x="573" y="244"/>
                  </a:lnTo>
                  <a:lnTo>
                    <a:pt x="597" y="225"/>
                  </a:lnTo>
                  <a:lnTo>
                    <a:pt x="617" y="205"/>
                  </a:lnTo>
                  <a:lnTo>
                    <a:pt x="636" y="181"/>
                  </a:lnTo>
                  <a:lnTo>
                    <a:pt x="651" y="151"/>
                  </a:lnTo>
                  <a:lnTo>
                    <a:pt x="666" y="127"/>
                  </a:lnTo>
                  <a:lnTo>
                    <a:pt x="676" y="97"/>
                  </a:lnTo>
                  <a:lnTo>
                    <a:pt x="685" y="63"/>
                  </a:lnTo>
                  <a:lnTo>
                    <a:pt x="690" y="34"/>
                  </a:lnTo>
                  <a:lnTo>
                    <a:pt x="690" y="0"/>
                  </a:lnTo>
                  <a:lnTo>
                    <a:pt x="739" y="0"/>
                  </a:lnTo>
                  <a:lnTo>
                    <a:pt x="739" y="0"/>
                  </a:lnTo>
                  <a:lnTo>
                    <a:pt x="739" y="39"/>
                  </a:lnTo>
                  <a:lnTo>
                    <a:pt x="734" y="73"/>
                  </a:lnTo>
                  <a:lnTo>
                    <a:pt x="724" y="112"/>
                  </a:lnTo>
                  <a:lnTo>
                    <a:pt x="710" y="141"/>
                  </a:lnTo>
                  <a:lnTo>
                    <a:pt x="695" y="176"/>
                  </a:lnTo>
                  <a:lnTo>
                    <a:pt x="676" y="205"/>
                  </a:lnTo>
                  <a:lnTo>
                    <a:pt x="656" y="234"/>
                  </a:lnTo>
                  <a:lnTo>
                    <a:pt x="632" y="259"/>
                  </a:lnTo>
                  <a:lnTo>
                    <a:pt x="607" y="283"/>
                  </a:lnTo>
                  <a:lnTo>
                    <a:pt x="578" y="308"/>
                  </a:lnTo>
                  <a:lnTo>
                    <a:pt x="548" y="322"/>
                  </a:lnTo>
                  <a:lnTo>
                    <a:pt x="514" y="342"/>
                  </a:lnTo>
                  <a:lnTo>
                    <a:pt x="480" y="352"/>
                  </a:lnTo>
                  <a:lnTo>
                    <a:pt x="446" y="362"/>
                  </a:lnTo>
                  <a:lnTo>
                    <a:pt x="407" y="367"/>
                  </a:lnTo>
                  <a:lnTo>
                    <a:pt x="372" y="367"/>
                  </a:lnTo>
                  <a:lnTo>
                    <a:pt x="372" y="367"/>
                  </a:lnTo>
                  <a:lnTo>
                    <a:pt x="333" y="367"/>
                  </a:lnTo>
                  <a:lnTo>
                    <a:pt x="299" y="362"/>
                  </a:lnTo>
                  <a:lnTo>
                    <a:pt x="260" y="352"/>
                  </a:lnTo>
                  <a:lnTo>
                    <a:pt x="226" y="342"/>
                  </a:lnTo>
                  <a:lnTo>
                    <a:pt x="196" y="322"/>
                  </a:lnTo>
                  <a:lnTo>
                    <a:pt x="167" y="308"/>
                  </a:lnTo>
                  <a:lnTo>
                    <a:pt x="137" y="283"/>
                  </a:lnTo>
                  <a:lnTo>
                    <a:pt x="108" y="259"/>
                  </a:lnTo>
                  <a:lnTo>
                    <a:pt x="89" y="234"/>
                  </a:lnTo>
                  <a:lnTo>
                    <a:pt x="64" y="205"/>
                  </a:lnTo>
                  <a:lnTo>
                    <a:pt x="45" y="176"/>
                  </a:lnTo>
                  <a:lnTo>
                    <a:pt x="30" y="141"/>
                  </a:lnTo>
                  <a:lnTo>
                    <a:pt x="20" y="112"/>
                  </a:lnTo>
                  <a:lnTo>
                    <a:pt x="10" y="73"/>
                  </a:lnTo>
                  <a:lnTo>
                    <a:pt x="5" y="39"/>
                  </a:lnTo>
                  <a:lnTo>
                    <a:pt x="0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74" name="Freeform 2072"/>
            <p:cNvSpPr>
              <a:spLocks/>
            </p:cNvSpPr>
            <p:nvPr/>
          </p:nvSpPr>
          <p:spPr bwMode="auto">
            <a:xfrm>
              <a:off x="2208" y="1673"/>
              <a:ext cx="739" cy="367"/>
            </a:xfrm>
            <a:custGeom>
              <a:avLst/>
              <a:gdLst>
                <a:gd name="T0" fmla="*/ 54 w 739"/>
                <a:gd name="T1" fmla="*/ 367 h 367"/>
                <a:gd name="T2" fmla="*/ 59 w 739"/>
                <a:gd name="T3" fmla="*/ 303 h 367"/>
                <a:gd name="T4" fmla="*/ 79 w 739"/>
                <a:gd name="T5" fmla="*/ 244 h 367"/>
                <a:gd name="T6" fmla="*/ 108 w 739"/>
                <a:gd name="T7" fmla="*/ 190 h 367"/>
                <a:gd name="T8" fmla="*/ 191 w 739"/>
                <a:gd name="T9" fmla="*/ 102 h 367"/>
                <a:gd name="T10" fmla="*/ 245 w 739"/>
                <a:gd name="T11" fmla="*/ 73 h 367"/>
                <a:gd name="T12" fmla="*/ 309 w 739"/>
                <a:gd name="T13" fmla="*/ 54 h 367"/>
                <a:gd name="T14" fmla="*/ 372 w 739"/>
                <a:gd name="T15" fmla="*/ 49 h 367"/>
                <a:gd name="T16" fmla="*/ 402 w 739"/>
                <a:gd name="T17" fmla="*/ 49 h 367"/>
                <a:gd name="T18" fmla="*/ 465 w 739"/>
                <a:gd name="T19" fmla="*/ 63 h 367"/>
                <a:gd name="T20" fmla="*/ 524 w 739"/>
                <a:gd name="T21" fmla="*/ 88 h 367"/>
                <a:gd name="T22" fmla="*/ 597 w 739"/>
                <a:gd name="T23" fmla="*/ 142 h 367"/>
                <a:gd name="T24" fmla="*/ 651 w 739"/>
                <a:gd name="T25" fmla="*/ 215 h 367"/>
                <a:gd name="T26" fmla="*/ 676 w 739"/>
                <a:gd name="T27" fmla="*/ 274 h 367"/>
                <a:gd name="T28" fmla="*/ 690 w 739"/>
                <a:gd name="T29" fmla="*/ 332 h 367"/>
                <a:gd name="T30" fmla="*/ 739 w 739"/>
                <a:gd name="T31" fmla="*/ 367 h 367"/>
                <a:gd name="T32" fmla="*/ 739 w 739"/>
                <a:gd name="T33" fmla="*/ 327 h 367"/>
                <a:gd name="T34" fmla="*/ 724 w 739"/>
                <a:gd name="T35" fmla="*/ 259 h 367"/>
                <a:gd name="T36" fmla="*/ 695 w 739"/>
                <a:gd name="T37" fmla="*/ 190 h 367"/>
                <a:gd name="T38" fmla="*/ 656 w 739"/>
                <a:gd name="T39" fmla="*/ 132 h 367"/>
                <a:gd name="T40" fmla="*/ 607 w 739"/>
                <a:gd name="T41" fmla="*/ 83 h 367"/>
                <a:gd name="T42" fmla="*/ 548 w 739"/>
                <a:gd name="T43" fmla="*/ 44 h 367"/>
                <a:gd name="T44" fmla="*/ 480 w 739"/>
                <a:gd name="T45" fmla="*/ 14 h 367"/>
                <a:gd name="T46" fmla="*/ 407 w 739"/>
                <a:gd name="T47" fmla="*/ 0 h 367"/>
                <a:gd name="T48" fmla="*/ 372 w 739"/>
                <a:gd name="T49" fmla="*/ 0 h 367"/>
                <a:gd name="T50" fmla="*/ 299 w 739"/>
                <a:gd name="T51" fmla="*/ 5 h 367"/>
                <a:gd name="T52" fmla="*/ 226 w 739"/>
                <a:gd name="T53" fmla="*/ 29 h 367"/>
                <a:gd name="T54" fmla="*/ 167 w 739"/>
                <a:gd name="T55" fmla="*/ 63 h 367"/>
                <a:gd name="T56" fmla="*/ 108 w 739"/>
                <a:gd name="T57" fmla="*/ 107 h 367"/>
                <a:gd name="T58" fmla="*/ 64 w 739"/>
                <a:gd name="T59" fmla="*/ 161 h 367"/>
                <a:gd name="T60" fmla="*/ 30 w 739"/>
                <a:gd name="T61" fmla="*/ 225 h 367"/>
                <a:gd name="T62" fmla="*/ 10 w 739"/>
                <a:gd name="T63" fmla="*/ 293 h 367"/>
                <a:gd name="T64" fmla="*/ 0 w 739"/>
                <a:gd name="T65" fmla="*/ 367 h 3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739" h="367">
                  <a:moveTo>
                    <a:pt x="54" y="367"/>
                  </a:moveTo>
                  <a:lnTo>
                    <a:pt x="54" y="367"/>
                  </a:lnTo>
                  <a:lnTo>
                    <a:pt x="54" y="332"/>
                  </a:lnTo>
                  <a:lnTo>
                    <a:pt x="59" y="303"/>
                  </a:lnTo>
                  <a:lnTo>
                    <a:pt x="64" y="274"/>
                  </a:lnTo>
                  <a:lnTo>
                    <a:pt x="79" y="244"/>
                  </a:lnTo>
                  <a:lnTo>
                    <a:pt x="89" y="215"/>
                  </a:lnTo>
                  <a:lnTo>
                    <a:pt x="108" y="190"/>
                  </a:lnTo>
                  <a:lnTo>
                    <a:pt x="147" y="142"/>
                  </a:lnTo>
                  <a:lnTo>
                    <a:pt x="191" y="102"/>
                  </a:lnTo>
                  <a:lnTo>
                    <a:pt x="221" y="88"/>
                  </a:lnTo>
                  <a:lnTo>
                    <a:pt x="245" y="73"/>
                  </a:lnTo>
                  <a:lnTo>
                    <a:pt x="274" y="63"/>
                  </a:lnTo>
                  <a:lnTo>
                    <a:pt x="309" y="54"/>
                  </a:lnTo>
                  <a:lnTo>
                    <a:pt x="338" y="49"/>
                  </a:lnTo>
                  <a:lnTo>
                    <a:pt x="372" y="49"/>
                  </a:lnTo>
                  <a:lnTo>
                    <a:pt x="372" y="49"/>
                  </a:lnTo>
                  <a:lnTo>
                    <a:pt x="402" y="49"/>
                  </a:lnTo>
                  <a:lnTo>
                    <a:pt x="436" y="54"/>
                  </a:lnTo>
                  <a:lnTo>
                    <a:pt x="465" y="63"/>
                  </a:lnTo>
                  <a:lnTo>
                    <a:pt x="495" y="73"/>
                  </a:lnTo>
                  <a:lnTo>
                    <a:pt x="524" y="88"/>
                  </a:lnTo>
                  <a:lnTo>
                    <a:pt x="548" y="102"/>
                  </a:lnTo>
                  <a:lnTo>
                    <a:pt x="597" y="142"/>
                  </a:lnTo>
                  <a:lnTo>
                    <a:pt x="636" y="190"/>
                  </a:lnTo>
                  <a:lnTo>
                    <a:pt x="651" y="215"/>
                  </a:lnTo>
                  <a:lnTo>
                    <a:pt x="666" y="244"/>
                  </a:lnTo>
                  <a:lnTo>
                    <a:pt x="676" y="274"/>
                  </a:lnTo>
                  <a:lnTo>
                    <a:pt x="685" y="303"/>
                  </a:lnTo>
                  <a:lnTo>
                    <a:pt x="690" y="332"/>
                  </a:lnTo>
                  <a:lnTo>
                    <a:pt x="690" y="367"/>
                  </a:lnTo>
                  <a:lnTo>
                    <a:pt x="739" y="367"/>
                  </a:lnTo>
                  <a:lnTo>
                    <a:pt x="739" y="367"/>
                  </a:lnTo>
                  <a:lnTo>
                    <a:pt x="739" y="327"/>
                  </a:lnTo>
                  <a:lnTo>
                    <a:pt x="734" y="293"/>
                  </a:lnTo>
                  <a:lnTo>
                    <a:pt x="724" y="259"/>
                  </a:lnTo>
                  <a:lnTo>
                    <a:pt x="710" y="225"/>
                  </a:lnTo>
                  <a:lnTo>
                    <a:pt x="695" y="190"/>
                  </a:lnTo>
                  <a:lnTo>
                    <a:pt x="676" y="161"/>
                  </a:lnTo>
                  <a:lnTo>
                    <a:pt x="656" y="132"/>
                  </a:lnTo>
                  <a:lnTo>
                    <a:pt x="632" y="107"/>
                  </a:lnTo>
                  <a:lnTo>
                    <a:pt x="607" y="83"/>
                  </a:lnTo>
                  <a:lnTo>
                    <a:pt x="578" y="63"/>
                  </a:lnTo>
                  <a:lnTo>
                    <a:pt x="548" y="44"/>
                  </a:lnTo>
                  <a:lnTo>
                    <a:pt x="514" y="29"/>
                  </a:lnTo>
                  <a:lnTo>
                    <a:pt x="480" y="14"/>
                  </a:lnTo>
                  <a:lnTo>
                    <a:pt x="446" y="5"/>
                  </a:lnTo>
                  <a:lnTo>
                    <a:pt x="407" y="0"/>
                  </a:lnTo>
                  <a:lnTo>
                    <a:pt x="372" y="0"/>
                  </a:lnTo>
                  <a:lnTo>
                    <a:pt x="372" y="0"/>
                  </a:lnTo>
                  <a:lnTo>
                    <a:pt x="333" y="0"/>
                  </a:lnTo>
                  <a:lnTo>
                    <a:pt x="299" y="5"/>
                  </a:lnTo>
                  <a:lnTo>
                    <a:pt x="260" y="14"/>
                  </a:lnTo>
                  <a:lnTo>
                    <a:pt x="226" y="29"/>
                  </a:lnTo>
                  <a:lnTo>
                    <a:pt x="196" y="44"/>
                  </a:lnTo>
                  <a:lnTo>
                    <a:pt x="167" y="63"/>
                  </a:lnTo>
                  <a:lnTo>
                    <a:pt x="137" y="83"/>
                  </a:lnTo>
                  <a:lnTo>
                    <a:pt x="108" y="107"/>
                  </a:lnTo>
                  <a:lnTo>
                    <a:pt x="89" y="132"/>
                  </a:lnTo>
                  <a:lnTo>
                    <a:pt x="64" y="161"/>
                  </a:lnTo>
                  <a:lnTo>
                    <a:pt x="45" y="190"/>
                  </a:lnTo>
                  <a:lnTo>
                    <a:pt x="30" y="225"/>
                  </a:lnTo>
                  <a:lnTo>
                    <a:pt x="20" y="259"/>
                  </a:lnTo>
                  <a:lnTo>
                    <a:pt x="10" y="293"/>
                  </a:lnTo>
                  <a:lnTo>
                    <a:pt x="5" y="327"/>
                  </a:lnTo>
                  <a:lnTo>
                    <a:pt x="0" y="367"/>
                  </a:lnTo>
                  <a:lnTo>
                    <a:pt x="54" y="367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75" name="Freeform 2073"/>
            <p:cNvSpPr>
              <a:spLocks/>
            </p:cNvSpPr>
            <p:nvPr/>
          </p:nvSpPr>
          <p:spPr bwMode="auto">
            <a:xfrm>
              <a:off x="2350" y="2040"/>
              <a:ext cx="460" cy="230"/>
            </a:xfrm>
            <a:custGeom>
              <a:avLst/>
              <a:gdLst>
                <a:gd name="T0" fmla="*/ 30 w 460"/>
                <a:gd name="T1" fmla="*/ 0 h 230"/>
                <a:gd name="T2" fmla="*/ 30 w 460"/>
                <a:gd name="T3" fmla="*/ 0 h 230"/>
                <a:gd name="T4" fmla="*/ 35 w 460"/>
                <a:gd name="T5" fmla="*/ 39 h 230"/>
                <a:gd name="T6" fmla="*/ 44 w 460"/>
                <a:gd name="T7" fmla="*/ 78 h 230"/>
                <a:gd name="T8" fmla="*/ 64 w 460"/>
                <a:gd name="T9" fmla="*/ 112 h 230"/>
                <a:gd name="T10" fmla="*/ 88 w 460"/>
                <a:gd name="T11" fmla="*/ 141 h 230"/>
                <a:gd name="T12" fmla="*/ 118 w 460"/>
                <a:gd name="T13" fmla="*/ 166 h 230"/>
                <a:gd name="T14" fmla="*/ 152 w 460"/>
                <a:gd name="T15" fmla="*/ 186 h 230"/>
                <a:gd name="T16" fmla="*/ 186 w 460"/>
                <a:gd name="T17" fmla="*/ 195 h 230"/>
                <a:gd name="T18" fmla="*/ 230 w 460"/>
                <a:gd name="T19" fmla="*/ 200 h 230"/>
                <a:gd name="T20" fmla="*/ 230 w 460"/>
                <a:gd name="T21" fmla="*/ 200 h 230"/>
                <a:gd name="T22" fmla="*/ 269 w 460"/>
                <a:gd name="T23" fmla="*/ 195 h 230"/>
                <a:gd name="T24" fmla="*/ 309 w 460"/>
                <a:gd name="T25" fmla="*/ 186 h 230"/>
                <a:gd name="T26" fmla="*/ 338 w 460"/>
                <a:gd name="T27" fmla="*/ 166 h 230"/>
                <a:gd name="T28" fmla="*/ 372 w 460"/>
                <a:gd name="T29" fmla="*/ 141 h 230"/>
                <a:gd name="T30" fmla="*/ 392 w 460"/>
                <a:gd name="T31" fmla="*/ 112 h 230"/>
                <a:gd name="T32" fmla="*/ 411 w 460"/>
                <a:gd name="T33" fmla="*/ 78 h 230"/>
                <a:gd name="T34" fmla="*/ 426 w 460"/>
                <a:gd name="T35" fmla="*/ 39 h 230"/>
                <a:gd name="T36" fmla="*/ 426 w 460"/>
                <a:gd name="T37" fmla="*/ 0 h 230"/>
                <a:gd name="T38" fmla="*/ 460 w 460"/>
                <a:gd name="T39" fmla="*/ 0 h 230"/>
                <a:gd name="T40" fmla="*/ 460 w 460"/>
                <a:gd name="T41" fmla="*/ 0 h 230"/>
                <a:gd name="T42" fmla="*/ 455 w 460"/>
                <a:gd name="T43" fmla="*/ 49 h 230"/>
                <a:gd name="T44" fmla="*/ 441 w 460"/>
                <a:gd name="T45" fmla="*/ 93 h 230"/>
                <a:gd name="T46" fmla="*/ 421 w 460"/>
                <a:gd name="T47" fmla="*/ 132 h 230"/>
                <a:gd name="T48" fmla="*/ 392 w 460"/>
                <a:gd name="T49" fmla="*/ 166 h 230"/>
                <a:gd name="T50" fmla="*/ 357 w 460"/>
                <a:gd name="T51" fmla="*/ 190 h 230"/>
                <a:gd name="T52" fmla="*/ 318 w 460"/>
                <a:gd name="T53" fmla="*/ 215 h 230"/>
                <a:gd name="T54" fmla="*/ 274 w 460"/>
                <a:gd name="T55" fmla="*/ 225 h 230"/>
                <a:gd name="T56" fmla="*/ 230 w 460"/>
                <a:gd name="T57" fmla="*/ 230 h 230"/>
                <a:gd name="T58" fmla="*/ 230 w 460"/>
                <a:gd name="T59" fmla="*/ 230 h 230"/>
                <a:gd name="T60" fmla="*/ 181 w 460"/>
                <a:gd name="T61" fmla="*/ 225 h 230"/>
                <a:gd name="T62" fmla="*/ 137 w 460"/>
                <a:gd name="T63" fmla="*/ 215 h 230"/>
                <a:gd name="T64" fmla="*/ 98 w 460"/>
                <a:gd name="T65" fmla="*/ 190 h 230"/>
                <a:gd name="T66" fmla="*/ 64 w 460"/>
                <a:gd name="T67" fmla="*/ 166 h 230"/>
                <a:gd name="T68" fmla="*/ 39 w 460"/>
                <a:gd name="T69" fmla="*/ 132 h 230"/>
                <a:gd name="T70" fmla="*/ 15 w 460"/>
                <a:gd name="T71" fmla="*/ 93 h 230"/>
                <a:gd name="T72" fmla="*/ 5 w 460"/>
                <a:gd name="T73" fmla="*/ 49 h 230"/>
                <a:gd name="T74" fmla="*/ 0 w 460"/>
                <a:gd name="T75" fmla="*/ 0 h 230"/>
                <a:gd name="T76" fmla="*/ 30 w 460"/>
                <a:gd name="T77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0" h="230">
                  <a:moveTo>
                    <a:pt x="30" y="0"/>
                  </a:moveTo>
                  <a:lnTo>
                    <a:pt x="30" y="0"/>
                  </a:lnTo>
                  <a:lnTo>
                    <a:pt x="35" y="39"/>
                  </a:lnTo>
                  <a:lnTo>
                    <a:pt x="44" y="78"/>
                  </a:lnTo>
                  <a:lnTo>
                    <a:pt x="64" y="112"/>
                  </a:lnTo>
                  <a:lnTo>
                    <a:pt x="88" y="141"/>
                  </a:lnTo>
                  <a:lnTo>
                    <a:pt x="118" y="166"/>
                  </a:lnTo>
                  <a:lnTo>
                    <a:pt x="152" y="186"/>
                  </a:lnTo>
                  <a:lnTo>
                    <a:pt x="186" y="195"/>
                  </a:lnTo>
                  <a:lnTo>
                    <a:pt x="230" y="200"/>
                  </a:lnTo>
                  <a:lnTo>
                    <a:pt x="230" y="200"/>
                  </a:lnTo>
                  <a:lnTo>
                    <a:pt x="269" y="195"/>
                  </a:lnTo>
                  <a:lnTo>
                    <a:pt x="309" y="186"/>
                  </a:lnTo>
                  <a:lnTo>
                    <a:pt x="338" y="166"/>
                  </a:lnTo>
                  <a:lnTo>
                    <a:pt x="372" y="141"/>
                  </a:lnTo>
                  <a:lnTo>
                    <a:pt x="392" y="112"/>
                  </a:lnTo>
                  <a:lnTo>
                    <a:pt x="411" y="78"/>
                  </a:lnTo>
                  <a:lnTo>
                    <a:pt x="426" y="39"/>
                  </a:lnTo>
                  <a:lnTo>
                    <a:pt x="426" y="0"/>
                  </a:lnTo>
                  <a:lnTo>
                    <a:pt x="460" y="0"/>
                  </a:lnTo>
                  <a:lnTo>
                    <a:pt x="460" y="0"/>
                  </a:lnTo>
                  <a:lnTo>
                    <a:pt x="455" y="49"/>
                  </a:lnTo>
                  <a:lnTo>
                    <a:pt x="441" y="93"/>
                  </a:lnTo>
                  <a:lnTo>
                    <a:pt x="421" y="132"/>
                  </a:lnTo>
                  <a:lnTo>
                    <a:pt x="392" y="166"/>
                  </a:lnTo>
                  <a:lnTo>
                    <a:pt x="357" y="190"/>
                  </a:lnTo>
                  <a:lnTo>
                    <a:pt x="318" y="215"/>
                  </a:lnTo>
                  <a:lnTo>
                    <a:pt x="274" y="225"/>
                  </a:lnTo>
                  <a:lnTo>
                    <a:pt x="230" y="230"/>
                  </a:lnTo>
                  <a:lnTo>
                    <a:pt x="230" y="230"/>
                  </a:lnTo>
                  <a:lnTo>
                    <a:pt x="181" y="225"/>
                  </a:lnTo>
                  <a:lnTo>
                    <a:pt x="137" y="215"/>
                  </a:lnTo>
                  <a:lnTo>
                    <a:pt x="98" y="190"/>
                  </a:lnTo>
                  <a:lnTo>
                    <a:pt x="64" y="166"/>
                  </a:lnTo>
                  <a:lnTo>
                    <a:pt x="39" y="132"/>
                  </a:lnTo>
                  <a:lnTo>
                    <a:pt x="15" y="93"/>
                  </a:lnTo>
                  <a:lnTo>
                    <a:pt x="5" y="49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76" name="Freeform 2074"/>
            <p:cNvSpPr>
              <a:spLocks/>
            </p:cNvSpPr>
            <p:nvPr/>
          </p:nvSpPr>
          <p:spPr bwMode="auto">
            <a:xfrm>
              <a:off x="2350" y="1810"/>
              <a:ext cx="460" cy="230"/>
            </a:xfrm>
            <a:custGeom>
              <a:avLst/>
              <a:gdLst>
                <a:gd name="T0" fmla="*/ 30 w 460"/>
                <a:gd name="T1" fmla="*/ 230 h 230"/>
                <a:gd name="T2" fmla="*/ 30 w 460"/>
                <a:gd name="T3" fmla="*/ 230 h 230"/>
                <a:gd name="T4" fmla="*/ 35 w 460"/>
                <a:gd name="T5" fmla="*/ 190 h 230"/>
                <a:gd name="T6" fmla="*/ 44 w 460"/>
                <a:gd name="T7" fmla="*/ 151 h 230"/>
                <a:gd name="T8" fmla="*/ 64 w 460"/>
                <a:gd name="T9" fmla="*/ 117 h 230"/>
                <a:gd name="T10" fmla="*/ 88 w 460"/>
                <a:gd name="T11" fmla="*/ 88 h 230"/>
                <a:gd name="T12" fmla="*/ 118 w 460"/>
                <a:gd name="T13" fmla="*/ 63 h 230"/>
                <a:gd name="T14" fmla="*/ 152 w 460"/>
                <a:gd name="T15" fmla="*/ 49 h 230"/>
                <a:gd name="T16" fmla="*/ 186 w 460"/>
                <a:gd name="T17" fmla="*/ 34 h 230"/>
                <a:gd name="T18" fmla="*/ 230 w 460"/>
                <a:gd name="T19" fmla="*/ 29 h 230"/>
                <a:gd name="T20" fmla="*/ 230 w 460"/>
                <a:gd name="T21" fmla="*/ 29 h 230"/>
                <a:gd name="T22" fmla="*/ 269 w 460"/>
                <a:gd name="T23" fmla="*/ 34 h 230"/>
                <a:gd name="T24" fmla="*/ 309 w 460"/>
                <a:gd name="T25" fmla="*/ 49 h 230"/>
                <a:gd name="T26" fmla="*/ 338 w 460"/>
                <a:gd name="T27" fmla="*/ 63 h 230"/>
                <a:gd name="T28" fmla="*/ 372 w 460"/>
                <a:gd name="T29" fmla="*/ 88 h 230"/>
                <a:gd name="T30" fmla="*/ 392 w 460"/>
                <a:gd name="T31" fmla="*/ 117 h 230"/>
                <a:gd name="T32" fmla="*/ 411 w 460"/>
                <a:gd name="T33" fmla="*/ 151 h 230"/>
                <a:gd name="T34" fmla="*/ 426 w 460"/>
                <a:gd name="T35" fmla="*/ 190 h 230"/>
                <a:gd name="T36" fmla="*/ 426 w 460"/>
                <a:gd name="T37" fmla="*/ 230 h 230"/>
                <a:gd name="T38" fmla="*/ 460 w 460"/>
                <a:gd name="T39" fmla="*/ 230 h 230"/>
                <a:gd name="T40" fmla="*/ 460 w 460"/>
                <a:gd name="T41" fmla="*/ 230 h 230"/>
                <a:gd name="T42" fmla="*/ 455 w 460"/>
                <a:gd name="T43" fmla="*/ 186 h 230"/>
                <a:gd name="T44" fmla="*/ 441 w 460"/>
                <a:gd name="T45" fmla="*/ 142 h 230"/>
                <a:gd name="T46" fmla="*/ 421 w 460"/>
                <a:gd name="T47" fmla="*/ 102 h 230"/>
                <a:gd name="T48" fmla="*/ 392 w 460"/>
                <a:gd name="T49" fmla="*/ 68 h 230"/>
                <a:gd name="T50" fmla="*/ 357 w 460"/>
                <a:gd name="T51" fmla="*/ 39 h 230"/>
                <a:gd name="T52" fmla="*/ 318 w 460"/>
                <a:gd name="T53" fmla="*/ 19 h 230"/>
                <a:gd name="T54" fmla="*/ 274 w 460"/>
                <a:gd name="T55" fmla="*/ 5 h 230"/>
                <a:gd name="T56" fmla="*/ 230 w 460"/>
                <a:gd name="T57" fmla="*/ 0 h 230"/>
                <a:gd name="T58" fmla="*/ 230 w 460"/>
                <a:gd name="T59" fmla="*/ 0 h 230"/>
                <a:gd name="T60" fmla="*/ 181 w 460"/>
                <a:gd name="T61" fmla="*/ 5 h 230"/>
                <a:gd name="T62" fmla="*/ 137 w 460"/>
                <a:gd name="T63" fmla="*/ 19 h 230"/>
                <a:gd name="T64" fmla="*/ 98 w 460"/>
                <a:gd name="T65" fmla="*/ 39 h 230"/>
                <a:gd name="T66" fmla="*/ 64 w 460"/>
                <a:gd name="T67" fmla="*/ 68 h 230"/>
                <a:gd name="T68" fmla="*/ 39 w 460"/>
                <a:gd name="T69" fmla="*/ 102 h 230"/>
                <a:gd name="T70" fmla="*/ 15 w 460"/>
                <a:gd name="T71" fmla="*/ 142 h 230"/>
                <a:gd name="T72" fmla="*/ 5 w 460"/>
                <a:gd name="T73" fmla="*/ 186 h 230"/>
                <a:gd name="T74" fmla="*/ 0 w 460"/>
                <a:gd name="T75" fmla="*/ 230 h 230"/>
                <a:gd name="T76" fmla="*/ 30 w 460"/>
                <a:gd name="T77" fmla="*/ 23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60" h="230">
                  <a:moveTo>
                    <a:pt x="30" y="230"/>
                  </a:moveTo>
                  <a:lnTo>
                    <a:pt x="30" y="230"/>
                  </a:lnTo>
                  <a:lnTo>
                    <a:pt x="35" y="190"/>
                  </a:lnTo>
                  <a:lnTo>
                    <a:pt x="44" y="151"/>
                  </a:lnTo>
                  <a:lnTo>
                    <a:pt x="64" y="117"/>
                  </a:lnTo>
                  <a:lnTo>
                    <a:pt x="88" y="88"/>
                  </a:lnTo>
                  <a:lnTo>
                    <a:pt x="118" y="63"/>
                  </a:lnTo>
                  <a:lnTo>
                    <a:pt x="152" y="49"/>
                  </a:lnTo>
                  <a:lnTo>
                    <a:pt x="186" y="34"/>
                  </a:lnTo>
                  <a:lnTo>
                    <a:pt x="230" y="29"/>
                  </a:lnTo>
                  <a:lnTo>
                    <a:pt x="230" y="29"/>
                  </a:lnTo>
                  <a:lnTo>
                    <a:pt x="269" y="34"/>
                  </a:lnTo>
                  <a:lnTo>
                    <a:pt x="309" y="49"/>
                  </a:lnTo>
                  <a:lnTo>
                    <a:pt x="338" y="63"/>
                  </a:lnTo>
                  <a:lnTo>
                    <a:pt x="372" y="88"/>
                  </a:lnTo>
                  <a:lnTo>
                    <a:pt x="392" y="117"/>
                  </a:lnTo>
                  <a:lnTo>
                    <a:pt x="411" y="151"/>
                  </a:lnTo>
                  <a:lnTo>
                    <a:pt x="426" y="190"/>
                  </a:lnTo>
                  <a:lnTo>
                    <a:pt x="426" y="230"/>
                  </a:lnTo>
                  <a:lnTo>
                    <a:pt x="460" y="230"/>
                  </a:lnTo>
                  <a:lnTo>
                    <a:pt x="460" y="230"/>
                  </a:lnTo>
                  <a:lnTo>
                    <a:pt x="455" y="186"/>
                  </a:lnTo>
                  <a:lnTo>
                    <a:pt x="441" y="142"/>
                  </a:lnTo>
                  <a:lnTo>
                    <a:pt x="421" y="102"/>
                  </a:lnTo>
                  <a:lnTo>
                    <a:pt x="392" y="68"/>
                  </a:lnTo>
                  <a:lnTo>
                    <a:pt x="357" y="39"/>
                  </a:lnTo>
                  <a:lnTo>
                    <a:pt x="318" y="19"/>
                  </a:lnTo>
                  <a:lnTo>
                    <a:pt x="274" y="5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181" y="5"/>
                  </a:lnTo>
                  <a:lnTo>
                    <a:pt x="137" y="19"/>
                  </a:lnTo>
                  <a:lnTo>
                    <a:pt x="98" y="39"/>
                  </a:lnTo>
                  <a:lnTo>
                    <a:pt x="64" y="68"/>
                  </a:lnTo>
                  <a:lnTo>
                    <a:pt x="39" y="102"/>
                  </a:lnTo>
                  <a:lnTo>
                    <a:pt x="15" y="142"/>
                  </a:lnTo>
                  <a:lnTo>
                    <a:pt x="5" y="186"/>
                  </a:lnTo>
                  <a:lnTo>
                    <a:pt x="0" y="230"/>
                  </a:lnTo>
                  <a:lnTo>
                    <a:pt x="30" y="23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77" name="Freeform 2075"/>
            <p:cNvSpPr>
              <a:spLocks/>
            </p:cNvSpPr>
            <p:nvPr/>
          </p:nvSpPr>
          <p:spPr bwMode="auto">
            <a:xfrm>
              <a:off x="2463" y="2040"/>
              <a:ext cx="230" cy="117"/>
            </a:xfrm>
            <a:custGeom>
              <a:avLst/>
              <a:gdLst>
                <a:gd name="T0" fmla="*/ 15 w 230"/>
                <a:gd name="T1" fmla="*/ 0 h 117"/>
                <a:gd name="T2" fmla="*/ 15 w 230"/>
                <a:gd name="T3" fmla="*/ 0 h 117"/>
                <a:gd name="T4" fmla="*/ 19 w 230"/>
                <a:gd name="T5" fmla="*/ 19 h 117"/>
                <a:gd name="T6" fmla="*/ 24 w 230"/>
                <a:gd name="T7" fmla="*/ 39 h 117"/>
                <a:gd name="T8" fmla="*/ 34 w 230"/>
                <a:gd name="T9" fmla="*/ 58 h 117"/>
                <a:gd name="T10" fmla="*/ 44 w 230"/>
                <a:gd name="T11" fmla="*/ 73 h 117"/>
                <a:gd name="T12" fmla="*/ 59 w 230"/>
                <a:gd name="T13" fmla="*/ 83 h 117"/>
                <a:gd name="T14" fmla="*/ 78 w 230"/>
                <a:gd name="T15" fmla="*/ 93 h 117"/>
                <a:gd name="T16" fmla="*/ 98 w 230"/>
                <a:gd name="T17" fmla="*/ 97 h 117"/>
                <a:gd name="T18" fmla="*/ 117 w 230"/>
                <a:gd name="T19" fmla="*/ 102 h 117"/>
                <a:gd name="T20" fmla="*/ 117 w 230"/>
                <a:gd name="T21" fmla="*/ 102 h 117"/>
                <a:gd name="T22" fmla="*/ 137 w 230"/>
                <a:gd name="T23" fmla="*/ 97 h 117"/>
                <a:gd name="T24" fmla="*/ 156 w 230"/>
                <a:gd name="T25" fmla="*/ 93 h 117"/>
                <a:gd name="T26" fmla="*/ 171 w 230"/>
                <a:gd name="T27" fmla="*/ 83 h 117"/>
                <a:gd name="T28" fmla="*/ 186 w 230"/>
                <a:gd name="T29" fmla="*/ 73 h 117"/>
                <a:gd name="T30" fmla="*/ 200 w 230"/>
                <a:gd name="T31" fmla="*/ 58 h 117"/>
                <a:gd name="T32" fmla="*/ 205 w 230"/>
                <a:gd name="T33" fmla="*/ 39 h 117"/>
                <a:gd name="T34" fmla="*/ 215 w 230"/>
                <a:gd name="T35" fmla="*/ 19 h 117"/>
                <a:gd name="T36" fmla="*/ 215 w 230"/>
                <a:gd name="T37" fmla="*/ 0 h 117"/>
                <a:gd name="T38" fmla="*/ 230 w 230"/>
                <a:gd name="T39" fmla="*/ 0 h 117"/>
                <a:gd name="T40" fmla="*/ 230 w 230"/>
                <a:gd name="T41" fmla="*/ 0 h 117"/>
                <a:gd name="T42" fmla="*/ 230 w 230"/>
                <a:gd name="T43" fmla="*/ 24 h 117"/>
                <a:gd name="T44" fmla="*/ 220 w 230"/>
                <a:gd name="T45" fmla="*/ 44 h 117"/>
                <a:gd name="T46" fmla="*/ 210 w 230"/>
                <a:gd name="T47" fmla="*/ 63 h 117"/>
                <a:gd name="T48" fmla="*/ 196 w 230"/>
                <a:gd name="T49" fmla="*/ 83 h 117"/>
                <a:gd name="T50" fmla="*/ 181 w 230"/>
                <a:gd name="T51" fmla="*/ 97 h 117"/>
                <a:gd name="T52" fmla="*/ 161 w 230"/>
                <a:gd name="T53" fmla="*/ 107 h 117"/>
                <a:gd name="T54" fmla="*/ 137 w 230"/>
                <a:gd name="T55" fmla="*/ 112 h 117"/>
                <a:gd name="T56" fmla="*/ 117 w 230"/>
                <a:gd name="T57" fmla="*/ 117 h 117"/>
                <a:gd name="T58" fmla="*/ 117 w 230"/>
                <a:gd name="T59" fmla="*/ 117 h 117"/>
                <a:gd name="T60" fmla="*/ 93 w 230"/>
                <a:gd name="T61" fmla="*/ 112 h 117"/>
                <a:gd name="T62" fmla="*/ 73 w 230"/>
                <a:gd name="T63" fmla="*/ 107 h 117"/>
                <a:gd name="T64" fmla="*/ 54 w 230"/>
                <a:gd name="T65" fmla="*/ 97 h 117"/>
                <a:gd name="T66" fmla="*/ 34 w 230"/>
                <a:gd name="T67" fmla="*/ 83 h 117"/>
                <a:gd name="T68" fmla="*/ 19 w 230"/>
                <a:gd name="T69" fmla="*/ 63 h 117"/>
                <a:gd name="T70" fmla="*/ 10 w 230"/>
                <a:gd name="T71" fmla="*/ 44 h 117"/>
                <a:gd name="T72" fmla="*/ 5 w 230"/>
                <a:gd name="T73" fmla="*/ 24 h 117"/>
                <a:gd name="T74" fmla="*/ 0 w 230"/>
                <a:gd name="T75" fmla="*/ 0 h 117"/>
                <a:gd name="T76" fmla="*/ 15 w 230"/>
                <a:gd name="T77" fmla="*/ 0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0" h="117">
                  <a:moveTo>
                    <a:pt x="15" y="0"/>
                  </a:moveTo>
                  <a:lnTo>
                    <a:pt x="15" y="0"/>
                  </a:lnTo>
                  <a:lnTo>
                    <a:pt x="19" y="19"/>
                  </a:lnTo>
                  <a:lnTo>
                    <a:pt x="24" y="39"/>
                  </a:lnTo>
                  <a:lnTo>
                    <a:pt x="34" y="58"/>
                  </a:lnTo>
                  <a:lnTo>
                    <a:pt x="44" y="73"/>
                  </a:lnTo>
                  <a:lnTo>
                    <a:pt x="59" y="83"/>
                  </a:lnTo>
                  <a:lnTo>
                    <a:pt x="78" y="93"/>
                  </a:lnTo>
                  <a:lnTo>
                    <a:pt x="98" y="97"/>
                  </a:lnTo>
                  <a:lnTo>
                    <a:pt x="117" y="102"/>
                  </a:lnTo>
                  <a:lnTo>
                    <a:pt x="117" y="102"/>
                  </a:lnTo>
                  <a:lnTo>
                    <a:pt x="137" y="97"/>
                  </a:lnTo>
                  <a:lnTo>
                    <a:pt x="156" y="93"/>
                  </a:lnTo>
                  <a:lnTo>
                    <a:pt x="171" y="83"/>
                  </a:lnTo>
                  <a:lnTo>
                    <a:pt x="186" y="73"/>
                  </a:lnTo>
                  <a:lnTo>
                    <a:pt x="200" y="58"/>
                  </a:lnTo>
                  <a:lnTo>
                    <a:pt x="205" y="39"/>
                  </a:lnTo>
                  <a:lnTo>
                    <a:pt x="215" y="19"/>
                  </a:lnTo>
                  <a:lnTo>
                    <a:pt x="215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30" y="24"/>
                  </a:lnTo>
                  <a:lnTo>
                    <a:pt x="220" y="44"/>
                  </a:lnTo>
                  <a:lnTo>
                    <a:pt x="210" y="63"/>
                  </a:lnTo>
                  <a:lnTo>
                    <a:pt x="196" y="83"/>
                  </a:lnTo>
                  <a:lnTo>
                    <a:pt x="181" y="97"/>
                  </a:lnTo>
                  <a:lnTo>
                    <a:pt x="161" y="107"/>
                  </a:lnTo>
                  <a:lnTo>
                    <a:pt x="137" y="112"/>
                  </a:lnTo>
                  <a:lnTo>
                    <a:pt x="117" y="117"/>
                  </a:lnTo>
                  <a:lnTo>
                    <a:pt x="117" y="117"/>
                  </a:lnTo>
                  <a:lnTo>
                    <a:pt x="93" y="112"/>
                  </a:lnTo>
                  <a:lnTo>
                    <a:pt x="73" y="107"/>
                  </a:lnTo>
                  <a:lnTo>
                    <a:pt x="54" y="97"/>
                  </a:lnTo>
                  <a:lnTo>
                    <a:pt x="34" y="83"/>
                  </a:lnTo>
                  <a:lnTo>
                    <a:pt x="19" y="63"/>
                  </a:lnTo>
                  <a:lnTo>
                    <a:pt x="10" y="44"/>
                  </a:lnTo>
                  <a:lnTo>
                    <a:pt x="5" y="24"/>
                  </a:lnTo>
                  <a:lnTo>
                    <a:pt x="0" y="0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78" name="Freeform 2076"/>
            <p:cNvSpPr>
              <a:spLocks/>
            </p:cNvSpPr>
            <p:nvPr/>
          </p:nvSpPr>
          <p:spPr bwMode="auto">
            <a:xfrm>
              <a:off x="2463" y="1927"/>
              <a:ext cx="230" cy="113"/>
            </a:xfrm>
            <a:custGeom>
              <a:avLst/>
              <a:gdLst>
                <a:gd name="T0" fmla="*/ 15 w 230"/>
                <a:gd name="T1" fmla="*/ 113 h 113"/>
                <a:gd name="T2" fmla="*/ 15 w 230"/>
                <a:gd name="T3" fmla="*/ 113 h 113"/>
                <a:gd name="T4" fmla="*/ 19 w 230"/>
                <a:gd name="T5" fmla="*/ 93 h 113"/>
                <a:gd name="T6" fmla="*/ 24 w 230"/>
                <a:gd name="T7" fmla="*/ 73 h 113"/>
                <a:gd name="T8" fmla="*/ 34 w 230"/>
                <a:gd name="T9" fmla="*/ 59 h 113"/>
                <a:gd name="T10" fmla="*/ 44 w 230"/>
                <a:gd name="T11" fmla="*/ 44 h 113"/>
                <a:gd name="T12" fmla="*/ 59 w 230"/>
                <a:gd name="T13" fmla="*/ 29 h 113"/>
                <a:gd name="T14" fmla="*/ 78 w 230"/>
                <a:gd name="T15" fmla="*/ 20 h 113"/>
                <a:gd name="T16" fmla="*/ 98 w 230"/>
                <a:gd name="T17" fmla="*/ 15 h 113"/>
                <a:gd name="T18" fmla="*/ 117 w 230"/>
                <a:gd name="T19" fmla="*/ 15 h 113"/>
                <a:gd name="T20" fmla="*/ 117 w 230"/>
                <a:gd name="T21" fmla="*/ 15 h 113"/>
                <a:gd name="T22" fmla="*/ 137 w 230"/>
                <a:gd name="T23" fmla="*/ 15 h 113"/>
                <a:gd name="T24" fmla="*/ 156 w 230"/>
                <a:gd name="T25" fmla="*/ 20 h 113"/>
                <a:gd name="T26" fmla="*/ 171 w 230"/>
                <a:gd name="T27" fmla="*/ 29 h 113"/>
                <a:gd name="T28" fmla="*/ 186 w 230"/>
                <a:gd name="T29" fmla="*/ 44 h 113"/>
                <a:gd name="T30" fmla="*/ 200 w 230"/>
                <a:gd name="T31" fmla="*/ 59 h 113"/>
                <a:gd name="T32" fmla="*/ 205 w 230"/>
                <a:gd name="T33" fmla="*/ 73 h 113"/>
                <a:gd name="T34" fmla="*/ 215 w 230"/>
                <a:gd name="T35" fmla="*/ 93 h 113"/>
                <a:gd name="T36" fmla="*/ 215 w 230"/>
                <a:gd name="T37" fmla="*/ 113 h 113"/>
                <a:gd name="T38" fmla="*/ 230 w 230"/>
                <a:gd name="T39" fmla="*/ 113 h 113"/>
                <a:gd name="T40" fmla="*/ 230 w 230"/>
                <a:gd name="T41" fmla="*/ 113 h 113"/>
                <a:gd name="T42" fmla="*/ 230 w 230"/>
                <a:gd name="T43" fmla="*/ 88 h 113"/>
                <a:gd name="T44" fmla="*/ 220 w 230"/>
                <a:gd name="T45" fmla="*/ 69 h 113"/>
                <a:gd name="T46" fmla="*/ 210 w 230"/>
                <a:gd name="T47" fmla="*/ 49 h 113"/>
                <a:gd name="T48" fmla="*/ 196 w 230"/>
                <a:gd name="T49" fmla="*/ 34 h 113"/>
                <a:gd name="T50" fmla="*/ 181 w 230"/>
                <a:gd name="T51" fmla="*/ 20 h 113"/>
                <a:gd name="T52" fmla="*/ 161 w 230"/>
                <a:gd name="T53" fmla="*/ 10 h 113"/>
                <a:gd name="T54" fmla="*/ 137 w 230"/>
                <a:gd name="T55" fmla="*/ 0 h 113"/>
                <a:gd name="T56" fmla="*/ 117 w 230"/>
                <a:gd name="T57" fmla="*/ 0 h 113"/>
                <a:gd name="T58" fmla="*/ 117 w 230"/>
                <a:gd name="T59" fmla="*/ 0 h 113"/>
                <a:gd name="T60" fmla="*/ 93 w 230"/>
                <a:gd name="T61" fmla="*/ 0 h 113"/>
                <a:gd name="T62" fmla="*/ 73 w 230"/>
                <a:gd name="T63" fmla="*/ 10 h 113"/>
                <a:gd name="T64" fmla="*/ 54 w 230"/>
                <a:gd name="T65" fmla="*/ 20 h 113"/>
                <a:gd name="T66" fmla="*/ 34 w 230"/>
                <a:gd name="T67" fmla="*/ 34 h 113"/>
                <a:gd name="T68" fmla="*/ 19 w 230"/>
                <a:gd name="T69" fmla="*/ 49 h 113"/>
                <a:gd name="T70" fmla="*/ 10 w 230"/>
                <a:gd name="T71" fmla="*/ 69 h 113"/>
                <a:gd name="T72" fmla="*/ 5 w 230"/>
                <a:gd name="T73" fmla="*/ 88 h 113"/>
                <a:gd name="T74" fmla="*/ 0 w 230"/>
                <a:gd name="T75" fmla="*/ 113 h 113"/>
                <a:gd name="T76" fmla="*/ 15 w 230"/>
                <a:gd name="T77" fmla="*/ 113 h 1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30" h="113">
                  <a:moveTo>
                    <a:pt x="15" y="113"/>
                  </a:moveTo>
                  <a:lnTo>
                    <a:pt x="15" y="113"/>
                  </a:lnTo>
                  <a:lnTo>
                    <a:pt x="19" y="93"/>
                  </a:lnTo>
                  <a:lnTo>
                    <a:pt x="24" y="73"/>
                  </a:lnTo>
                  <a:lnTo>
                    <a:pt x="34" y="59"/>
                  </a:lnTo>
                  <a:lnTo>
                    <a:pt x="44" y="44"/>
                  </a:lnTo>
                  <a:lnTo>
                    <a:pt x="59" y="29"/>
                  </a:lnTo>
                  <a:lnTo>
                    <a:pt x="78" y="20"/>
                  </a:lnTo>
                  <a:lnTo>
                    <a:pt x="98" y="15"/>
                  </a:lnTo>
                  <a:lnTo>
                    <a:pt x="117" y="15"/>
                  </a:lnTo>
                  <a:lnTo>
                    <a:pt x="117" y="15"/>
                  </a:lnTo>
                  <a:lnTo>
                    <a:pt x="137" y="15"/>
                  </a:lnTo>
                  <a:lnTo>
                    <a:pt x="156" y="20"/>
                  </a:lnTo>
                  <a:lnTo>
                    <a:pt x="171" y="29"/>
                  </a:lnTo>
                  <a:lnTo>
                    <a:pt x="186" y="44"/>
                  </a:lnTo>
                  <a:lnTo>
                    <a:pt x="200" y="59"/>
                  </a:lnTo>
                  <a:lnTo>
                    <a:pt x="205" y="73"/>
                  </a:lnTo>
                  <a:lnTo>
                    <a:pt x="215" y="93"/>
                  </a:lnTo>
                  <a:lnTo>
                    <a:pt x="215" y="113"/>
                  </a:lnTo>
                  <a:lnTo>
                    <a:pt x="230" y="113"/>
                  </a:lnTo>
                  <a:lnTo>
                    <a:pt x="230" y="113"/>
                  </a:lnTo>
                  <a:lnTo>
                    <a:pt x="230" y="88"/>
                  </a:lnTo>
                  <a:lnTo>
                    <a:pt x="220" y="69"/>
                  </a:lnTo>
                  <a:lnTo>
                    <a:pt x="210" y="49"/>
                  </a:lnTo>
                  <a:lnTo>
                    <a:pt x="196" y="34"/>
                  </a:lnTo>
                  <a:lnTo>
                    <a:pt x="181" y="20"/>
                  </a:lnTo>
                  <a:lnTo>
                    <a:pt x="161" y="10"/>
                  </a:lnTo>
                  <a:lnTo>
                    <a:pt x="137" y="0"/>
                  </a:lnTo>
                  <a:lnTo>
                    <a:pt x="117" y="0"/>
                  </a:lnTo>
                  <a:lnTo>
                    <a:pt x="117" y="0"/>
                  </a:lnTo>
                  <a:lnTo>
                    <a:pt x="93" y="0"/>
                  </a:lnTo>
                  <a:lnTo>
                    <a:pt x="73" y="10"/>
                  </a:lnTo>
                  <a:lnTo>
                    <a:pt x="54" y="20"/>
                  </a:lnTo>
                  <a:lnTo>
                    <a:pt x="34" y="34"/>
                  </a:lnTo>
                  <a:lnTo>
                    <a:pt x="19" y="49"/>
                  </a:lnTo>
                  <a:lnTo>
                    <a:pt x="10" y="69"/>
                  </a:lnTo>
                  <a:lnTo>
                    <a:pt x="5" y="88"/>
                  </a:lnTo>
                  <a:lnTo>
                    <a:pt x="0" y="113"/>
                  </a:lnTo>
                  <a:lnTo>
                    <a:pt x="15" y="11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79" name="Rectangle 2077"/>
            <p:cNvSpPr>
              <a:spLocks noChangeArrowheads="1"/>
            </p:cNvSpPr>
            <p:nvPr/>
          </p:nvSpPr>
          <p:spPr bwMode="auto">
            <a:xfrm>
              <a:off x="2150" y="2030"/>
              <a:ext cx="171" cy="1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80" name="Rectangle 2078"/>
            <p:cNvSpPr>
              <a:spLocks noChangeArrowheads="1"/>
            </p:cNvSpPr>
            <p:nvPr/>
          </p:nvSpPr>
          <p:spPr bwMode="auto">
            <a:xfrm>
              <a:off x="2840" y="2030"/>
              <a:ext cx="166" cy="14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81" name="Rectangle 2079"/>
            <p:cNvSpPr>
              <a:spLocks noChangeArrowheads="1"/>
            </p:cNvSpPr>
            <p:nvPr/>
          </p:nvSpPr>
          <p:spPr bwMode="auto">
            <a:xfrm>
              <a:off x="2570" y="1609"/>
              <a:ext cx="15" cy="171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82" name="Rectangle 2080"/>
            <p:cNvSpPr>
              <a:spLocks noChangeArrowheads="1"/>
            </p:cNvSpPr>
            <p:nvPr/>
          </p:nvSpPr>
          <p:spPr bwMode="auto">
            <a:xfrm>
              <a:off x="2570" y="2299"/>
              <a:ext cx="15" cy="166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83" name="Freeform 2081"/>
            <p:cNvSpPr>
              <a:spLocks/>
            </p:cNvSpPr>
            <p:nvPr/>
          </p:nvSpPr>
          <p:spPr bwMode="auto">
            <a:xfrm>
              <a:off x="2566" y="1682"/>
              <a:ext cx="24" cy="25"/>
            </a:xfrm>
            <a:custGeom>
              <a:avLst/>
              <a:gdLst>
                <a:gd name="T0" fmla="*/ 24 w 24"/>
                <a:gd name="T1" fmla="*/ 15 h 25"/>
                <a:gd name="T2" fmla="*/ 24 w 24"/>
                <a:gd name="T3" fmla="*/ 15 h 25"/>
                <a:gd name="T4" fmla="*/ 19 w 24"/>
                <a:gd name="T5" fmla="*/ 5 h 25"/>
                <a:gd name="T6" fmla="*/ 9 w 24"/>
                <a:gd name="T7" fmla="*/ 0 h 25"/>
                <a:gd name="T8" fmla="*/ 9 w 24"/>
                <a:gd name="T9" fmla="*/ 0 h 25"/>
                <a:gd name="T10" fmla="*/ 4 w 24"/>
                <a:gd name="T11" fmla="*/ 5 h 25"/>
                <a:gd name="T12" fmla="*/ 0 w 24"/>
                <a:gd name="T13" fmla="*/ 15 h 25"/>
                <a:gd name="T14" fmla="*/ 0 w 24"/>
                <a:gd name="T15" fmla="*/ 15 h 25"/>
                <a:gd name="T16" fmla="*/ 4 w 24"/>
                <a:gd name="T17" fmla="*/ 20 h 25"/>
                <a:gd name="T18" fmla="*/ 9 w 24"/>
                <a:gd name="T19" fmla="*/ 25 h 25"/>
                <a:gd name="T20" fmla="*/ 9 w 24"/>
                <a:gd name="T21" fmla="*/ 25 h 25"/>
                <a:gd name="T22" fmla="*/ 19 w 24"/>
                <a:gd name="T23" fmla="*/ 20 h 25"/>
                <a:gd name="T24" fmla="*/ 24 w 24"/>
                <a:gd name="T25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24" y="15"/>
                  </a:moveTo>
                  <a:lnTo>
                    <a:pt x="24" y="15"/>
                  </a:lnTo>
                  <a:lnTo>
                    <a:pt x="19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20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9" y="20"/>
                  </a:lnTo>
                  <a:lnTo>
                    <a:pt x="24" y="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84" name="Freeform 2082"/>
            <p:cNvSpPr>
              <a:spLocks/>
            </p:cNvSpPr>
            <p:nvPr/>
          </p:nvSpPr>
          <p:spPr bwMode="auto">
            <a:xfrm>
              <a:off x="2566" y="1682"/>
              <a:ext cx="24" cy="25"/>
            </a:xfrm>
            <a:custGeom>
              <a:avLst/>
              <a:gdLst>
                <a:gd name="T0" fmla="*/ 24 w 24"/>
                <a:gd name="T1" fmla="*/ 15 h 25"/>
                <a:gd name="T2" fmla="*/ 24 w 24"/>
                <a:gd name="T3" fmla="*/ 15 h 25"/>
                <a:gd name="T4" fmla="*/ 19 w 24"/>
                <a:gd name="T5" fmla="*/ 5 h 25"/>
                <a:gd name="T6" fmla="*/ 9 w 24"/>
                <a:gd name="T7" fmla="*/ 0 h 25"/>
                <a:gd name="T8" fmla="*/ 9 w 24"/>
                <a:gd name="T9" fmla="*/ 0 h 25"/>
                <a:gd name="T10" fmla="*/ 4 w 24"/>
                <a:gd name="T11" fmla="*/ 5 h 25"/>
                <a:gd name="T12" fmla="*/ 0 w 24"/>
                <a:gd name="T13" fmla="*/ 15 h 25"/>
                <a:gd name="T14" fmla="*/ 0 w 24"/>
                <a:gd name="T15" fmla="*/ 15 h 25"/>
                <a:gd name="T16" fmla="*/ 4 w 24"/>
                <a:gd name="T17" fmla="*/ 20 h 25"/>
                <a:gd name="T18" fmla="*/ 9 w 24"/>
                <a:gd name="T19" fmla="*/ 25 h 25"/>
                <a:gd name="T20" fmla="*/ 9 w 24"/>
                <a:gd name="T21" fmla="*/ 25 h 25"/>
                <a:gd name="T22" fmla="*/ 19 w 24"/>
                <a:gd name="T23" fmla="*/ 20 h 25"/>
                <a:gd name="T24" fmla="*/ 24 w 24"/>
                <a:gd name="T25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24" y="15"/>
                  </a:moveTo>
                  <a:lnTo>
                    <a:pt x="24" y="15"/>
                  </a:lnTo>
                  <a:lnTo>
                    <a:pt x="19" y="5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4" y="20"/>
                  </a:lnTo>
                  <a:lnTo>
                    <a:pt x="9" y="25"/>
                  </a:lnTo>
                  <a:lnTo>
                    <a:pt x="9" y="25"/>
                  </a:lnTo>
                  <a:lnTo>
                    <a:pt x="19" y="20"/>
                  </a:lnTo>
                  <a:lnTo>
                    <a:pt x="24" y="1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85" name="Freeform 2083"/>
            <p:cNvSpPr>
              <a:spLocks/>
            </p:cNvSpPr>
            <p:nvPr/>
          </p:nvSpPr>
          <p:spPr bwMode="auto">
            <a:xfrm>
              <a:off x="2805" y="1780"/>
              <a:ext cx="30" cy="25"/>
            </a:xfrm>
            <a:custGeom>
              <a:avLst/>
              <a:gdLst>
                <a:gd name="T0" fmla="*/ 25 w 30"/>
                <a:gd name="T1" fmla="*/ 25 h 25"/>
                <a:gd name="T2" fmla="*/ 25 w 30"/>
                <a:gd name="T3" fmla="*/ 25 h 25"/>
                <a:gd name="T4" fmla="*/ 30 w 30"/>
                <a:gd name="T5" fmla="*/ 15 h 25"/>
                <a:gd name="T6" fmla="*/ 25 w 30"/>
                <a:gd name="T7" fmla="*/ 5 h 25"/>
                <a:gd name="T8" fmla="*/ 25 w 30"/>
                <a:gd name="T9" fmla="*/ 5 h 25"/>
                <a:gd name="T10" fmla="*/ 15 w 30"/>
                <a:gd name="T11" fmla="*/ 0 h 25"/>
                <a:gd name="T12" fmla="*/ 5 w 30"/>
                <a:gd name="T13" fmla="*/ 5 h 25"/>
                <a:gd name="T14" fmla="*/ 5 w 30"/>
                <a:gd name="T15" fmla="*/ 5 h 25"/>
                <a:gd name="T16" fmla="*/ 0 w 30"/>
                <a:gd name="T17" fmla="*/ 15 h 25"/>
                <a:gd name="T18" fmla="*/ 5 w 30"/>
                <a:gd name="T19" fmla="*/ 25 h 25"/>
                <a:gd name="T20" fmla="*/ 5 w 30"/>
                <a:gd name="T21" fmla="*/ 25 h 25"/>
                <a:gd name="T22" fmla="*/ 15 w 30"/>
                <a:gd name="T23" fmla="*/ 25 h 25"/>
                <a:gd name="T24" fmla="*/ 25 w 30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5">
                  <a:moveTo>
                    <a:pt x="25" y="25"/>
                  </a:moveTo>
                  <a:lnTo>
                    <a:pt x="25" y="25"/>
                  </a:lnTo>
                  <a:lnTo>
                    <a:pt x="30" y="1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1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1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15" y="25"/>
                  </a:lnTo>
                  <a:lnTo>
                    <a:pt x="25" y="2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86" name="Freeform 2084"/>
            <p:cNvSpPr>
              <a:spLocks/>
            </p:cNvSpPr>
            <p:nvPr/>
          </p:nvSpPr>
          <p:spPr bwMode="auto">
            <a:xfrm>
              <a:off x="2805" y="1780"/>
              <a:ext cx="30" cy="25"/>
            </a:xfrm>
            <a:custGeom>
              <a:avLst/>
              <a:gdLst>
                <a:gd name="T0" fmla="*/ 25 w 30"/>
                <a:gd name="T1" fmla="*/ 25 h 25"/>
                <a:gd name="T2" fmla="*/ 25 w 30"/>
                <a:gd name="T3" fmla="*/ 25 h 25"/>
                <a:gd name="T4" fmla="*/ 30 w 30"/>
                <a:gd name="T5" fmla="*/ 15 h 25"/>
                <a:gd name="T6" fmla="*/ 25 w 30"/>
                <a:gd name="T7" fmla="*/ 5 h 25"/>
                <a:gd name="T8" fmla="*/ 25 w 30"/>
                <a:gd name="T9" fmla="*/ 5 h 25"/>
                <a:gd name="T10" fmla="*/ 15 w 30"/>
                <a:gd name="T11" fmla="*/ 0 h 25"/>
                <a:gd name="T12" fmla="*/ 5 w 30"/>
                <a:gd name="T13" fmla="*/ 5 h 25"/>
                <a:gd name="T14" fmla="*/ 5 w 30"/>
                <a:gd name="T15" fmla="*/ 5 h 25"/>
                <a:gd name="T16" fmla="*/ 0 w 30"/>
                <a:gd name="T17" fmla="*/ 15 h 25"/>
                <a:gd name="T18" fmla="*/ 5 w 30"/>
                <a:gd name="T19" fmla="*/ 25 h 25"/>
                <a:gd name="T20" fmla="*/ 5 w 30"/>
                <a:gd name="T21" fmla="*/ 25 h 25"/>
                <a:gd name="T22" fmla="*/ 15 w 30"/>
                <a:gd name="T23" fmla="*/ 25 h 25"/>
                <a:gd name="T24" fmla="*/ 25 w 30"/>
                <a:gd name="T25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0" h="25">
                  <a:moveTo>
                    <a:pt x="25" y="25"/>
                  </a:moveTo>
                  <a:lnTo>
                    <a:pt x="25" y="25"/>
                  </a:lnTo>
                  <a:lnTo>
                    <a:pt x="30" y="15"/>
                  </a:lnTo>
                  <a:lnTo>
                    <a:pt x="25" y="5"/>
                  </a:lnTo>
                  <a:lnTo>
                    <a:pt x="25" y="5"/>
                  </a:lnTo>
                  <a:lnTo>
                    <a:pt x="15" y="0"/>
                  </a:lnTo>
                  <a:lnTo>
                    <a:pt x="5" y="5"/>
                  </a:lnTo>
                  <a:lnTo>
                    <a:pt x="5" y="5"/>
                  </a:lnTo>
                  <a:lnTo>
                    <a:pt x="0" y="15"/>
                  </a:lnTo>
                  <a:lnTo>
                    <a:pt x="5" y="25"/>
                  </a:lnTo>
                  <a:lnTo>
                    <a:pt x="5" y="25"/>
                  </a:lnTo>
                  <a:lnTo>
                    <a:pt x="15" y="25"/>
                  </a:lnTo>
                  <a:lnTo>
                    <a:pt x="25" y="2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87" name="Freeform 2085"/>
            <p:cNvSpPr>
              <a:spLocks/>
            </p:cNvSpPr>
            <p:nvPr/>
          </p:nvSpPr>
          <p:spPr bwMode="auto">
            <a:xfrm>
              <a:off x="2908" y="2025"/>
              <a:ext cx="24" cy="24"/>
            </a:xfrm>
            <a:custGeom>
              <a:avLst/>
              <a:gdLst>
                <a:gd name="T0" fmla="*/ 15 w 24"/>
                <a:gd name="T1" fmla="*/ 24 h 24"/>
                <a:gd name="T2" fmla="*/ 15 w 24"/>
                <a:gd name="T3" fmla="*/ 24 h 24"/>
                <a:gd name="T4" fmla="*/ 20 w 24"/>
                <a:gd name="T5" fmla="*/ 19 h 24"/>
                <a:gd name="T6" fmla="*/ 24 w 24"/>
                <a:gd name="T7" fmla="*/ 10 h 24"/>
                <a:gd name="T8" fmla="*/ 24 w 24"/>
                <a:gd name="T9" fmla="*/ 10 h 24"/>
                <a:gd name="T10" fmla="*/ 20 w 24"/>
                <a:gd name="T11" fmla="*/ 0 h 24"/>
                <a:gd name="T12" fmla="*/ 15 w 24"/>
                <a:gd name="T13" fmla="*/ 0 h 24"/>
                <a:gd name="T14" fmla="*/ 15 w 24"/>
                <a:gd name="T15" fmla="*/ 0 h 24"/>
                <a:gd name="T16" fmla="*/ 5 w 24"/>
                <a:gd name="T17" fmla="*/ 0 h 24"/>
                <a:gd name="T18" fmla="*/ 0 w 24"/>
                <a:gd name="T19" fmla="*/ 10 h 24"/>
                <a:gd name="T20" fmla="*/ 0 w 24"/>
                <a:gd name="T21" fmla="*/ 10 h 24"/>
                <a:gd name="T22" fmla="*/ 5 w 24"/>
                <a:gd name="T23" fmla="*/ 19 h 24"/>
                <a:gd name="T24" fmla="*/ 15 w 24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4">
                  <a:moveTo>
                    <a:pt x="15" y="24"/>
                  </a:moveTo>
                  <a:lnTo>
                    <a:pt x="15" y="24"/>
                  </a:lnTo>
                  <a:lnTo>
                    <a:pt x="20" y="1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5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19"/>
                  </a:lnTo>
                  <a:lnTo>
                    <a:pt x="15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88" name="Freeform 2086"/>
            <p:cNvSpPr>
              <a:spLocks/>
            </p:cNvSpPr>
            <p:nvPr/>
          </p:nvSpPr>
          <p:spPr bwMode="auto">
            <a:xfrm>
              <a:off x="2908" y="2025"/>
              <a:ext cx="24" cy="24"/>
            </a:xfrm>
            <a:custGeom>
              <a:avLst/>
              <a:gdLst>
                <a:gd name="T0" fmla="*/ 15 w 24"/>
                <a:gd name="T1" fmla="*/ 24 h 24"/>
                <a:gd name="T2" fmla="*/ 15 w 24"/>
                <a:gd name="T3" fmla="*/ 24 h 24"/>
                <a:gd name="T4" fmla="*/ 20 w 24"/>
                <a:gd name="T5" fmla="*/ 19 h 24"/>
                <a:gd name="T6" fmla="*/ 24 w 24"/>
                <a:gd name="T7" fmla="*/ 10 h 24"/>
                <a:gd name="T8" fmla="*/ 24 w 24"/>
                <a:gd name="T9" fmla="*/ 10 h 24"/>
                <a:gd name="T10" fmla="*/ 20 w 24"/>
                <a:gd name="T11" fmla="*/ 0 h 24"/>
                <a:gd name="T12" fmla="*/ 15 w 24"/>
                <a:gd name="T13" fmla="*/ 0 h 24"/>
                <a:gd name="T14" fmla="*/ 15 w 24"/>
                <a:gd name="T15" fmla="*/ 0 h 24"/>
                <a:gd name="T16" fmla="*/ 5 w 24"/>
                <a:gd name="T17" fmla="*/ 0 h 24"/>
                <a:gd name="T18" fmla="*/ 0 w 24"/>
                <a:gd name="T19" fmla="*/ 10 h 24"/>
                <a:gd name="T20" fmla="*/ 0 w 24"/>
                <a:gd name="T21" fmla="*/ 10 h 24"/>
                <a:gd name="T22" fmla="*/ 5 w 24"/>
                <a:gd name="T23" fmla="*/ 19 h 24"/>
                <a:gd name="T24" fmla="*/ 15 w 24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4">
                  <a:moveTo>
                    <a:pt x="15" y="24"/>
                  </a:moveTo>
                  <a:lnTo>
                    <a:pt x="15" y="24"/>
                  </a:lnTo>
                  <a:lnTo>
                    <a:pt x="20" y="19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15" y="0"/>
                  </a:lnTo>
                  <a:lnTo>
                    <a:pt x="5" y="0"/>
                  </a:lnTo>
                  <a:lnTo>
                    <a:pt x="0" y="10"/>
                  </a:lnTo>
                  <a:lnTo>
                    <a:pt x="0" y="10"/>
                  </a:lnTo>
                  <a:lnTo>
                    <a:pt x="5" y="19"/>
                  </a:lnTo>
                  <a:lnTo>
                    <a:pt x="15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89" name="Freeform 2087"/>
            <p:cNvSpPr>
              <a:spLocks/>
            </p:cNvSpPr>
            <p:nvPr/>
          </p:nvSpPr>
          <p:spPr bwMode="auto">
            <a:xfrm>
              <a:off x="2810" y="2265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0 w 25"/>
                <a:gd name="T3" fmla="*/ 24 h 24"/>
                <a:gd name="T4" fmla="*/ 10 w 25"/>
                <a:gd name="T5" fmla="*/ 24 h 24"/>
                <a:gd name="T6" fmla="*/ 20 w 25"/>
                <a:gd name="T7" fmla="*/ 24 h 24"/>
                <a:gd name="T8" fmla="*/ 20 w 25"/>
                <a:gd name="T9" fmla="*/ 24 h 24"/>
                <a:gd name="T10" fmla="*/ 25 w 25"/>
                <a:gd name="T11" fmla="*/ 14 h 24"/>
                <a:gd name="T12" fmla="*/ 20 w 25"/>
                <a:gd name="T13" fmla="*/ 5 h 24"/>
                <a:gd name="T14" fmla="*/ 20 w 25"/>
                <a:gd name="T15" fmla="*/ 5 h 24"/>
                <a:gd name="T16" fmla="*/ 10 w 25"/>
                <a:gd name="T17" fmla="*/ 0 h 24"/>
                <a:gd name="T18" fmla="*/ 0 w 25"/>
                <a:gd name="T19" fmla="*/ 5 h 24"/>
                <a:gd name="T20" fmla="*/ 0 w 25"/>
                <a:gd name="T21" fmla="*/ 5 h 24"/>
                <a:gd name="T22" fmla="*/ 0 w 25"/>
                <a:gd name="T23" fmla="*/ 14 h 24"/>
                <a:gd name="T24" fmla="*/ 0 w 25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0" y="24"/>
                  </a:lnTo>
                  <a:lnTo>
                    <a:pt x="1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5" y="1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4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90" name="Freeform 2088"/>
            <p:cNvSpPr>
              <a:spLocks/>
            </p:cNvSpPr>
            <p:nvPr/>
          </p:nvSpPr>
          <p:spPr bwMode="auto">
            <a:xfrm>
              <a:off x="2810" y="2265"/>
              <a:ext cx="25" cy="24"/>
            </a:xfrm>
            <a:custGeom>
              <a:avLst/>
              <a:gdLst>
                <a:gd name="T0" fmla="*/ 0 w 25"/>
                <a:gd name="T1" fmla="*/ 24 h 24"/>
                <a:gd name="T2" fmla="*/ 0 w 25"/>
                <a:gd name="T3" fmla="*/ 24 h 24"/>
                <a:gd name="T4" fmla="*/ 10 w 25"/>
                <a:gd name="T5" fmla="*/ 24 h 24"/>
                <a:gd name="T6" fmla="*/ 20 w 25"/>
                <a:gd name="T7" fmla="*/ 24 h 24"/>
                <a:gd name="T8" fmla="*/ 20 w 25"/>
                <a:gd name="T9" fmla="*/ 24 h 24"/>
                <a:gd name="T10" fmla="*/ 25 w 25"/>
                <a:gd name="T11" fmla="*/ 14 h 24"/>
                <a:gd name="T12" fmla="*/ 20 w 25"/>
                <a:gd name="T13" fmla="*/ 5 h 24"/>
                <a:gd name="T14" fmla="*/ 20 w 25"/>
                <a:gd name="T15" fmla="*/ 5 h 24"/>
                <a:gd name="T16" fmla="*/ 10 w 25"/>
                <a:gd name="T17" fmla="*/ 0 h 24"/>
                <a:gd name="T18" fmla="*/ 0 w 25"/>
                <a:gd name="T19" fmla="*/ 5 h 24"/>
                <a:gd name="T20" fmla="*/ 0 w 25"/>
                <a:gd name="T21" fmla="*/ 5 h 24"/>
                <a:gd name="T22" fmla="*/ 0 w 25"/>
                <a:gd name="T23" fmla="*/ 14 h 24"/>
                <a:gd name="T24" fmla="*/ 0 w 25"/>
                <a:gd name="T25" fmla="*/ 24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4">
                  <a:moveTo>
                    <a:pt x="0" y="24"/>
                  </a:moveTo>
                  <a:lnTo>
                    <a:pt x="0" y="24"/>
                  </a:lnTo>
                  <a:lnTo>
                    <a:pt x="10" y="24"/>
                  </a:lnTo>
                  <a:lnTo>
                    <a:pt x="20" y="24"/>
                  </a:lnTo>
                  <a:lnTo>
                    <a:pt x="20" y="24"/>
                  </a:lnTo>
                  <a:lnTo>
                    <a:pt x="25" y="14"/>
                  </a:lnTo>
                  <a:lnTo>
                    <a:pt x="20" y="5"/>
                  </a:lnTo>
                  <a:lnTo>
                    <a:pt x="20" y="5"/>
                  </a:lnTo>
                  <a:lnTo>
                    <a:pt x="10" y="0"/>
                  </a:lnTo>
                  <a:lnTo>
                    <a:pt x="0" y="5"/>
                  </a:lnTo>
                  <a:lnTo>
                    <a:pt x="0" y="5"/>
                  </a:lnTo>
                  <a:lnTo>
                    <a:pt x="0" y="14"/>
                  </a:lnTo>
                  <a:lnTo>
                    <a:pt x="0" y="2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91" name="Freeform 2089"/>
            <p:cNvSpPr>
              <a:spLocks/>
            </p:cNvSpPr>
            <p:nvPr/>
          </p:nvSpPr>
          <p:spPr bwMode="auto">
            <a:xfrm>
              <a:off x="2566" y="2367"/>
              <a:ext cx="24" cy="25"/>
            </a:xfrm>
            <a:custGeom>
              <a:avLst/>
              <a:gdLst>
                <a:gd name="T0" fmla="*/ 0 w 24"/>
                <a:gd name="T1" fmla="*/ 10 h 25"/>
                <a:gd name="T2" fmla="*/ 0 w 24"/>
                <a:gd name="T3" fmla="*/ 10 h 25"/>
                <a:gd name="T4" fmla="*/ 4 w 24"/>
                <a:gd name="T5" fmla="*/ 20 h 25"/>
                <a:gd name="T6" fmla="*/ 14 w 24"/>
                <a:gd name="T7" fmla="*/ 25 h 25"/>
                <a:gd name="T8" fmla="*/ 14 w 24"/>
                <a:gd name="T9" fmla="*/ 25 h 25"/>
                <a:gd name="T10" fmla="*/ 24 w 24"/>
                <a:gd name="T11" fmla="*/ 20 h 25"/>
                <a:gd name="T12" fmla="*/ 24 w 24"/>
                <a:gd name="T13" fmla="*/ 10 h 25"/>
                <a:gd name="T14" fmla="*/ 24 w 24"/>
                <a:gd name="T15" fmla="*/ 10 h 25"/>
                <a:gd name="T16" fmla="*/ 24 w 24"/>
                <a:gd name="T17" fmla="*/ 5 h 25"/>
                <a:gd name="T18" fmla="*/ 14 w 24"/>
                <a:gd name="T19" fmla="*/ 0 h 25"/>
                <a:gd name="T20" fmla="*/ 14 w 24"/>
                <a:gd name="T21" fmla="*/ 0 h 25"/>
                <a:gd name="T22" fmla="*/ 4 w 24"/>
                <a:gd name="T23" fmla="*/ 5 h 25"/>
                <a:gd name="T24" fmla="*/ 0 w 24"/>
                <a:gd name="T2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0" y="10"/>
                  </a:moveTo>
                  <a:lnTo>
                    <a:pt x="0" y="10"/>
                  </a:lnTo>
                  <a:lnTo>
                    <a:pt x="4" y="20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24" y="2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4" y="5"/>
                  </a:lnTo>
                  <a:lnTo>
                    <a:pt x="0" y="1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92" name="Freeform 2090"/>
            <p:cNvSpPr>
              <a:spLocks/>
            </p:cNvSpPr>
            <p:nvPr/>
          </p:nvSpPr>
          <p:spPr bwMode="auto">
            <a:xfrm>
              <a:off x="2566" y="2367"/>
              <a:ext cx="24" cy="25"/>
            </a:xfrm>
            <a:custGeom>
              <a:avLst/>
              <a:gdLst>
                <a:gd name="T0" fmla="*/ 0 w 24"/>
                <a:gd name="T1" fmla="*/ 10 h 25"/>
                <a:gd name="T2" fmla="*/ 0 w 24"/>
                <a:gd name="T3" fmla="*/ 10 h 25"/>
                <a:gd name="T4" fmla="*/ 4 w 24"/>
                <a:gd name="T5" fmla="*/ 20 h 25"/>
                <a:gd name="T6" fmla="*/ 14 w 24"/>
                <a:gd name="T7" fmla="*/ 25 h 25"/>
                <a:gd name="T8" fmla="*/ 14 w 24"/>
                <a:gd name="T9" fmla="*/ 25 h 25"/>
                <a:gd name="T10" fmla="*/ 24 w 24"/>
                <a:gd name="T11" fmla="*/ 20 h 25"/>
                <a:gd name="T12" fmla="*/ 24 w 24"/>
                <a:gd name="T13" fmla="*/ 10 h 25"/>
                <a:gd name="T14" fmla="*/ 24 w 24"/>
                <a:gd name="T15" fmla="*/ 10 h 25"/>
                <a:gd name="T16" fmla="*/ 24 w 24"/>
                <a:gd name="T17" fmla="*/ 5 h 25"/>
                <a:gd name="T18" fmla="*/ 14 w 24"/>
                <a:gd name="T19" fmla="*/ 0 h 25"/>
                <a:gd name="T20" fmla="*/ 14 w 24"/>
                <a:gd name="T21" fmla="*/ 0 h 25"/>
                <a:gd name="T22" fmla="*/ 4 w 24"/>
                <a:gd name="T23" fmla="*/ 5 h 25"/>
                <a:gd name="T24" fmla="*/ 0 w 24"/>
                <a:gd name="T25" fmla="*/ 1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0" y="10"/>
                  </a:moveTo>
                  <a:lnTo>
                    <a:pt x="0" y="10"/>
                  </a:lnTo>
                  <a:lnTo>
                    <a:pt x="4" y="20"/>
                  </a:lnTo>
                  <a:lnTo>
                    <a:pt x="14" y="25"/>
                  </a:lnTo>
                  <a:lnTo>
                    <a:pt x="14" y="25"/>
                  </a:lnTo>
                  <a:lnTo>
                    <a:pt x="24" y="20"/>
                  </a:lnTo>
                  <a:lnTo>
                    <a:pt x="24" y="10"/>
                  </a:lnTo>
                  <a:lnTo>
                    <a:pt x="24" y="10"/>
                  </a:lnTo>
                  <a:lnTo>
                    <a:pt x="24" y="5"/>
                  </a:lnTo>
                  <a:lnTo>
                    <a:pt x="14" y="0"/>
                  </a:lnTo>
                  <a:lnTo>
                    <a:pt x="14" y="0"/>
                  </a:lnTo>
                  <a:lnTo>
                    <a:pt x="4" y="5"/>
                  </a:lnTo>
                  <a:lnTo>
                    <a:pt x="0" y="1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93" name="Freeform 2091"/>
            <p:cNvSpPr>
              <a:spLocks/>
            </p:cNvSpPr>
            <p:nvPr/>
          </p:nvSpPr>
          <p:spPr bwMode="auto">
            <a:xfrm>
              <a:off x="2326" y="2265"/>
              <a:ext cx="24" cy="29"/>
            </a:xfrm>
            <a:custGeom>
              <a:avLst/>
              <a:gdLst>
                <a:gd name="T0" fmla="*/ 5 w 24"/>
                <a:gd name="T1" fmla="*/ 5 h 29"/>
                <a:gd name="T2" fmla="*/ 5 w 24"/>
                <a:gd name="T3" fmla="*/ 5 h 29"/>
                <a:gd name="T4" fmla="*/ 0 w 24"/>
                <a:gd name="T5" fmla="*/ 14 h 29"/>
                <a:gd name="T6" fmla="*/ 5 w 24"/>
                <a:gd name="T7" fmla="*/ 24 h 29"/>
                <a:gd name="T8" fmla="*/ 5 w 24"/>
                <a:gd name="T9" fmla="*/ 24 h 29"/>
                <a:gd name="T10" fmla="*/ 10 w 24"/>
                <a:gd name="T11" fmla="*/ 29 h 29"/>
                <a:gd name="T12" fmla="*/ 19 w 24"/>
                <a:gd name="T13" fmla="*/ 24 h 29"/>
                <a:gd name="T14" fmla="*/ 19 w 24"/>
                <a:gd name="T15" fmla="*/ 24 h 29"/>
                <a:gd name="T16" fmla="*/ 24 w 24"/>
                <a:gd name="T17" fmla="*/ 14 h 29"/>
                <a:gd name="T18" fmla="*/ 19 w 24"/>
                <a:gd name="T19" fmla="*/ 5 h 29"/>
                <a:gd name="T20" fmla="*/ 19 w 24"/>
                <a:gd name="T21" fmla="*/ 5 h 29"/>
                <a:gd name="T22" fmla="*/ 10 w 24"/>
                <a:gd name="T23" fmla="*/ 0 h 29"/>
                <a:gd name="T24" fmla="*/ 5 w 24"/>
                <a:gd name="T2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9">
                  <a:moveTo>
                    <a:pt x="5" y="5"/>
                  </a:moveTo>
                  <a:lnTo>
                    <a:pt x="5" y="5"/>
                  </a:lnTo>
                  <a:lnTo>
                    <a:pt x="0" y="1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0" y="29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4" y="1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0" y="0"/>
                  </a:lnTo>
                  <a:lnTo>
                    <a:pt x="5" y="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94" name="Freeform 2092"/>
            <p:cNvSpPr>
              <a:spLocks/>
            </p:cNvSpPr>
            <p:nvPr/>
          </p:nvSpPr>
          <p:spPr bwMode="auto">
            <a:xfrm>
              <a:off x="2326" y="2265"/>
              <a:ext cx="24" cy="29"/>
            </a:xfrm>
            <a:custGeom>
              <a:avLst/>
              <a:gdLst>
                <a:gd name="T0" fmla="*/ 5 w 24"/>
                <a:gd name="T1" fmla="*/ 5 h 29"/>
                <a:gd name="T2" fmla="*/ 5 w 24"/>
                <a:gd name="T3" fmla="*/ 5 h 29"/>
                <a:gd name="T4" fmla="*/ 0 w 24"/>
                <a:gd name="T5" fmla="*/ 14 h 29"/>
                <a:gd name="T6" fmla="*/ 5 w 24"/>
                <a:gd name="T7" fmla="*/ 24 h 29"/>
                <a:gd name="T8" fmla="*/ 5 w 24"/>
                <a:gd name="T9" fmla="*/ 24 h 29"/>
                <a:gd name="T10" fmla="*/ 10 w 24"/>
                <a:gd name="T11" fmla="*/ 29 h 29"/>
                <a:gd name="T12" fmla="*/ 19 w 24"/>
                <a:gd name="T13" fmla="*/ 24 h 29"/>
                <a:gd name="T14" fmla="*/ 19 w 24"/>
                <a:gd name="T15" fmla="*/ 24 h 29"/>
                <a:gd name="T16" fmla="*/ 24 w 24"/>
                <a:gd name="T17" fmla="*/ 14 h 29"/>
                <a:gd name="T18" fmla="*/ 19 w 24"/>
                <a:gd name="T19" fmla="*/ 5 h 29"/>
                <a:gd name="T20" fmla="*/ 19 w 24"/>
                <a:gd name="T21" fmla="*/ 5 h 29"/>
                <a:gd name="T22" fmla="*/ 10 w 24"/>
                <a:gd name="T23" fmla="*/ 0 h 29"/>
                <a:gd name="T24" fmla="*/ 5 w 24"/>
                <a:gd name="T25" fmla="*/ 5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9">
                  <a:moveTo>
                    <a:pt x="5" y="5"/>
                  </a:moveTo>
                  <a:lnTo>
                    <a:pt x="5" y="5"/>
                  </a:lnTo>
                  <a:lnTo>
                    <a:pt x="0" y="14"/>
                  </a:lnTo>
                  <a:lnTo>
                    <a:pt x="5" y="24"/>
                  </a:lnTo>
                  <a:lnTo>
                    <a:pt x="5" y="24"/>
                  </a:lnTo>
                  <a:lnTo>
                    <a:pt x="10" y="29"/>
                  </a:lnTo>
                  <a:lnTo>
                    <a:pt x="19" y="24"/>
                  </a:lnTo>
                  <a:lnTo>
                    <a:pt x="19" y="24"/>
                  </a:lnTo>
                  <a:lnTo>
                    <a:pt x="24" y="14"/>
                  </a:lnTo>
                  <a:lnTo>
                    <a:pt x="19" y="5"/>
                  </a:lnTo>
                  <a:lnTo>
                    <a:pt x="19" y="5"/>
                  </a:lnTo>
                  <a:lnTo>
                    <a:pt x="10" y="0"/>
                  </a:lnTo>
                  <a:lnTo>
                    <a:pt x="5" y="5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95" name="Freeform 2093"/>
            <p:cNvSpPr>
              <a:spLocks/>
            </p:cNvSpPr>
            <p:nvPr/>
          </p:nvSpPr>
          <p:spPr bwMode="auto">
            <a:xfrm>
              <a:off x="2223" y="2025"/>
              <a:ext cx="25" cy="24"/>
            </a:xfrm>
            <a:custGeom>
              <a:avLst/>
              <a:gdLst>
                <a:gd name="T0" fmla="*/ 15 w 25"/>
                <a:gd name="T1" fmla="*/ 0 h 24"/>
                <a:gd name="T2" fmla="*/ 15 w 25"/>
                <a:gd name="T3" fmla="*/ 0 h 24"/>
                <a:gd name="T4" fmla="*/ 5 w 25"/>
                <a:gd name="T5" fmla="*/ 5 h 24"/>
                <a:gd name="T6" fmla="*/ 0 w 25"/>
                <a:gd name="T7" fmla="*/ 15 h 24"/>
                <a:gd name="T8" fmla="*/ 0 w 25"/>
                <a:gd name="T9" fmla="*/ 15 h 24"/>
                <a:gd name="T10" fmla="*/ 5 w 25"/>
                <a:gd name="T11" fmla="*/ 19 h 24"/>
                <a:gd name="T12" fmla="*/ 15 w 25"/>
                <a:gd name="T13" fmla="*/ 24 h 24"/>
                <a:gd name="T14" fmla="*/ 15 w 25"/>
                <a:gd name="T15" fmla="*/ 24 h 24"/>
                <a:gd name="T16" fmla="*/ 25 w 25"/>
                <a:gd name="T17" fmla="*/ 19 h 24"/>
                <a:gd name="T18" fmla="*/ 25 w 25"/>
                <a:gd name="T19" fmla="*/ 15 h 24"/>
                <a:gd name="T20" fmla="*/ 25 w 25"/>
                <a:gd name="T21" fmla="*/ 15 h 24"/>
                <a:gd name="T22" fmla="*/ 25 w 25"/>
                <a:gd name="T23" fmla="*/ 5 h 24"/>
                <a:gd name="T24" fmla="*/ 15 w 25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4">
                  <a:moveTo>
                    <a:pt x="15" y="0"/>
                  </a:moveTo>
                  <a:lnTo>
                    <a:pt x="15" y="0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19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25" y="19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5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12" name="Freeform 2094"/>
            <p:cNvSpPr>
              <a:spLocks/>
            </p:cNvSpPr>
            <p:nvPr/>
          </p:nvSpPr>
          <p:spPr bwMode="auto">
            <a:xfrm>
              <a:off x="2223" y="2025"/>
              <a:ext cx="25" cy="24"/>
            </a:xfrm>
            <a:custGeom>
              <a:avLst/>
              <a:gdLst>
                <a:gd name="T0" fmla="*/ 15 w 25"/>
                <a:gd name="T1" fmla="*/ 0 h 24"/>
                <a:gd name="T2" fmla="*/ 15 w 25"/>
                <a:gd name="T3" fmla="*/ 0 h 24"/>
                <a:gd name="T4" fmla="*/ 5 w 25"/>
                <a:gd name="T5" fmla="*/ 5 h 24"/>
                <a:gd name="T6" fmla="*/ 0 w 25"/>
                <a:gd name="T7" fmla="*/ 15 h 24"/>
                <a:gd name="T8" fmla="*/ 0 w 25"/>
                <a:gd name="T9" fmla="*/ 15 h 24"/>
                <a:gd name="T10" fmla="*/ 5 w 25"/>
                <a:gd name="T11" fmla="*/ 19 h 24"/>
                <a:gd name="T12" fmla="*/ 15 w 25"/>
                <a:gd name="T13" fmla="*/ 24 h 24"/>
                <a:gd name="T14" fmla="*/ 15 w 25"/>
                <a:gd name="T15" fmla="*/ 24 h 24"/>
                <a:gd name="T16" fmla="*/ 25 w 25"/>
                <a:gd name="T17" fmla="*/ 19 h 24"/>
                <a:gd name="T18" fmla="*/ 25 w 25"/>
                <a:gd name="T19" fmla="*/ 15 h 24"/>
                <a:gd name="T20" fmla="*/ 25 w 25"/>
                <a:gd name="T21" fmla="*/ 15 h 24"/>
                <a:gd name="T22" fmla="*/ 25 w 25"/>
                <a:gd name="T23" fmla="*/ 5 h 24"/>
                <a:gd name="T24" fmla="*/ 15 w 25"/>
                <a:gd name="T25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" h="24">
                  <a:moveTo>
                    <a:pt x="15" y="0"/>
                  </a:moveTo>
                  <a:lnTo>
                    <a:pt x="15" y="0"/>
                  </a:lnTo>
                  <a:lnTo>
                    <a:pt x="5" y="5"/>
                  </a:lnTo>
                  <a:lnTo>
                    <a:pt x="0" y="15"/>
                  </a:lnTo>
                  <a:lnTo>
                    <a:pt x="0" y="15"/>
                  </a:lnTo>
                  <a:lnTo>
                    <a:pt x="5" y="19"/>
                  </a:lnTo>
                  <a:lnTo>
                    <a:pt x="15" y="24"/>
                  </a:lnTo>
                  <a:lnTo>
                    <a:pt x="15" y="24"/>
                  </a:lnTo>
                  <a:lnTo>
                    <a:pt x="25" y="19"/>
                  </a:lnTo>
                  <a:lnTo>
                    <a:pt x="25" y="15"/>
                  </a:lnTo>
                  <a:lnTo>
                    <a:pt x="25" y="15"/>
                  </a:lnTo>
                  <a:lnTo>
                    <a:pt x="25" y="5"/>
                  </a:lnTo>
                  <a:lnTo>
                    <a:pt x="15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13" name="Freeform 2095"/>
            <p:cNvSpPr>
              <a:spLocks/>
            </p:cNvSpPr>
            <p:nvPr/>
          </p:nvSpPr>
          <p:spPr bwMode="auto">
            <a:xfrm>
              <a:off x="2326" y="1785"/>
              <a:ext cx="24" cy="25"/>
            </a:xfrm>
            <a:custGeom>
              <a:avLst/>
              <a:gdLst>
                <a:gd name="T0" fmla="*/ 19 w 24"/>
                <a:gd name="T1" fmla="*/ 0 h 25"/>
                <a:gd name="T2" fmla="*/ 19 w 24"/>
                <a:gd name="T3" fmla="*/ 0 h 25"/>
                <a:gd name="T4" fmla="*/ 10 w 24"/>
                <a:gd name="T5" fmla="*/ 0 h 25"/>
                <a:gd name="T6" fmla="*/ 0 w 24"/>
                <a:gd name="T7" fmla="*/ 0 h 25"/>
                <a:gd name="T8" fmla="*/ 0 w 24"/>
                <a:gd name="T9" fmla="*/ 0 h 25"/>
                <a:gd name="T10" fmla="*/ 0 w 24"/>
                <a:gd name="T11" fmla="*/ 10 h 25"/>
                <a:gd name="T12" fmla="*/ 0 w 24"/>
                <a:gd name="T13" fmla="*/ 20 h 25"/>
                <a:gd name="T14" fmla="*/ 0 w 24"/>
                <a:gd name="T15" fmla="*/ 20 h 25"/>
                <a:gd name="T16" fmla="*/ 10 w 24"/>
                <a:gd name="T17" fmla="*/ 25 h 25"/>
                <a:gd name="T18" fmla="*/ 19 w 24"/>
                <a:gd name="T19" fmla="*/ 20 h 25"/>
                <a:gd name="T20" fmla="*/ 19 w 24"/>
                <a:gd name="T21" fmla="*/ 20 h 25"/>
                <a:gd name="T22" fmla="*/ 24 w 24"/>
                <a:gd name="T23" fmla="*/ 10 h 25"/>
                <a:gd name="T24" fmla="*/ 19 w 24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19" y="0"/>
                  </a:move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0" y="25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4" y="10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14" name="Freeform 2096"/>
            <p:cNvSpPr>
              <a:spLocks/>
            </p:cNvSpPr>
            <p:nvPr/>
          </p:nvSpPr>
          <p:spPr bwMode="auto">
            <a:xfrm>
              <a:off x="2326" y="1785"/>
              <a:ext cx="24" cy="25"/>
            </a:xfrm>
            <a:custGeom>
              <a:avLst/>
              <a:gdLst>
                <a:gd name="T0" fmla="*/ 19 w 24"/>
                <a:gd name="T1" fmla="*/ 0 h 25"/>
                <a:gd name="T2" fmla="*/ 19 w 24"/>
                <a:gd name="T3" fmla="*/ 0 h 25"/>
                <a:gd name="T4" fmla="*/ 10 w 24"/>
                <a:gd name="T5" fmla="*/ 0 h 25"/>
                <a:gd name="T6" fmla="*/ 0 w 24"/>
                <a:gd name="T7" fmla="*/ 0 h 25"/>
                <a:gd name="T8" fmla="*/ 0 w 24"/>
                <a:gd name="T9" fmla="*/ 0 h 25"/>
                <a:gd name="T10" fmla="*/ 0 w 24"/>
                <a:gd name="T11" fmla="*/ 10 h 25"/>
                <a:gd name="T12" fmla="*/ 0 w 24"/>
                <a:gd name="T13" fmla="*/ 20 h 25"/>
                <a:gd name="T14" fmla="*/ 0 w 24"/>
                <a:gd name="T15" fmla="*/ 20 h 25"/>
                <a:gd name="T16" fmla="*/ 10 w 24"/>
                <a:gd name="T17" fmla="*/ 25 h 25"/>
                <a:gd name="T18" fmla="*/ 19 w 24"/>
                <a:gd name="T19" fmla="*/ 20 h 25"/>
                <a:gd name="T20" fmla="*/ 19 w 24"/>
                <a:gd name="T21" fmla="*/ 20 h 25"/>
                <a:gd name="T22" fmla="*/ 24 w 24"/>
                <a:gd name="T23" fmla="*/ 10 h 25"/>
                <a:gd name="T24" fmla="*/ 19 w 24"/>
                <a:gd name="T25" fmla="*/ 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" h="25">
                  <a:moveTo>
                    <a:pt x="19" y="0"/>
                  </a:moveTo>
                  <a:lnTo>
                    <a:pt x="19" y="0"/>
                  </a:lnTo>
                  <a:lnTo>
                    <a:pt x="1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"/>
                  </a:lnTo>
                  <a:lnTo>
                    <a:pt x="0" y="20"/>
                  </a:lnTo>
                  <a:lnTo>
                    <a:pt x="0" y="20"/>
                  </a:lnTo>
                  <a:lnTo>
                    <a:pt x="10" y="25"/>
                  </a:lnTo>
                  <a:lnTo>
                    <a:pt x="19" y="20"/>
                  </a:lnTo>
                  <a:lnTo>
                    <a:pt x="19" y="20"/>
                  </a:lnTo>
                  <a:lnTo>
                    <a:pt x="24" y="10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15" name="Freeform 2097"/>
            <p:cNvSpPr>
              <a:spLocks/>
            </p:cNvSpPr>
            <p:nvPr/>
          </p:nvSpPr>
          <p:spPr bwMode="auto">
            <a:xfrm>
              <a:off x="2345" y="1487"/>
              <a:ext cx="690" cy="699"/>
            </a:xfrm>
            <a:custGeom>
              <a:avLst/>
              <a:gdLst>
                <a:gd name="T0" fmla="*/ 690 w 690"/>
                <a:gd name="T1" fmla="*/ 63 h 699"/>
                <a:gd name="T2" fmla="*/ 245 w 690"/>
                <a:gd name="T3" fmla="*/ 699 h 699"/>
                <a:gd name="T4" fmla="*/ 0 w 690"/>
                <a:gd name="T5" fmla="*/ 445 h 699"/>
                <a:gd name="T6" fmla="*/ 74 w 690"/>
                <a:gd name="T7" fmla="*/ 381 h 699"/>
                <a:gd name="T8" fmla="*/ 245 w 690"/>
                <a:gd name="T9" fmla="*/ 616 h 699"/>
                <a:gd name="T10" fmla="*/ 612 w 690"/>
                <a:gd name="T11" fmla="*/ 0 h 699"/>
                <a:gd name="T12" fmla="*/ 690 w 690"/>
                <a:gd name="T13" fmla="*/ 63 h 6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699">
                  <a:moveTo>
                    <a:pt x="690" y="63"/>
                  </a:moveTo>
                  <a:lnTo>
                    <a:pt x="245" y="699"/>
                  </a:lnTo>
                  <a:lnTo>
                    <a:pt x="0" y="445"/>
                  </a:lnTo>
                  <a:lnTo>
                    <a:pt x="74" y="381"/>
                  </a:lnTo>
                  <a:lnTo>
                    <a:pt x="245" y="616"/>
                  </a:lnTo>
                  <a:lnTo>
                    <a:pt x="612" y="0"/>
                  </a:lnTo>
                  <a:lnTo>
                    <a:pt x="690" y="6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  <p:sp>
          <p:nvSpPr>
            <p:cNvPr id="116" name="Freeform 2098"/>
            <p:cNvSpPr>
              <a:spLocks/>
            </p:cNvSpPr>
            <p:nvPr/>
          </p:nvSpPr>
          <p:spPr bwMode="auto">
            <a:xfrm>
              <a:off x="2345" y="1550"/>
              <a:ext cx="690" cy="636"/>
            </a:xfrm>
            <a:custGeom>
              <a:avLst/>
              <a:gdLst>
                <a:gd name="T0" fmla="*/ 690 w 690"/>
                <a:gd name="T1" fmla="*/ 0 h 636"/>
                <a:gd name="T2" fmla="*/ 245 w 690"/>
                <a:gd name="T3" fmla="*/ 636 h 636"/>
                <a:gd name="T4" fmla="*/ 0 w 690"/>
                <a:gd name="T5" fmla="*/ 382 h 636"/>
                <a:gd name="T6" fmla="*/ 240 w 690"/>
                <a:gd name="T7" fmla="*/ 592 h 636"/>
                <a:gd name="T8" fmla="*/ 690 w 690"/>
                <a:gd name="T9" fmla="*/ 0 h 6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0" h="636">
                  <a:moveTo>
                    <a:pt x="690" y="0"/>
                  </a:moveTo>
                  <a:lnTo>
                    <a:pt x="245" y="636"/>
                  </a:lnTo>
                  <a:lnTo>
                    <a:pt x="0" y="382"/>
                  </a:lnTo>
                  <a:lnTo>
                    <a:pt x="240" y="592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000" dirty="0"/>
            </a:p>
          </p:txBody>
        </p:sp>
      </p:grpSp>
      <p:grpSp>
        <p:nvGrpSpPr>
          <p:cNvPr id="135" name="McKSticker"/>
          <p:cNvGrpSpPr/>
          <p:nvPr/>
        </p:nvGrpSpPr>
        <p:grpSpPr>
          <a:xfrm>
            <a:off x="6381702" y="1387714"/>
            <a:ext cx="2366482" cy="181588"/>
            <a:chOff x="6374293" y="285750"/>
            <a:chExt cx="2366482" cy="181588"/>
          </a:xfrm>
        </p:grpSpPr>
        <p:sp>
          <p:nvSpPr>
            <p:cNvPr id="136" name="StickerRectangle"/>
            <p:cNvSpPr>
              <a:spLocks noChangeArrowheads="1"/>
            </p:cNvSpPr>
            <p:nvPr/>
          </p:nvSpPr>
          <p:spPr bwMode="auto">
            <a:xfrm>
              <a:off x="6374293" y="285750"/>
              <a:ext cx="2366482" cy="181588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7432" tIns="0" rIns="0" bIns="27432">
              <a:spAutoFit/>
            </a:bodyPr>
            <a:lstStyle/>
            <a:p>
              <a:pPr algn="r" defTabSz="895350">
                <a:buClr>
                  <a:schemeClr val="tx2"/>
                </a:buClr>
              </a:pPr>
              <a:r>
                <a:rPr lang="ru-RU" sz="1000" dirty="0" smtClean="0">
                  <a:solidFill>
                    <a:srgbClr val="808080"/>
                  </a:solidFill>
                  <a:latin typeface="+mn-lt"/>
                </a:rPr>
                <a:t>ПРИМЕР ЗАПОЛНЕННОГО ШАБЛОНА</a:t>
              </a:r>
              <a:endParaRPr lang="en-US" sz="1000" dirty="0">
                <a:solidFill>
                  <a:srgbClr val="808080"/>
                </a:solidFill>
                <a:latin typeface="+mn-lt"/>
              </a:endParaRPr>
            </a:p>
          </p:txBody>
        </p:sp>
        <p:cxnSp>
          <p:nvCxnSpPr>
            <p:cNvPr id="137" name="AutoShape 31"/>
            <p:cNvCxnSpPr>
              <a:cxnSpLocks noChangeShapeType="1"/>
              <a:stCxn id="136" idx="2"/>
              <a:endCxn id="136" idx="4"/>
            </p:cNvCxnSpPr>
            <p:nvPr/>
          </p:nvCxnSpPr>
          <p:spPr bwMode="auto">
            <a:xfrm>
              <a:off x="6374293" y="285750"/>
              <a:ext cx="0" cy="181588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38" name="AutoShape 32"/>
            <p:cNvCxnSpPr>
              <a:cxnSpLocks noChangeShapeType="1"/>
              <a:stCxn id="136" idx="4"/>
              <a:endCxn id="136" idx="6"/>
            </p:cNvCxnSpPr>
            <p:nvPr/>
          </p:nvCxnSpPr>
          <p:spPr bwMode="auto">
            <a:xfrm>
              <a:off x="6374293" y="467338"/>
              <a:ext cx="2366482" cy="0"/>
            </a:xfrm>
            <a:prstGeom prst="straightConnector1">
              <a:avLst/>
            </a:prstGeom>
            <a:noFill/>
            <a:ln w="25400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23" name="Group 186"/>
          <p:cNvGrpSpPr/>
          <p:nvPr>
            <p:custDataLst>
              <p:tags r:id="rId3"/>
            </p:custDataLst>
          </p:nvPr>
        </p:nvGrpSpPr>
        <p:grpSpPr>
          <a:xfrm>
            <a:off x="119061" y="6426128"/>
            <a:ext cx="1981701" cy="236080"/>
            <a:chOff x="114299" y="6434595"/>
            <a:chExt cx="1981701" cy="236080"/>
          </a:xfrm>
          <a:solidFill>
            <a:schemeClr val="accent6">
              <a:lumMod val="75000"/>
            </a:schemeClr>
          </a:solidFill>
        </p:grpSpPr>
        <p:sp>
          <p:nvSpPr>
            <p:cNvPr id="124" name="Freeform 187"/>
            <p:cNvSpPr/>
            <p:nvPr>
              <p:custDataLst>
                <p:tags r:id="rId13"/>
              </p:custDataLst>
            </p:nvPr>
          </p:nvSpPr>
          <p:spPr>
            <a:xfrm>
              <a:off x="114299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0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5" name="Rectangle 25"/>
            <p:cNvSpPr txBox="1"/>
            <p:nvPr>
              <p:custDataLst>
                <p:tags r:id="rId14"/>
              </p:custDataLst>
            </p:nvPr>
          </p:nvSpPr>
          <p:spPr>
            <a:xfrm>
              <a:off x="177799" y="6450990"/>
              <a:ext cx="1875707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>
                  <a:solidFill>
                    <a:schemeClr val="bg1"/>
                  </a:solidFill>
                </a:rPr>
                <a:t>Открытие и подготовка ПСР-проекта</a:t>
              </a:r>
              <a:endParaRPr lang="ru-RU" sz="7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6" name="Group 189"/>
          <p:cNvGrpSpPr/>
          <p:nvPr>
            <p:custDataLst>
              <p:tags r:id="rId4"/>
            </p:custDataLst>
          </p:nvPr>
        </p:nvGrpSpPr>
        <p:grpSpPr>
          <a:xfrm>
            <a:off x="4137401" y="6426128"/>
            <a:ext cx="1981701" cy="236080"/>
            <a:chOff x="4246685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0" name="Freeform 190"/>
            <p:cNvSpPr/>
            <p:nvPr>
              <p:custDataLst>
                <p:tags r:id="rId11"/>
              </p:custDataLst>
            </p:nvPr>
          </p:nvSpPr>
          <p:spPr>
            <a:xfrm>
              <a:off x="4246685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5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29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4 w 1828800"/>
                <a:gd name="connsiteY1" fmla="*/ 0 h 914400"/>
                <a:gd name="connsiteX2" fmla="*/ 1828800 w 1828800"/>
                <a:gd name="connsiteY2" fmla="*/ 457200 h 914400"/>
                <a:gd name="connsiteX3" fmla="*/ 1789584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4" y="0"/>
                  </a:lnTo>
                  <a:lnTo>
                    <a:pt x="1828800" y="457200"/>
                  </a:lnTo>
                  <a:lnTo>
                    <a:pt x="1789584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1" name="Rectangle 25"/>
            <p:cNvSpPr txBox="1"/>
            <p:nvPr>
              <p:custDataLst>
                <p:tags r:id="rId12"/>
              </p:custDataLst>
            </p:nvPr>
          </p:nvSpPr>
          <p:spPr>
            <a:xfrm>
              <a:off x="4339979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Внедрение улучшений</a:t>
              </a:r>
              <a:endParaRPr lang="ru-RU" sz="700" b="1" dirty="0"/>
            </a:p>
          </p:txBody>
        </p:sp>
      </p:grpSp>
      <p:grpSp>
        <p:nvGrpSpPr>
          <p:cNvPr id="132" name="Group 192"/>
          <p:cNvGrpSpPr/>
          <p:nvPr>
            <p:custDataLst>
              <p:tags r:id="rId5"/>
            </p:custDataLst>
          </p:nvPr>
        </p:nvGrpSpPr>
        <p:grpSpPr>
          <a:xfrm>
            <a:off x="2128231" y="6426128"/>
            <a:ext cx="1981701" cy="236080"/>
            <a:chOff x="2180492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33" name="Freeform 193"/>
            <p:cNvSpPr/>
            <p:nvPr>
              <p:custDataLst>
                <p:tags r:id="rId9"/>
              </p:custDataLst>
            </p:nvPr>
          </p:nvSpPr>
          <p:spPr>
            <a:xfrm>
              <a:off x="2180492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2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7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73987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1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1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34" name="Rectangle 25"/>
            <p:cNvSpPr txBox="1"/>
            <p:nvPr>
              <p:custDataLst>
                <p:tags r:id="rId10"/>
              </p:custDataLst>
            </p:nvPr>
          </p:nvSpPr>
          <p:spPr>
            <a:xfrm>
              <a:off x="2273786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Диагностика и Целевое состояние</a:t>
              </a:r>
              <a:endParaRPr lang="en-US" sz="700" b="1" dirty="0"/>
            </a:p>
          </p:txBody>
        </p:sp>
      </p:grpSp>
      <p:grpSp>
        <p:nvGrpSpPr>
          <p:cNvPr id="139" name="Group 195"/>
          <p:cNvGrpSpPr/>
          <p:nvPr>
            <p:custDataLst>
              <p:tags r:id="rId6"/>
            </p:custDataLst>
          </p:nvPr>
        </p:nvGrpSpPr>
        <p:grpSpPr>
          <a:xfrm>
            <a:off x="6146571" y="6426128"/>
            <a:ext cx="1981701" cy="236080"/>
            <a:chOff x="6312877" y="6434595"/>
            <a:chExt cx="1981701" cy="236080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140" name="Freeform 196"/>
            <p:cNvSpPr/>
            <p:nvPr>
              <p:custDataLst>
                <p:tags r:id="rId7"/>
              </p:custDataLst>
            </p:nvPr>
          </p:nvSpPr>
          <p:spPr>
            <a:xfrm>
              <a:off x="6312877" y="6434595"/>
              <a:ext cx="1981701" cy="236080"/>
            </a:xfrm>
            <a:custGeom>
              <a:avLst/>
              <a:gdLst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0 h 914400"/>
                <a:gd name="connsiteX0" fmla="*/ 0 w 1828800"/>
                <a:gd name="connsiteY0" fmla="*/ 0 h 914400"/>
                <a:gd name="connsiteX1" fmla="*/ 166420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6420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149733 w 1828800"/>
                <a:gd name="connsiteY5" fmla="*/ 457201 h 914400"/>
                <a:gd name="connsiteX0" fmla="*/ 0 w 1828800"/>
                <a:gd name="connsiteY0" fmla="*/ 0 h 914400"/>
                <a:gd name="connsiteX1" fmla="*/ 1679068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9068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54813 w 1828800"/>
                <a:gd name="connsiteY5" fmla="*/ 457201 h 914400"/>
                <a:gd name="connsiteX0" fmla="*/ 0 w 1828800"/>
                <a:gd name="connsiteY0" fmla="*/ 0 h 914400"/>
                <a:gd name="connsiteX1" fmla="*/ 1673985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73985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136030 w 1828800"/>
                <a:gd name="connsiteY5" fmla="*/ 457201 h 914400"/>
                <a:gd name="connsiteX0" fmla="*/ 0 w 1828800"/>
                <a:gd name="connsiteY0" fmla="*/ 0 h 914400"/>
                <a:gd name="connsiteX1" fmla="*/ 1692770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692770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62598 w 1828800"/>
                <a:gd name="connsiteY5" fmla="*/ 457202 h 914400"/>
                <a:gd name="connsiteX0" fmla="*/ 0 w 1828800"/>
                <a:gd name="connsiteY0" fmla="*/ 0 h 914400"/>
                <a:gd name="connsiteX1" fmla="*/ 1766202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66202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0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72675 w 1828800"/>
                <a:gd name="connsiteY5" fmla="*/ 457202 h 914400"/>
                <a:gd name="connsiteX0" fmla="*/ 0 w 1828800"/>
                <a:gd name="connsiteY0" fmla="*/ 0 h 914400"/>
                <a:gd name="connsiteX1" fmla="*/ 175612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5612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  <a:gd name="connsiteX0" fmla="*/ 0 w 1828800"/>
                <a:gd name="connsiteY0" fmla="*/ 0 h 914400"/>
                <a:gd name="connsiteX1" fmla="*/ 1789585 w 1828800"/>
                <a:gd name="connsiteY1" fmla="*/ 0 h 914400"/>
                <a:gd name="connsiteX2" fmla="*/ 1828800 w 1828800"/>
                <a:gd name="connsiteY2" fmla="*/ 457200 h 914400"/>
                <a:gd name="connsiteX3" fmla="*/ 1789585 w 1828800"/>
                <a:gd name="connsiteY3" fmla="*/ 914400 h 914400"/>
                <a:gd name="connsiteX4" fmla="*/ 0 w 1828800"/>
                <a:gd name="connsiteY4" fmla="*/ 914400 h 914400"/>
                <a:gd name="connsiteX5" fmla="*/ 39215 w 1828800"/>
                <a:gd name="connsiteY5" fmla="*/ 457204 h 914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28800" h="914400">
                  <a:moveTo>
                    <a:pt x="0" y="0"/>
                  </a:moveTo>
                  <a:lnTo>
                    <a:pt x="1789585" y="0"/>
                  </a:lnTo>
                  <a:lnTo>
                    <a:pt x="1828800" y="457200"/>
                  </a:lnTo>
                  <a:lnTo>
                    <a:pt x="1789585" y="914400"/>
                  </a:lnTo>
                  <a:lnTo>
                    <a:pt x="0" y="914400"/>
                  </a:lnTo>
                  <a:lnTo>
                    <a:pt x="39215" y="457204"/>
                  </a:lnTo>
                  <a:close/>
                </a:path>
              </a:pathLst>
            </a:custGeom>
            <a:grpFill/>
            <a:ln w="952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Autofit/>
            </a:bodyPr>
            <a:lstStyle/>
            <a:p>
              <a:pPr algn="ctr"/>
              <a:endParaRPr lang="en-US" sz="7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141" name="Rectangle 25"/>
            <p:cNvSpPr txBox="1"/>
            <p:nvPr>
              <p:custDataLst>
                <p:tags r:id="rId8"/>
              </p:custDataLst>
            </p:nvPr>
          </p:nvSpPr>
          <p:spPr>
            <a:xfrm>
              <a:off x="6406171" y="6450990"/>
              <a:ext cx="1845912" cy="203291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  <a:noAutofit/>
            </a:bodyPr>
            <a:lstStyle>
              <a:lvl1pPr marL="0" lvl="0" indent="0" defTabSz="895350" eaLnBrk="1" hangingPunct="1">
                <a:buClr>
                  <a:schemeClr val="tx2"/>
                </a:buClr>
                <a:defRPr>
                  <a:latin typeface="+mn-lt"/>
                </a:defRPr>
              </a:lvl1pPr>
              <a:lvl2pPr marL="193675" lvl="1" indent="-192088" defTabSz="895350" eaLnBrk="1" hangingPunct="1">
                <a:buClr>
                  <a:schemeClr val="tx2"/>
                </a:buClr>
                <a:buSzPct val="125000"/>
                <a:buFont typeface="Arial" charset="0"/>
                <a:buChar char="▪"/>
                <a:defRPr>
                  <a:latin typeface="+mn-lt"/>
                </a:defRPr>
              </a:lvl2pPr>
              <a:lvl3pPr marL="457200" lvl="2" indent="-261938" defTabSz="895350" eaLnBrk="1" hangingPunct="1">
                <a:buClr>
                  <a:schemeClr val="tx2"/>
                </a:buClr>
                <a:buSzPct val="120000"/>
                <a:buFont typeface="Arial" charset="0"/>
                <a:buChar char="–"/>
                <a:defRPr>
                  <a:latin typeface="+mn-lt"/>
                </a:defRPr>
              </a:lvl3pPr>
              <a:lvl4pPr marL="614363" lvl="3" indent="-155575" defTabSz="895350" eaLnBrk="1" hangingPunct="1">
                <a:buClr>
                  <a:schemeClr val="tx2"/>
                </a:buClr>
                <a:buSzPct val="120000"/>
                <a:buFont typeface="Arial" charset="0"/>
                <a:buChar char="▫"/>
                <a:defRPr>
                  <a:latin typeface="+mn-lt"/>
                </a:defRPr>
              </a:lvl4pPr>
              <a:lvl5pPr marL="749808" lvl="4" indent="-130175" defTabSz="895350" eaLnBrk="1" hangingPunct="1"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5pPr>
              <a:lvl6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6pPr>
              <a:lvl7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7pPr>
              <a:lvl8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8pPr>
              <a:lvl9pPr marL="749808" indent="-130175" defTabSz="895350" fontAlgn="base">
                <a:spcBef>
                  <a:spcPct val="0"/>
                </a:spcBef>
                <a:spcAft>
                  <a:spcPct val="0"/>
                </a:spcAft>
                <a:buClr>
                  <a:schemeClr val="tx2"/>
                </a:buClr>
                <a:buSzPct val="89000"/>
                <a:buFont typeface="Arial" charset="0"/>
                <a:buChar char="-"/>
                <a:defRPr>
                  <a:latin typeface="+mn-lt"/>
                </a:defRPr>
              </a:lvl9pPr>
            </a:lstStyle>
            <a:p>
              <a:r>
                <a:rPr lang="ru-RU" sz="700" b="1" dirty="0" smtClean="0"/>
                <a:t>Закрепление результатов и закрытие ПСР-проекта</a:t>
              </a:r>
              <a:endParaRPr lang="ru-RU" sz="700" b="1" dirty="0"/>
            </a:p>
          </p:txBody>
        </p:sp>
      </p:grpSp>
      <p:sp>
        <p:nvSpPr>
          <p:cNvPr id="142" name="Oval 24"/>
          <p:cNvSpPr>
            <a:spLocks noChangeAspect="1" noChangeArrowheads="1"/>
          </p:cNvSpPr>
          <p:nvPr/>
        </p:nvSpPr>
        <p:spPr bwMode="auto">
          <a:xfrm>
            <a:off x="2093619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2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43" name="Oval 24"/>
          <p:cNvSpPr>
            <a:spLocks noChangeAspect="1" noChangeArrowheads="1"/>
          </p:cNvSpPr>
          <p:nvPr/>
        </p:nvSpPr>
        <p:spPr bwMode="auto">
          <a:xfrm>
            <a:off x="4098693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3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44" name="Oval 24"/>
          <p:cNvSpPr>
            <a:spLocks noChangeAspect="1" noChangeArrowheads="1"/>
          </p:cNvSpPr>
          <p:nvPr/>
        </p:nvSpPr>
        <p:spPr bwMode="auto">
          <a:xfrm>
            <a:off x="5966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chemeClr val="bg1">
                <a:lumMod val="50000"/>
              </a:schemeClr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en-US" sz="700" b="1" dirty="0" smtClean="0">
                <a:solidFill>
                  <a:schemeClr val="bg2"/>
                </a:solidFill>
                <a:cs typeface="Arial"/>
              </a:rPr>
              <a:t>1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sp>
        <p:nvSpPr>
          <p:cNvPr id="145" name="Oval 24"/>
          <p:cNvSpPr>
            <a:spLocks noChangeAspect="1" noChangeArrowheads="1"/>
          </p:cNvSpPr>
          <p:nvPr/>
        </p:nvSpPr>
        <p:spPr bwMode="auto">
          <a:xfrm>
            <a:off x="6110980" y="6366728"/>
            <a:ext cx="118801" cy="118800"/>
          </a:xfrm>
          <a:prstGeom prst="ellipse">
            <a:avLst/>
          </a:prstGeom>
          <a:solidFill>
            <a:schemeClr val="accent6">
              <a:lumMod val="50000"/>
            </a:schemeClr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0" tIns="0" rIns="0" bIns="0" anchor="ctr" anchorCtr="1"/>
          <a:lstStyle/>
          <a:p>
            <a:pPr algn="ctr"/>
            <a:r>
              <a:rPr lang="ru-RU" sz="700" b="1" dirty="0" smtClean="0">
                <a:solidFill>
                  <a:schemeClr val="bg2"/>
                </a:solidFill>
                <a:cs typeface="Arial"/>
              </a:rPr>
              <a:t>4</a:t>
            </a:r>
            <a:endParaRPr lang="ru-RU" sz="700" b="1" dirty="0">
              <a:solidFill>
                <a:schemeClr val="bg2"/>
              </a:solidFill>
              <a:cs typeface="Arial"/>
            </a:endParaRPr>
          </a:p>
        </p:txBody>
      </p:sp>
      <p:pic>
        <p:nvPicPr>
          <p:cNvPr id="159945" name="Picture 201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388" y="1714619"/>
            <a:ext cx="6216724" cy="3701327"/>
          </a:xfrm>
          <a:prstGeom prst="rect">
            <a:avLst/>
          </a:prstGeom>
          <a:noFill/>
          <a:ln w="12700">
            <a:solidFill>
              <a:schemeClr val="accent6"/>
            </a:solidFill>
            <a:prstDash val="solid"/>
            <a:miter lim="800000"/>
            <a:headEnd/>
            <a:tailEnd/>
          </a:ln>
          <a:effectLst>
            <a:outerShdw blurRad="635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462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S" val="1,2"/>
  <p:tag name="ISNEWSLIDENUMBER" val="True"/>
  <p:tag name="PREVIOUSNAME" val="C:\Users\Nikolay Deev-MSW\Desktop\RDM027.potx"/>
  <p:tag name="THINKCELLPRESENTATIONDONOTDELETE" val="&lt;?xml version=&quot;1.0&quot; encoding=&quot;UTF-16&quot; standalone=&quot;yes&quot;?&gt;&#10;&lt;root reqver=&quot;21047&quot;&gt;&lt;version val=&quot;23045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.&lt;/m_chGroupingSymbol17909&gt;&lt;m_strSuffix17909&gt;%&lt;/m_strSuffix17909&gt;&lt;/m_precDefaultPercent&gt;&lt;m_precDefaultDate&gt;&lt;m_bNumberIsYear val=&quot;0&quot;/&gt;&lt;m_strFormatTime&gt;%d-%1-%Y&lt;/m_strFormatTime&gt;&lt;/m_precDefaultDate&gt;&lt;m_precDefaultYear&gt;&lt;m_bNumberIsYear val=&quot;0&quot;/&gt;&lt;m_strFormatTime&gt;%Y&lt;/m_strFormatTime&gt;&lt;/m_precDefaultYear&gt;&lt;m_precDefaultQuarter&gt;&lt;m_bNumberIsYear val=&quot;0&quot;/&gt;&lt;m_strFormatTime&gt;Q%5&lt;/m_strFormatTime&gt;&lt;/m_precDefaultQuarter&gt;&lt;m_precDefaultMonth&gt;&lt;m_bNumberIsYear val=&quot;0&quot;/&gt;&lt;/m_precDefaultMonth&gt;&lt;m_precDefaultWeek&gt;&lt;m_bNumberIsYear val=&quot;0&quot;/&gt;&lt;m_strFormatTime&gt;%4&lt;/m_strFormatTime&gt;&lt;/m_precDefaultWeek&gt;&lt;m_precDefaultDay&gt;&lt;m_bNumberIsYear val=&quot;0&quot;/&gt;&lt;m_strFormatTime&gt;%d&lt;/m_strFormatTime&gt;&lt;/m_precDefaultDay&gt;&lt;m_mruColor&gt;&lt;m_vecMRU length=&quot;5&quot;&gt;&lt;elem m_fUsage=&quot;2.71000000000000000000E+000&quot;&gt;&lt;m_msothmcolidx val=&quot;0&quot;/&gt;&lt;m_rgb r=&quot;f2&quot; g=&quot;fd&quot; b=&quot;24&quot;/&gt;&lt;m_ppcolschidx tagver0=&quot;23004&quot; tagname0=&quot;m_ppcolschidxUNRECOGNIZED&quot; val=&quot;0&quot;/&gt;&lt;m_nBrightness val=&quot;0&quot;/&gt;&lt;/elem&gt;&lt;elem m_fUsage=&quot;1.24659000000000010000E+000&quot;&gt;&lt;m_msothmcolidx val=&quot;0&quot;/&gt;&lt;m_rgb r=&quot;fd&quot; g=&quot;91&quot; b=&quot;24&quot;/&gt;&lt;m_ppcolschidx tagver0=&quot;23004&quot; tagname0=&quot;m_ppcolschidxUNRECOGNIZED&quot; val=&quot;0&quot;/&gt;&lt;m_nBrightness val=&quot;0&quot;/&gt;&lt;/elem&gt;&lt;elem m_fUsage=&quot;9.61908210000000150000E-001&quot;&gt;&lt;m_msothmcolidx val=&quot;0&quot;/&gt;&lt;m_rgb r=&quot;b2&quot; g=&quot;b2&quot; b=&quot;b2&quot;/&gt;&lt;m_ppcolschidx tagver0=&quot;23004&quot; tagname0=&quot;m_ppcolschidxUNRECOGNIZED&quot; val=&quot;0&quot;/&gt;&lt;m_nBrightness val=&quot;0&quot;/&gt;&lt;/elem&gt;&lt;elem m_fUsage=&quot;7.29000000000000090000E-001&quot;&gt;&lt;m_msothmcolidx val=&quot;0&quot;/&gt;&lt;m_rgb r=&quot;fe&quot; g=&quot;34&quot; b=&quot;39&quot;/&gt;&lt;m_ppcolschidx tagver0=&quot;23004&quot; tagname0=&quot;m_ppcolschidxUNRECOGNIZED&quot; val=&quot;0&quot;/&gt;&lt;m_nBrightness val=&quot;0&quot;/&gt;&lt;/elem&gt;&lt;elem m_fUsage=&quot;4.78296900000000140000E-001&quot;&gt;&lt;m_msothmcolidx val=&quot;0&quot;/&gt;&lt;m_rgb r=&quot;dd&quot; g=&quot;dd&quot; b=&quot;dd&quot;/&gt;&lt;m_ppcolschidx tagver0=&quot;23004&quot; tagname0=&quot;m_ppcolschidxUNRECOGNIZED&quot; val=&quot;0&quot;/&gt;&lt;m_nBrightness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h_T6_V1EaOf7KnOQAzn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OLwTUnIE6Irmetz8ofl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1MlmwiE.I8.YFC.GHeg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h_T6_V1EaOf7KnOQAzn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OLwTUnIE6Irmetz8oflQ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1MlmwiE.I8.YFC.GHeg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h_T6_V1EaOf7KnOQAznw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OLwTUnIE6Irmetz8oflQ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1MlmwiE.I8.YFC.GHeg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Ohbp2AkMUqGcMWUGBL_Cw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h_T6_V1EaOf7KnOQAznw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OLwTUnIE6Irmetz8oflQ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1MlmwiE.I8.YFC.GHeg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h_T6_V1EaOf7KnOQAznw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OLwTUnIE6Irmetz8oflQ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1MlmwiE.I8.YFC.GHeg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h_T6_V1EaOf7KnOQAznw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OLwTUnIE6Irmetz8oflQ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1MlmwiE.I8.YFC.GHeg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h_T6_V1EaOf7KnOQAznw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OLwTUnIE6Irmetz8oflQ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1MlmwiE.I8.YFC.GHeg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h_T6_V1EaOf7KnOQAznw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OLwTUnIE6Irmetz8oflQ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1MlmwiE.I8.YFC.GHeg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h_T6_V1EaOf7KnOQAznw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OLwTUnIE6Irmetz8oflQ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1MlmwiE.I8.YFC.GHeg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h_T6_V1EaOf7KnOQAznw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OLwTUnIE6Irmetz8oflQ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1MlmwiE.I8.YFC.GHeg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lweWvMBBEeL0z8lX4VwSA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h_T6_V1EaOf7KnOQAznw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OLwTUnIE6Irmetz8oflQ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1MlmwiE.I8.YFC.GHeg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h_T6_V1EaOf7KnOQAznw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h_T6_V1EaOf7KnOQAznw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OLwTUnIE6Irmetz8oflQ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1MlmwiE.I8.YFC.GHeg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OLwTUnIE6Irmetz8oflQ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h_T6_V1EaOf7KnOQAznw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OLwTUnIE6Irmetz8oflQ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1MlmwiE.I8.YFC.GHe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1MlmwiE.I8.YFC.GHeg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j4fkbJLkamvO.1ZioDc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SCRkQ.M1k.6JudT3K5TmQ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AixIiEVUmrDsdIqgnZTA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fkshJgkkOVZ7uBPSocOw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DdXss4JUCyu1jl2eYOKg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vv4sr1LN0.Z.GsVSdLlhA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ohUDLtip06v4cKOddQc8w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OMDtaShtkCljWzMOVaYbw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kFhB6Yb0m3sFN2XjwR6A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Na04KEu7kWPpv6hBdrJHQ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F3z6M0040CgGQHdILuW2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llN9Tor0S4kOjBO.ancQ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jADINVdt0m7SyV.TQn9WA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y.speSCK0y04mAXMiJraA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MQeosariUyWAlrPkW3Qpg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sYyo4tZPkGAkMqTxvR5sg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yrlm0sh0mP8Zp_g36j1g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A6D_EOtvE2ovgRaGL4zWw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oDNrFO6o0GWWPtzXK2aTA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iUP1L9OvkSXo9W3BbY6VA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CmriRsCEqbxeEV19pJ6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cxRtM0exEu1tPba_9aANw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7ypUeJokGDxDBWzzHJSg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6gmUhUBXkGjpWcrj6gYvA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qz7UcI9UO2YguW7bNmug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HujpA_1HEuVthjHIW0Y0g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7OmyaG5gEygDYSccX9bRw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vSFYopn0iTAhmx9IZncw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.TqQIofU0Sb1N3SChWRtQ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6FPpT8wx0aq_D7hfmVdYA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XJ5jWxp0myWNNJDSZcN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qwEAACqT0ewXUgUx9Rg5g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gBJGE7ZDkyPcmbQ7VZiUQ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HH8F6aKj0ymcCJ65B_3zQ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KsFGk9JhE6mRKiAtxhMOg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jEwdipiF02t1AW6j7_CVg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Y0vw4kyESMnld7uxQdaA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9p.lHZkUqPEhdC0GrjAg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ZJkTRCla0yl6jMz.zBVAQ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GZbntQTVkSDxeot_cUwRQ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unuDr8IS0isFwXQdA8SaA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3nlSatn3kCIz071qFN68A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fRzP1O7ykqcS_qg1_gbHA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ng_ZqKHmUyQhY2h.evsVA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wzBY1mV40WEYRq9qrgUVA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_rWjwJQwku1gTKJcjPwDQ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b4klVT70qbrlbH7ZuhUw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vRl8xytlUmyp5t2IYqBJQ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jRoWJAzkWkNzht01ZpWQ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4adfRLEm0etzbNznxzrEQ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2.bpCyxMUSxaHYiWI2P5g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xCll57YEObp5s18bv2Pg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ZO89iE5LUy2HK.eTXX7yg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HNAGzApk2yX9vQWy013g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nN.N5BSE.y_3C4OjRleQ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h0xCvv73kmXWmwJPmzrCg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AoJedAZs06KpH4yiDmZ8Q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S8JoWp0y0GZjyi5hqJcOQ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xg4EU94k6gPxlX7U891g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jrJHIQau0SWKejdRzuLUA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EBoWKszbEWO..rA73JyGQ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p9PZ6SrEypfq_riyYrUQ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bjo1jjpBEOYoNPbasLLOQ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ESxHRaP8kyDOxp8Jab65w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K4ZyETYki1i0vL_qQL0A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fUdEZF1y0yFXYEDykmPLQ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0Pu9K3wF0CMDVdhswfvFA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.kWLeRJMk.Xk.2ihmi0EA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jeO5QleA0O8EPHOCLt9GA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9Uso2ko10OlTztYDXHOFw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bYU.Lf0qE6o3CirjAn4ag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Qf0VzgSjkGDLc6oGiGiV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UQMuuwfkEipnrP25HkcsA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QocImSk_kalTLh35DbP.w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ZBFRh8rw0GVySMuFzfRlA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.XqCwxVJE6tZyDN5gTLcQ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Hnw39ru0KAId4ZpBGIew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1KJIbjQs0Gm1AFYKiH7Rg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_qiNSu9UWCu8bdpfRg9w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7nuhOftJEWdBRo8Pxtqjg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lcEEpwtESa2vDFy4MEhQ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ptJev53P0mOe_eup80nO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h_T6_V1EaOf7KnOQAznw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URufLuIJkGgT_sGHtlKUQ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DfJQdSsB0CeqV2lrfumhQ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BztDjYlrEe_UGZ51xNMqw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TQZ0asZOkG9g8yk8qUnXQ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DpzXW._mUiBPuxCmt6.qQ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uD3qBa_uU.mFsnAjlYTVg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v9Px.AgsESFi9yywGCT9A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OLwTUnIE6Irmetz8oflQ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XHNAGzApk2yX9vQWy013g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VnN.N5BSE.y_3C4OjRleQ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zvSFYopn0iTAhmx9IZncw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XJ5jWxp0myWNNJDSZcNA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i9p.lHZkUqPEhdC0GrjAg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1MlmwiE.I8.YFC.GHeg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wJZmrNNe0SAq7UKOcyW_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m1Qz9bBekirLxyUgRlSAg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dBmAnOPyESbWoMb6gUO7A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tOkplgw90ut_7_A.Ey31g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fkDPy.s606QDIJZon2DTg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OQbMMP37kOScKloP2tpvA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JgBkjd8B0Oz5eVoPG4x4w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SgLjfrzxEmGSaNnR8yEPw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zni1OFfCEam.3qyelFqIg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X_gqhq.IEmLU_5BU3o10A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5hFBRGYkE2ZwAb0y9AUvw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f_f.i3mEUC8Y6ZWg.i9qg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GO9PRzPky5p6mGvzuiHg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v0DyTDIikGaoW2f71BumQ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Ms1uh7k9EKK_h7XVjjSkA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nE8RUnBzEOq781cO69DYQ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MxZyDryS0qJG1TPEy6O7w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EREU6wb6kWOrUGf0WRc4w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hOuApVkVk2U5hwty.o0BA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aMKXiOK06eEn9aPah.Ow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g8zQsKiJ0Siw.I24N0H8Q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sPnbt3.IkmNjlZde33v4A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l7mX91ogkqiwJkmmUuliw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ROGM4S8iUuJZH9nOFLvoQ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xibA.pOG0a7I6pZk4S_TQ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W3okeWYt0uXK4NL0n4geQ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yech3ejP0.0blBBrFigJ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y_sRNh4wUKuZpfmaE0MWA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EA_Z_6pPEOfLY7kuAPdzw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NB_NvIZa0WltQSU5Yl8Rg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GZ8IDYaTkSOm5jFZGFYdw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.042mlL0SzOr9ZeEOVKw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4eR9hmZ20igtxqxYQvCYw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9A0v9QgcE6wi1HHijCDeA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cK Moon"/>
  <p:tag name="NAME" val="Moon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cK Moon"/>
  <p:tag name="NAME" val="Moon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cK Moon"/>
  <p:tag name="NAME" val="Moon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h_T6_V1EaOf7KnOQAznw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FKM5WuWE2zYe.6jrxUVw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0kTTIg9UeEtB_R42s02A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zYsQG6MUyKcD7lq7gOVw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FKM5WuWE2zYe.6jrxUVw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0kTTIg9UeEtB_R42s02A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zYsQG6MUyKcD7lq7gOVw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OLwTUnIE6Irmetz8oflQ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Wgum0bWEyGiCKOpR7ZSw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urNdDD2kusp.7MqyEWkg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72d_444keHQVgHwHJi3g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ZKZW4y.U2s3LNRLUIEWQ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FKM5WuWE2zYe.6jrxUVw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0kTTIg9UeEtB_R42s02A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zYsQG6MUyKcD7lq7gOVw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FKM5WuWE2zYe.6jrxUVw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0kTTIg9UeEtB_R42s02A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zYsQG6MUyKcD7lq7gOV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1MlmwiE.I8.YFC.GHeg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Wgum0bWEyGiCKOpR7ZSw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ZKZW4y.U2s3LNRLUIEWQ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72d_444keHQVgHwHJi3g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urNdDD2kusp.7MqyEWkg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FKM5WuWE2zYe.6jrxUVw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0kTTIg9UeEtB_R42s02A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zYsQG6MUyKcD7lq7gOVw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FKM5WuWE2zYe.6jrxUVw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0kTTIg9UeEtB_R42s02A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zYsQG6MUyKcD7lq7gOVw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Wgum0bWEyGiCKOpR7ZSw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ZKZW4y.U2s3LNRLUIEWQ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72d_444keHQVgHwHJi3g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urNdDD2kusp.7MqyEWkg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FKM5WuWE2zYe.6jrxUVw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0kTTIg9UeEtB_R42s02A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zYsQG6MUyKcD7lq7gOVw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FKM5WuWE2zYe.6jrxUVw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0kTTIg9UeEtB_R42s02A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zYsQG6MUyKcD7lq7gOV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Wgum0bWEyGiCKOpR7ZSw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ZKZW4y.U2s3LNRLUIEWQ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72d_444keHQVgHwHJi3g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urNdDD2kusp.7MqyEWkg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FKM5WuWE2zYe.6jrxUVw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0kTTIg9UeEtB_R42s02A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zYsQG6MUyKcD7lq7gOVw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FKM5WuWE2zYe.6jrxUVw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0kTTIg9UeEtB_R42s02A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zYsQG6MUyKcD7lq7gOVw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Wgum0bWEyGiCKOpR7ZSw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ZKZW4y.U2s3LNRLUIEWQ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72d_444keHQVgHwHJi3g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urNdDD2kusp.7MqyEWkg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FKM5WuWE2zYe.6jrxUVw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0kTTIg9UeEtB_R42s02A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zYsQG6MUyKcD7lq7gOVw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FKM5WuWE2zYe.6jrxUVw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0kTTIg9UeEtB_R42s02A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zYsQG6MUyKcD7lq7gOVw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Wgum0bWEyGiCKOpR7ZSw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ZKZW4y.U2s3LNRLUIEWQ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72d_444keHQVgHwHJi3g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urNdDD2kusp.7MqyEWkg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FKM5WuWE2zYe.6jrxUVw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0kTTIg9UeEtB_R42s02A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zYsQG6MUyKcD7lq7gOVw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FKM5WuWE2zYe.6jrxUVw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0kTTIg9UeEtB_R42s02A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zYsQG6MUyKcD7lq7gOVw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Wgum0bWEyGiCKOpR7ZSw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ZKZW4y.U2s3LNRLUIEWQ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72d_444keHQVgHwHJi3g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urNdDD2kusp.7MqyEWkg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FKM5WuWE2zYe.6jrxUVw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0kTTIg9UeEtB_R42s02A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zYsQG6MUyKcD7lq7gOVw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8UFKM5WuWE2zYe.6jrxUV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9t0kTTIg9UeEtB_R42s02A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5zYsQG6MUyKcD7lq7gOVw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UYWgum0bWEyGiCKOpR7ZSw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wZKZW4y.U2s3LNRLUIEWQ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72d_444keHQVgHwHJi3g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SurNdDD2kusp.7MqyEWkg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v7VbwGCHkq7IRHNpFGWcg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i_ykcYHk2xI4ln_x43Zw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VuR1gTpp0C3PpQcqvyaFw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GUj39nP5Ei0OaGCZL3EZQ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YfjDjQdQUO1ttiF9VvufA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FPKL47fbkiMtJRfErM8ng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2iKPNcv30.ShHyRRKqItQ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3W0ERl7ZUqkyTi3OrTh6A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Ys62d4BCUqOChkz5pnpvg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KQiTdUbEWJWnUb71y.8w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Hi.EvtvbkOeiIDVeqPho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VDsSqohEarDgZQGQ54Cw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G3qaSIII0qUlVALMwuHuw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nX5IIm.40mq6uInxW.qMw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Abcxxsz02UfsEfv.XiSg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7UJrFLJk2NMPIO2p1_5g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xvmqcoHUUq.rO9.3vBFjA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OWT.gmgQkaY8Wd4_sLX1A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2XlUjXFHUihbdqaEuOFtw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8sSr4cZ6keXCetP7Eb2gg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vc6FoR8Ak.jyHkiTh1dZQ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TVGMHJBg06XtLsatQUiBg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5Qr3REypkmBbdWUnV2pnQ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b5p9e1LE02CiiSLwj9yJg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nNMExBLIkaJ1Pnx_NHgTg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Z3HHD73ckSVTR.Q9dhxJg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FEtB7QvUSKvMqzbsdFAw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C2qFmPQ60WSQpOUwAfWXw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UFHkxkqYkW.JiEGFgpHYA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MmKBNUUK0aIo58m1nhp_A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cK Moon"/>
  <p:tag name="NAME" val="Moon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"/>
  <p:tag name="TYPE" val="McK Moon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cK Moon"/>
  <p:tag name="NAME" val="Moon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YPE" val="McK Moon"/>
  <p:tag name="NAME" val="Moon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5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4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h_T6_V1EaOf7KnOQAznw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3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Shape"/>
  <p:tag name="ANGLE" val="2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MoonHalfShape"/>
  <p:tag name="ANGLE" val="2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OLwTUnIE6Irmetz8oflQ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1MlmwiE.I8.YFC.GHeg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Shap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Text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Lwh_T6_V1EaOf7KnOQAznw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3OLwTUnIE6Irmetz8oflQ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i61MlmwiE.I8.YFC.GHeg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AME" val="SingleBoat"/>
</p:tagLst>
</file>

<file path=ppt/theme/theme1.xml><?xml version="1.0" encoding="utf-8"?>
<a:theme xmlns:a="http://schemas.openxmlformats.org/drawingml/2006/main" name="RDM027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909090"/>
        </a:accent3>
        <a:accent4>
          <a:srgbClr val="606060"/>
        </a:accent4>
        <a:accent5>
          <a:srgbClr val="FF6600"/>
        </a:accent5>
        <a:accent6>
          <a:srgbClr val="808080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0066CC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50A2A0"/>
        </a:accent3>
        <a:accent4>
          <a:srgbClr val="002960"/>
        </a:accent4>
        <a:accent5>
          <a:srgbClr val="FF6600"/>
        </a:accent5>
        <a:accent6>
          <a:srgbClr val="808080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w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3375B7"/>
        </a:accent3>
        <a:accent4>
          <a:srgbClr val="1C436A"/>
        </a:accent4>
        <a:accent5>
          <a:srgbClr val="BAD3EC"/>
        </a:accent5>
        <a:accent6>
          <a:srgbClr val="BFBFBF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="" xmlns:thm15="http://schemas.microsoft.com/office/thememl/2012/main" name="RDM027.potx" id="{0DB4D349-ADC4-4C2E-A928-BB11817989A0}" vid="{B776F718-2411-497F-9303-EDB258200B0F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FFFFFF"/>
      </a:accent1>
      <a:accent2>
        <a:srgbClr val="D0D0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BCBCBC"/>
      </a:accent6>
      <a:hlink>
        <a:srgbClr val="909090"/>
      </a:hlink>
      <a:folHlink>
        <a:srgbClr val="00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RDM027</Template>
  <TotalTime>29254</TotalTime>
  <Words>5618</Words>
  <Application>Microsoft Office PowerPoint</Application>
  <PresentationFormat>Произвольный</PresentationFormat>
  <Paragraphs>1473</Paragraphs>
  <Slides>45</Slides>
  <Notes>21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4</vt:i4>
      </vt:variant>
      <vt:variant>
        <vt:lpstr>Заголовки слайдов</vt:lpstr>
      </vt:variant>
      <vt:variant>
        <vt:i4>45</vt:i4>
      </vt:variant>
    </vt:vector>
  </HeadingPairs>
  <TitlesOfParts>
    <vt:vector size="50" baseType="lpstr">
      <vt:lpstr>RDM027</vt:lpstr>
      <vt:lpstr>think-cell Slide</vt:lpstr>
      <vt:lpstr>Worksheet</vt:lpstr>
      <vt:lpstr>Лист</vt:lpstr>
      <vt:lpstr>Документ</vt:lpstr>
      <vt:lpstr>Методологические материалы по реализации ПСР-проекта</vt:lpstr>
      <vt:lpstr>Цели и описание документа</vt:lpstr>
      <vt:lpstr>Содержание</vt:lpstr>
      <vt:lpstr>Термины</vt:lpstr>
      <vt:lpstr>Процесс реализации ПСР-проекта</vt:lpstr>
      <vt:lpstr>Детализация каждого этапа на следующих слайдах выполнена в следующем формате </vt:lpstr>
      <vt:lpstr>Определение проблемы и выбор темы проекта</vt:lpstr>
      <vt:lpstr>Анкетирование №1 заказчиков процесса</vt:lpstr>
      <vt:lpstr>Разработка карточки ПСР-проекта</vt:lpstr>
      <vt:lpstr>Формирование рабочей группы проекта и анализ заинтересованных сторон</vt:lpstr>
      <vt:lpstr>Разработка плана-графика проекта</vt:lpstr>
      <vt:lpstr>Проведение стартового совещания и выпуск приказа о реализации проекта</vt:lpstr>
      <vt:lpstr>Организация информационного стенда проекта</vt:lpstr>
      <vt:lpstr>Разработка текущей карты процесса</vt:lpstr>
      <vt:lpstr>Сбор фактических данных. Производственный анализ №1</vt:lpstr>
      <vt:lpstr>Построение идеального и целевого состояния процесса</vt:lpstr>
      <vt:lpstr>Определение путей достижения целевого состояния и целевых показателей</vt:lpstr>
      <vt:lpstr>Оценка влияния изменений</vt:lpstr>
      <vt:lpstr>Разработка детального плана-графика</vt:lpstr>
      <vt:lpstr>Обучение участников процесса</vt:lpstr>
      <vt:lpstr>Мониторинг достигнутых результатов. Производственный анализ №2</vt:lpstr>
      <vt:lpstr>Анкетирование №2 заказчиков процесса</vt:lpstr>
      <vt:lpstr>Оценка результатов проекта и проведение завершающего совещания</vt:lpstr>
      <vt:lpstr>Обратная связь и поощрение</vt:lpstr>
      <vt:lpstr>Пояснения к реализации ПСР-проекта</vt:lpstr>
      <vt:lpstr>Приложение: Шаблоны</vt:lpstr>
      <vt:lpstr>Инструкция по использованию слайдов с шаблонами в Приложении</vt:lpstr>
      <vt:lpstr>Анализ процессов и проблем</vt:lpstr>
      <vt:lpstr>Анкетирование №1 заказчиков по процессу «…»</vt:lpstr>
      <vt:lpstr>Карточка проекта «…»</vt:lpstr>
      <vt:lpstr>Заинтересованные стороны и рабочая группа по проекту "…"</vt:lpstr>
      <vt:lpstr>План-график работ по проекту "…"</vt:lpstr>
      <vt:lpstr>План стартового совещания по проекту «…»</vt:lpstr>
      <vt:lpstr>Презентация PowerPoint</vt:lpstr>
      <vt:lpstr>Карта текущего состояния процесса «….»</vt:lpstr>
      <vt:lpstr>Презентация PowerPoint</vt:lpstr>
      <vt:lpstr>Карта целевого состояния процесса «……»</vt:lpstr>
      <vt:lpstr>Презентация PowerPoint</vt:lpstr>
      <vt:lpstr>Оценка влияния изменений в процессе «…»</vt:lpstr>
      <vt:lpstr>План-график реализации мероприятий</vt:lpstr>
      <vt:lpstr>Обучение участников процесса</vt:lpstr>
      <vt:lpstr>Мониторинг достигнутых результатов. Производственный анализ №2</vt:lpstr>
      <vt:lpstr>Анкетирование №2 заказчиков по процессу «…»</vt:lpstr>
      <vt:lpstr>Презентация PowerPoint</vt:lpstr>
      <vt:lpstr>Обратная связь и поощрение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План реализации ПСР проекта</dc:title>
  <dc:creator>Yulia Semenova</dc:creator>
  <cp:lastModifiedBy>Хоптынская Ирина Геннадьевна</cp:lastModifiedBy>
  <cp:revision>1604</cp:revision>
  <cp:lastPrinted>2015-03-04T07:23:36Z</cp:lastPrinted>
  <dcterms:created xsi:type="dcterms:W3CDTF">2014-11-19T15:14:37Z</dcterms:created>
  <dcterms:modified xsi:type="dcterms:W3CDTF">2015-05-25T07:51:53Z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le">
    <vt:lpwstr>Title</vt:lpwstr>
  </property>
  <property fmtid="{D5CDD505-2E9C-101B-9397-08002B2CF9AE}" pid="3" name="Final">
    <vt:bool>false</vt:bool>
  </property>
  <property fmtid="{D5CDD505-2E9C-101B-9397-08002B2CF9AE}" pid="4" name="Event">
    <vt:lpwstr/>
  </property>
  <property fmtid="{D5CDD505-2E9C-101B-9397-08002B2CF9AE}" pid="5" name="Delivery Date">
    <vt:lpwstr>Дата</vt:lpwstr>
  </property>
  <property fmtid="{D5CDD505-2E9C-101B-9397-08002B2CF9AE}" pid="6" name="docid">
    <vt:lpwstr/>
  </property>
  <property fmtid="{D5CDD505-2E9C-101B-9397-08002B2CF9AE}" pid="7" name="Office2010EditCount">
    <vt:lpwstr>1</vt:lpwstr>
  </property>
  <property fmtid="{D5CDD505-2E9C-101B-9397-08002B2CF9AE}" pid="8" name="Office2003EditCount">
    <vt:lpwstr>0</vt:lpwstr>
  </property>
  <property fmtid="{D5CDD505-2E9C-101B-9397-08002B2CF9AE}" pid="9" name="LastEditedOfficeVersion">
    <vt:lpwstr>Office2010</vt:lpwstr>
  </property>
  <property fmtid="{D5CDD505-2E9C-101B-9397-08002B2CF9AE}" pid="10" name="Office2010WasSaved">
    <vt:lpwstr>1</vt:lpwstr>
  </property>
</Properties>
</file>